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4"/>
  </p:sldMasterIdLst>
  <p:notesMasterIdLst>
    <p:notesMasterId r:id="rId43"/>
  </p:notesMasterIdLst>
  <p:handoutMasterIdLst>
    <p:handoutMasterId r:id="rId44"/>
  </p:handoutMasterIdLst>
  <p:sldIdLst>
    <p:sldId id="358" r:id="rId5"/>
    <p:sldId id="390" r:id="rId6"/>
    <p:sldId id="389" r:id="rId7"/>
    <p:sldId id="362" r:id="rId8"/>
    <p:sldId id="379" r:id="rId9"/>
    <p:sldId id="392" r:id="rId10"/>
    <p:sldId id="393" r:id="rId11"/>
    <p:sldId id="364" r:id="rId12"/>
    <p:sldId id="368" r:id="rId13"/>
    <p:sldId id="369" r:id="rId14"/>
    <p:sldId id="370" r:id="rId15"/>
    <p:sldId id="371" r:id="rId16"/>
    <p:sldId id="372" r:id="rId17"/>
    <p:sldId id="383" r:id="rId18"/>
    <p:sldId id="373" r:id="rId19"/>
    <p:sldId id="386" r:id="rId20"/>
    <p:sldId id="375" r:id="rId21"/>
    <p:sldId id="387" r:id="rId22"/>
    <p:sldId id="365" r:id="rId23"/>
    <p:sldId id="374" r:id="rId24"/>
    <p:sldId id="380" r:id="rId25"/>
    <p:sldId id="376" r:id="rId26"/>
    <p:sldId id="377" r:id="rId27"/>
    <p:sldId id="382" r:id="rId28"/>
    <p:sldId id="381" r:id="rId29"/>
    <p:sldId id="378" r:id="rId30"/>
    <p:sldId id="384" r:id="rId31"/>
    <p:sldId id="385" r:id="rId32"/>
    <p:sldId id="394" r:id="rId33"/>
    <p:sldId id="363" r:id="rId34"/>
    <p:sldId id="397" r:id="rId35"/>
    <p:sldId id="398" r:id="rId36"/>
    <p:sldId id="395" r:id="rId37"/>
    <p:sldId id="396" r:id="rId38"/>
    <p:sldId id="367" r:id="rId39"/>
    <p:sldId id="388" r:id="rId40"/>
    <p:sldId id="366" r:id="rId41"/>
    <p:sldId id="399" r:id="rId4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ug Lynott" initials="" lastIdx="1" clrIdx="0"/>
  <p:cmAuthor id="1" name="Robert Robinson" initials="RR" lastIdx="1" clrIdx="1">
    <p:extLst>
      <p:ext uri="{19B8F6BF-5375-455C-9EA6-DF929625EA0E}">
        <p15:presenceInfo xmlns:p15="http://schemas.microsoft.com/office/powerpoint/2012/main" userId="Robert Robin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3152"/>
    <a:srgbClr val="0A1D6C"/>
    <a:srgbClr val="008A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BE098C-DA98-105B-38AA-2EA9A719087B}" v="74" dt="2020-06-16T20:47:20.4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29" autoAdjust="0"/>
    <p:restoredTop sz="78197" autoAdjust="0"/>
  </p:normalViewPr>
  <p:slideViewPr>
    <p:cSldViewPr>
      <p:cViewPr varScale="1">
        <p:scale>
          <a:sx n="122" d="100"/>
          <a:sy n="122" d="100"/>
        </p:scale>
        <p:origin x="186" y="10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pion, Grace" userId="S::gcampion@enterprisecommunity.org::6088165b-7138-45b1-9ee3-43350166f24c" providerId="AD" clId="Web-{37BE098C-DA98-105B-38AA-2EA9A719087B}"/>
    <pc:docChg chg="addSld modSld">
      <pc:chgData name="Campion, Grace" userId="S::gcampion@enterprisecommunity.org::6088165b-7138-45b1-9ee3-43350166f24c" providerId="AD" clId="Web-{37BE098C-DA98-105B-38AA-2EA9A719087B}" dt="2020-06-16T20:47:18.953" v="70" actId="20577"/>
      <pc:docMkLst>
        <pc:docMk/>
      </pc:docMkLst>
      <pc:sldChg chg="modSp">
        <pc:chgData name="Campion, Grace" userId="S::gcampion@enterprisecommunity.org::6088165b-7138-45b1-9ee3-43350166f24c" providerId="AD" clId="Web-{37BE098C-DA98-105B-38AA-2EA9A719087B}" dt="2020-06-16T20:46:13.575" v="21" actId="1076"/>
        <pc:sldMkLst>
          <pc:docMk/>
          <pc:sldMk cId="4022899291" sldId="358"/>
        </pc:sldMkLst>
        <pc:spChg chg="mod">
          <ac:chgData name="Campion, Grace" userId="S::gcampion@enterprisecommunity.org::6088165b-7138-45b1-9ee3-43350166f24c" providerId="AD" clId="Web-{37BE098C-DA98-105B-38AA-2EA9A719087B}" dt="2020-06-16T20:46:13.575" v="21" actId="1076"/>
          <ac:spMkLst>
            <pc:docMk/>
            <pc:sldMk cId="4022899291" sldId="358"/>
            <ac:spMk id="3" creationId="{00000000-0000-0000-0000-000000000000}"/>
          </ac:spMkLst>
        </pc:spChg>
      </pc:sldChg>
      <pc:sldChg chg="modSp new">
        <pc:chgData name="Campion, Grace" userId="S::gcampion@enterprisecommunity.org::6088165b-7138-45b1-9ee3-43350166f24c" providerId="AD" clId="Web-{37BE098C-DA98-105B-38AA-2EA9A719087B}" dt="2020-06-16T20:47:18.953" v="70" actId="20577"/>
        <pc:sldMkLst>
          <pc:docMk/>
          <pc:sldMk cId="3710645101" sldId="399"/>
        </pc:sldMkLst>
        <pc:spChg chg="mod">
          <ac:chgData name="Campion, Grace" userId="S::gcampion@enterprisecommunity.org::6088165b-7138-45b1-9ee3-43350166f24c" providerId="AD" clId="Web-{37BE098C-DA98-105B-38AA-2EA9A719087B}" dt="2020-06-16T20:46:45.717" v="36" actId="20577"/>
          <ac:spMkLst>
            <pc:docMk/>
            <pc:sldMk cId="3710645101" sldId="399"/>
            <ac:spMk id="2" creationId="{1E3623D6-3588-443B-BBA3-8F361F13AC8E}"/>
          </ac:spMkLst>
        </pc:spChg>
        <pc:spChg chg="mod">
          <ac:chgData name="Campion, Grace" userId="S::gcampion@enterprisecommunity.org::6088165b-7138-45b1-9ee3-43350166f24c" providerId="AD" clId="Web-{37BE098C-DA98-105B-38AA-2EA9A719087B}" dt="2020-06-16T20:47:18.953" v="70" actId="20577"/>
          <ac:spMkLst>
            <pc:docMk/>
            <pc:sldMk cId="3710645101" sldId="399"/>
            <ac:spMk id="3" creationId="{0F265685-8628-4CB2-8436-EAB1857012E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289855072463767E-2"/>
          <c:y val="3.0866359269839369E-2"/>
          <c:w val="0.96811594202898554"/>
          <c:h val="0.81432283030152919"/>
        </c:manualLayout>
      </c:layout>
      <c:lineChart>
        <c:grouping val="standard"/>
        <c:varyColors val="0"/>
        <c:ser>
          <c:idx val="0"/>
          <c:order val="0"/>
          <c:tx>
            <c:strRef>
              <c:f>Sheet1!$B$1</c:f>
              <c:strCache>
                <c:ptCount val="1"/>
                <c:pt idx="0">
                  <c:v>Funding Sources</c:v>
                </c:pt>
              </c:strCache>
            </c:strRef>
          </c:tx>
          <c:spPr>
            <a:ln w="28575" cap="rnd">
              <a:solidFill>
                <a:schemeClr val="accent1"/>
              </a:solidFill>
              <a:round/>
            </a:ln>
            <a:effectLst/>
          </c:spPr>
          <c:marker>
            <c:symbol val="none"/>
          </c:marker>
          <c:cat>
            <c:strRef>
              <c:f>Sheet1!$A$2:$A$5</c:f>
              <c:strCache>
                <c:ptCount val="4"/>
                <c:pt idx="0">
                  <c:v>PHA Only</c:v>
                </c:pt>
                <c:pt idx="1">
                  <c:v>Federal/State/Local Funding</c:v>
                </c:pt>
                <c:pt idx="2">
                  <c:v>Conventional Financing</c:v>
                </c:pt>
                <c:pt idx="3">
                  <c:v>Low Income Housing Tax Credits</c:v>
                </c:pt>
              </c:strCache>
            </c:strRef>
          </c:cat>
          <c:val>
            <c:numRef>
              <c:f>Sheet1!$B$2:$B$5</c:f>
              <c:numCache>
                <c:formatCode>General</c:formatCode>
                <c:ptCount val="4"/>
                <c:pt idx="0">
                  <c:v>1</c:v>
                </c:pt>
                <c:pt idx="1">
                  <c:v>2</c:v>
                </c:pt>
                <c:pt idx="2">
                  <c:v>3</c:v>
                </c:pt>
                <c:pt idx="3">
                  <c:v>4</c:v>
                </c:pt>
              </c:numCache>
            </c:numRef>
          </c:val>
          <c:smooth val="0"/>
          <c:extLst>
            <c:ext xmlns:c16="http://schemas.microsoft.com/office/drawing/2014/chart" uri="{C3380CC4-5D6E-409C-BE32-E72D297353CC}">
              <c16:uniqueId val="{00000000-ACA4-46AE-828D-BE22970F5E45}"/>
            </c:ext>
          </c:extLst>
        </c:ser>
        <c:dLbls>
          <c:showLegendKey val="0"/>
          <c:showVal val="0"/>
          <c:showCatName val="0"/>
          <c:showSerName val="0"/>
          <c:showPercent val="0"/>
          <c:showBubbleSize val="0"/>
        </c:dLbls>
        <c:smooth val="0"/>
        <c:axId val="526029064"/>
        <c:axId val="526029392"/>
      </c:lineChart>
      <c:catAx>
        <c:axId val="526029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6029392"/>
        <c:crosses val="autoZero"/>
        <c:auto val="1"/>
        <c:lblAlgn val="ctr"/>
        <c:lblOffset val="100"/>
        <c:noMultiLvlLbl val="0"/>
      </c:catAx>
      <c:valAx>
        <c:axId val="526029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6029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7" tIns="48328" rIns="96657" bIns="48328"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57" tIns="48328" rIns="96657" bIns="48328" rtlCol="0"/>
          <a:lstStyle>
            <a:lvl1pPr algn="r">
              <a:defRPr sz="1300"/>
            </a:lvl1pPr>
          </a:lstStyle>
          <a:p>
            <a:fld id="{9288F3E7-84C9-49CF-9AD2-38B70798F575}" type="datetimeFigureOut">
              <a:rPr lang="en-US" smtClean="0"/>
              <a:t>6/16/2020</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7" tIns="48328" rIns="96657" bIns="48328"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7" tIns="48328" rIns="96657" bIns="48328" rtlCol="0" anchor="b"/>
          <a:lstStyle>
            <a:lvl1pPr algn="r">
              <a:defRPr sz="1300"/>
            </a:lvl1pPr>
          </a:lstStyle>
          <a:p>
            <a:fld id="{17A657C6-FBB3-41A7-B358-D36F1953E43B}" type="slidenum">
              <a:rPr lang="en-US" smtClean="0"/>
              <a:t>‹#›</a:t>
            </a:fld>
            <a:endParaRPr lang="en-US" dirty="0"/>
          </a:p>
        </p:txBody>
      </p:sp>
    </p:spTree>
    <p:extLst>
      <p:ext uri="{BB962C8B-B14F-4D97-AF65-F5344CB8AC3E}">
        <p14:creationId xmlns:p14="http://schemas.microsoft.com/office/powerpoint/2010/main" val="18260994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7" tIns="48328" rIns="96657" bIns="48328"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7" tIns="48328" rIns="96657" bIns="48328" rtlCol="0"/>
          <a:lstStyle>
            <a:lvl1pPr algn="r">
              <a:defRPr sz="1300"/>
            </a:lvl1pPr>
          </a:lstStyle>
          <a:p>
            <a:fld id="{D1FE5213-1063-4CD2-98ED-E77F70B35C05}" type="datetimeFigureOut">
              <a:rPr lang="en-US" smtClean="0"/>
              <a:t>6/16/2020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7" tIns="48328" rIns="96657" bIns="48328"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7" tIns="48328" rIns="96657" bIns="483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7" tIns="48328" rIns="96657" bIns="48328"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7" tIns="48328" rIns="96657" bIns="48328" rtlCol="0" anchor="b"/>
          <a:lstStyle>
            <a:lvl1pPr algn="r">
              <a:defRPr sz="1300"/>
            </a:lvl1pPr>
          </a:lstStyle>
          <a:p>
            <a:fld id="{FC94895B-25C5-4F61-8046-6D44BFF1CB64}" type="slidenum">
              <a:rPr lang="en-US" smtClean="0"/>
              <a:t>‹#›</a:t>
            </a:fld>
            <a:endParaRPr lang="en-US" dirty="0"/>
          </a:p>
        </p:txBody>
      </p:sp>
    </p:spTree>
    <p:extLst>
      <p:ext uri="{BB962C8B-B14F-4D97-AF65-F5344CB8AC3E}">
        <p14:creationId xmlns:p14="http://schemas.microsoft.com/office/powerpoint/2010/main" val="11926290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smtClean="0"/>
            </a:lvl1pPr>
          </a:lstStyle>
          <a:p>
            <a:pPr>
              <a:defRPr/>
            </a:pPr>
            <a:fld id="{8D547752-7DC8-C744-9A66-C5D1C3DDB192}" type="datetime1">
              <a:rPr lang="en-US" smtClean="0"/>
              <a:t>6/16/2020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BD5A3DF7-F23F-4B4E-AE83-1C04C54EFB92}" type="slidenum">
              <a:rPr lang="en-US"/>
              <a:pPr>
                <a:defRPr/>
              </a:pPr>
              <a:t>‹#›</a:t>
            </a:fld>
            <a:endParaRPr lang="en-US" dirty="0"/>
          </a:p>
        </p:txBody>
      </p:sp>
    </p:spTree>
    <p:extLst>
      <p:ext uri="{BB962C8B-B14F-4D97-AF65-F5344CB8AC3E}">
        <p14:creationId xmlns:p14="http://schemas.microsoft.com/office/powerpoint/2010/main" val="1281077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9307D49-4B23-7B41-9DD1-CE88D59ABE6A}" type="datetime1">
              <a:rPr lang="en-US" smtClean="0"/>
              <a:t>6/16/2020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1C45999-340E-4ACF-BB34-8FE13F43D17C}" type="slidenum">
              <a:rPr lang="en-US"/>
              <a:pPr>
                <a:defRPr/>
              </a:pPr>
              <a:t>‹#›</a:t>
            </a:fld>
            <a:endParaRPr lang="en-US" dirty="0"/>
          </a:p>
        </p:txBody>
      </p:sp>
    </p:spTree>
    <p:extLst>
      <p:ext uri="{BB962C8B-B14F-4D97-AF65-F5344CB8AC3E}">
        <p14:creationId xmlns:p14="http://schemas.microsoft.com/office/powerpoint/2010/main" val="3780220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04A9E4E-30F5-504F-A7C3-B00CB0B76C8D}" type="datetime1">
              <a:rPr lang="en-US" smtClean="0"/>
              <a:t>6/16/2020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8211A52-F243-4E28-A049-9BCD5654D432}" type="slidenum">
              <a:rPr lang="en-US"/>
              <a:pPr>
                <a:defRPr/>
              </a:pPr>
              <a:t>‹#›</a:t>
            </a:fld>
            <a:endParaRPr lang="en-US" dirty="0"/>
          </a:p>
        </p:txBody>
      </p:sp>
    </p:spTree>
    <p:extLst>
      <p:ext uri="{BB962C8B-B14F-4D97-AF65-F5344CB8AC3E}">
        <p14:creationId xmlns:p14="http://schemas.microsoft.com/office/powerpoint/2010/main" val="2632410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9F2A1D-9D10-204E-90D2-86198B2E3BD5}" type="datetime1">
              <a:rPr lang="en-US" smtClean="0"/>
              <a:t>6/16/2020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4343400" y="6324600"/>
            <a:ext cx="381000" cy="365125"/>
          </a:xfrm>
        </p:spPr>
        <p:txBody>
          <a:bodyPr/>
          <a:lstStyle>
            <a:lvl1pPr>
              <a:defRPr sz="1500" b="1"/>
            </a:lvl1pPr>
          </a:lstStyle>
          <a:p>
            <a:pPr>
              <a:defRPr/>
            </a:pPr>
            <a:fld id="{629C09B0-A436-4930-9DBD-7F024B262714}" type="slidenum">
              <a:rPr lang="en-US" smtClean="0"/>
              <a:pPr>
                <a:defRPr/>
              </a:pPr>
              <a:t>‹#›</a:t>
            </a:fld>
            <a:endParaRPr lang="en-US" dirty="0"/>
          </a:p>
        </p:txBody>
      </p:sp>
    </p:spTree>
    <p:extLst>
      <p:ext uri="{BB962C8B-B14F-4D97-AF65-F5344CB8AC3E}">
        <p14:creationId xmlns:p14="http://schemas.microsoft.com/office/powerpoint/2010/main" val="335485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451C9F4-4E45-C547-9171-F1721069E4DC}" type="datetime1">
              <a:rPr lang="en-US" smtClean="0"/>
              <a:t>6/16/2020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F284947-6462-4D8F-A3AA-BA691DB2AD7C}" type="slidenum">
              <a:rPr lang="en-US"/>
              <a:pPr>
                <a:defRPr/>
              </a:pPr>
              <a:t>‹#›</a:t>
            </a:fld>
            <a:endParaRPr lang="en-US" dirty="0"/>
          </a:p>
        </p:txBody>
      </p:sp>
    </p:spTree>
    <p:extLst>
      <p:ext uri="{BB962C8B-B14F-4D97-AF65-F5344CB8AC3E}">
        <p14:creationId xmlns:p14="http://schemas.microsoft.com/office/powerpoint/2010/main" val="1965062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4B4A048-B370-8446-B8C5-105AEA641983}" type="datetime1">
              <a:rPr lang="en-US" smtClean="0"/>
              <a:t>6/16/2020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901A582-62A1-4897-B658-40F3192AAA85}" type="slidenum">
              <a:rPr lang="en-US"/>
              <a:pPr>
                <a:defRPr/>
              </a:pPr>
              <a:t>‹#›</a:t>
            </a:fld>
            <a:endParaRPr lang="en-US" dirty="0"/>
          </a:p>
        </p:txBody>
      </p:sp>
    </p:spTree>
    <p:extLst>
      <p:ext uri="{BB962C8B-B14F-4D97-AF65-F5344CB8AC3E}">
        <p14:creationId xmlns:p14="http://schemas.microsoft.com/office/powerpoint/2010/main" val="526177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A267AC0-01EE-2242-B3C8-7E6D7F8B34CD}" type="datetime1">
              <a:rPr lang="en-US" smtClean="0"/>
              <a:t>6/16/2020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C0A397E-51C7-40C0-990E-3F18F7D22D8D}" type="slidenum">
              <a:rPr lang="en-US"/>
              <a:pPr>
                <a:defRPr/>
              </a:pPr>
              <a:t>‹#›</a:t>
            </a:fld>
            <a:endParaRPr lang="en-US" dirty="0"/>
          </a:p>
        </p:txBody>
      </p:sp>
    </p:spTree>
    <p:extLst>
      <p:ext uri="{BB962C8B-B14F-4D97-AF65-F5344CB8AC3E}">
        <p14:creationId xmlns:p14="http://schemas.microsoft.com/office/powerpoint/2010/main" val="1543756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F406DCF-30D3-8646-84B2-3954B7E9B745}" type="datetime1">
              <a:rPr lang="en-US" smtClean="0"/>
              <a:t>6/16/2020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989CD6B-7C9A-4955-8EFD-C0AE0F423297}" type="slidenum">
              <a:rPr lang="en-US"/>
              <a:pPr>
                <a:defRPr/>
              </a:pPr>
              <a:t>‹#›</a:t>
            </a:fld>
            <a:endParaRPr lang="en-US" dirty="0"/>
          </a:p>
        </p:txBody>
      </p:sp>
    </p:spTree>
    <p:extLst>
      <p:ext uri="{BB962C8B-B14F-4D97-AF65-F5344CB8AC3E}">
        <p14:creationId xmlns:p14="http://schemas.microsoft.com/office/powerpoint/2010/main" val="1723538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77B73B5-B83D-1C48-B40F-6C5A5F4FF1FB}" type="datetime1">
              <a:rPr lang="en-US" smtClean="0"/>
              <a:t>6/16/2020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0DF284A-0880-49B6-B60D-98C6B9B3C1D1}" type="slidenum">
              <a:rPr lang="en-US"/>
              <a:pPr>
                <a:defRPr/>
              </a:pPr>
              <a:t>‹#›</a:t>
            </a:fld>
            <a:endParaRPr lang="en-US" dirty="0"/>
          </a:p>
        </p:txBody>
      </p:sp>
    </p:spTree>
    <p:extLst>
      <p:ext uri="{BB962C8B-B14F-4D97-AF65-F5344CB8AC3E}">
        <p14:creationId xmlns:p14="http://schemas.microsoft.com/office/powerpoint/2010/main" val="3317966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198EAB2-50EF-B244-BFBE-AD601EE87732}" type="datetime1">
              <a:rPr lang="en-US" smtClean="0"/>
              <a:t>6/16/2020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F5D9EBB-599C-4490-B944-0E8500016132}" type="slidenum">
              <a:rPr lang="en-US"/>
              <a:pPr>
                <a:defRPr/>
              </a:pPr>
              <a:t>‹#›</a:t>
            </a:fld>
            <a:endParaRPr lang="en-US" dirty="0"/>
          </a:p>
        </p:txBody>
      </p:sp>
    </p:spTree>
    <p:extLst>
      <p:ext uri="{BB962C8B-B14F-4D97-AF65-F5344CB8AC3E}">
        <p14:creationId xmlns:p14="http://schemas.microsoft.com/office/powerpoint/2010/main" val="2763275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F7E6882-B1AE-534C-BB8B-D231E177615E}" type="datetime1">
              <a:rPr lang="en-US" smtClean="0"/>
              <a:t>6/16/2020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605C405-40F4-4C81-8D9F-E4992674B364}" type="slidenum">
              <a:rPr lang="en-US"/>
              <a:pPr>
                <a:defRPr/>
              </a:pPr>
              <a:t>‹#›</a:t>
            </a:fld>
            <a:endParaRPr lang="en-US" dirty="0"/>
          </a:p>
        </p:txBody>
      </p:sp>
    </p:spTree>
    <p:extLst>
      <p:ext uri="{BB962C8B-B14F-4D97-AF65-F5344CB8AC3E}">
        <p14:creationId xmlns:p14="http://schemas.microsoft.com/office/powerpoint/2010/main" val="3636444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26" charset="0"/>
              </a:defRPr>
            </a:lvl1pPr>
          </a:lstStyle>
          <a:p>
            <a:pPr defTabSz="457200" fontAlgn="base">
              <a:spcBef>
                <a:spcPct val="0"/>
              </a:spcBef>
              <a:spcAft>
                <a:spcPct val="0"/>
              </a:spcAft>
              <a:defRPr/>
            </a:pPr>
            <a:fld id="{40B2ADB9-CAF7-F94B-98D2-B67C641C131D}" type="datetime1">
              <a:rPr lang="en-US" smtClean="0">
                <a:ea typeface="ＭＳ Ｐゴシック" pitchFamily="26" charset="-128"/>
              </a:rPr>
              <a:t>6/16/2020</a:t>
            </a:fld>
            <a:endParaRPr lang="en-US" dirty="0">
              <a:ea typeface="ＭＳ Ｐゴシック" pitchFamily="26"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26" charset="0"/>
              </a:defRPr>
            </a:lvl1pPr>
          </a:lstStyle>
          <a:p>
            <a:pPr defTabSz="457200" fontAlgn="base">
              <a:spcBef>
                <a:spcPct val="0"/>
              </a:spcBef>
              <a:spcAft>
                <a:spcPct val="0"/>
              </a:spcAft>
              <a:defRPr/>
            </a:pPr>
            <a:fld id="{7ACE77B1-E6C2-4F5D-92A0-CC1BDF15D7F4}" type="slidenum">
              <a:rPr lang="en-US">
                <a:ea typeface="ＭＳ Ｐゴシック" pitchFamily="26" charset="-128"/>
              </a:rPr>
              <a:pPr defTabSz="457200" fontAlgn="base">
                <a:spcBef>
                  <a:spcPct val="0"/>
                </a:spcBef>
                <a:spcAft>
                  <a:spcPct val="0"/>
                </a:spcAft>
                <a:defRPr/>
              </a:pPr>
              <a:t>‹#›</a:t>
            </a:fld>
            <a:endParaRPr lang="en-US" dirty="0">
              <a:ea typeface="ＭＳ Ｐゴシック" pitchFamily="26" charset="-128"/>
            </a:endParaRPr>
          </a:p>
        </p:txBody>
      </p:sp>
    </p:spTree>
    <p:extLst>
      <p:ext uri="{BB962C8B-B14F-4D97-AF65-F5344CB8AC3E}">
        <p14:creationId xmlns:p14="http://schemas.microsoft.com/office/powerpoint/2010/main" val="974357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26" charset="-128"/>
          <a:cs typeface="ＭＳ Ｐゴシック" pitchFamily="26" charset="-128"/>
        </a:defRPr>
      </a:lvl1pPr>
      <a:lvl2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2pPr>
      <a:lvl3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3pPr>
      <a:lvl4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4pPr>
      <a:lvl5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5pPr>
      <a:lvl6pPr marL="4572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6pPr>
      <a:lvl7pPr marL="9144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7pPr>
      <a:lvl8pPr marL="13716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8pPr>
      <a:lvl9pPr marL="18288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26" charset="-128"/>
          <a:cs typeface="ＭＳ Ｐゴシック" pitchFamily="26"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26"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26"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6"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hudappswassdev.hud.gov/CNA/"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Using the eTool to Shape Your Transaction</a:t>
            </a:r>
          </a:p>
        </p:txBody>
      </p:sp>
      <p:sp>
        <p:nvSpPr>
          <p:cNvPr id="3" name="Subtitle 2"/>
          <p:cNvSpPr>
            <a:spLocks noGrp="1"/>
          </p:cNvSpPr>
          <p:nvPr>
            <p:ph type="subTitle" idx="1"/>
          </p:nvPr>
        </p:nvSpPr>
        <p:spPr>
          <a:xfrm>
            <a:off x="1371600" y="3507237"/>
            <a:ext cx="6400800" cy="1178044"/>
          </a:xfrm>
        </p:spPr>
        <p:txBody>
          <a:bodyPr/>
          <a:lstStyle/>
          <a:p>
            <a:r>
              <a:rPr lang="en-US" dirty="0"/>
              <a:t>Getting Basic Information from the Report and How to Use It</a:t>
            </a:r>
          </a:p>
          <a:p>
            <a:endParaRPr lang="en-US" dirty="0">
              <a:ea typeface="ＭＳ Ｐゴシック"/>
            </a:endParaRPr>
          </a:p>
          <a:p>
            <a:r>
              <a:rPr lang="en-US" sz="2400" dirty="0">
                <a:ea typeface="ＭＳ Ｐゴシック"/>
              </a:rPr>
              <a:t>June 17, 2020</a:t>
            </a:r>
            <a:endParaRPr lang="en-US" sz="2400"/>
          </a:p>
          <a:p>
            <a:r>
              <a:rPr lang="en-US" sz="2400" dirty="0">
                <a:ea typeface="ＭＳ Ｐゴシック"/>
              </a:rPr>
              <a:t>Presenter: Robert Robinson</a:t>
            </a:r>
          </a:p>
        </p:txBody>
      </p:sp>
    </p:spTree>
    <p:extLst>
      <p:ext uri="{BB962C8B-B14F-4D97-AF65-F5344CB8AC3E}">
        <p14:creationId xmlns:p14="http://schemas.microsoft.com/office/powerpoint/2010/main" val="4022899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9</a:t>
            </a:fld>
            <a:endParaRPr lang="en-US" dirty="0"/>
          </a:p>
        </p:txBody>
      </p:sp>
      <p:pic>
        <p:nvPicPr>
          <p:cNvPr id="7" name="Picture 6">
            <a:extLst>
              <a:ext uri="{FF2B5EF4-FFF2-40B4-BE49-F238E27FC236}">
                <a16:creationId xmlns:a16="http://schemas.microsoft.com/office/drawing/2014/main" id="{98352D57-45D9-47C4-9F97-E8AC085E5D4A}"/>
              </a:ext>
            </a:extLst>
          </p:cNvPr>
          <p:cNvPicPr>
            <a:picLocks noChangeAspect="1"/>
          </p:cNvPicPr>
          <p:nvPr/>
        </p:nvPicPr>
        <p:blipFill>
          <a:blip r:embed="rId2"/>
          <a:stretch>
            <a:fillRect/>
          </a:stretch>
        </p:blipFill>
        <p:spPr>
          <a:xfrm>
            <a:off x="1070978" y="533400"/>
            <a:ext cx="6853822" cy="5395727"/>
          </a:xfrm>
          <a:prstGeom prst="rect">
            <a:avLst/>
          </a:prstGeom>
        </p:spPr>
      </p:pic>
    </p:spTree>
    <p:extLst>
      <p:ext uri="{BB962C8B-B14F-4D97-AF65-F5344CB8AC3E}">
        <p14:creationId xmlns:p14="http://schemas.microsoft.com/office/powerpoint/2010/main" val="2661825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10</a:t>
            </a:fld>
            <a:endParaRPr lang="en-US" dirty="0"/>
          </a:p>
        </p:txBody>
      </p:sp>
      <p:pic>
        <p:nvPicPr>
          <p:cNvPr id="2" name="Picture 1">
            <a:extLst>
              <a:ext uri="{FF2B5EF4-FFF2-40B4-BE49-F238E27FC236}">
                <a16:creationId xmlns:a16="http://schemas.microsoft.com/office/drawing/2014/main" id="{F2A129FB-C02D-4CFE-AAED-F7D1E6A99C87}"/>
              </a:ext>
            </a:extLst>
          </p:cNvPr>
          <p:cNvPicPr>
            <a:picLocks noChangeAspect="1"/>
          </p:cNvPicPr>
          <p:nvPr/>
        </p:nvPicPr>
        <p:blipFill>
          <a:blip r:embed="rId2"/>
          <a:stretch>
            <a:fillRect/>
          </a:stretch>
        </p:blipFill>
        <p:spPr>
          <a:xfrm>
            <a:off x="408994" y="1219200"/>
            <a:ext cx="8326012" cy="3867690"/>
          </a:xfrm>
          <a:prstGeom prst="rect">
            <a:avLst/>
          </a:prstGeom>
        </p:spPr>
      </p:pic>
      <p:sp>
        <p:nvSpPr>
          <p:cNvPr id="6" name="TextBox 5">
            <a:extLst>
              <a:ext uri="{FF2B5EF4-FFF2-40B4-BE49-F238E27FC236}">
                <a16:creationId xmlns:a16="http://schemas.microsoft.com/office/drawing/2014/main" id="{389D4CE1-66E5-4212-8370-9AAFE16B5E28}"/>
              </a:ext>
            </a:extLst>
          </p:cNvPr>
          <p:cNvSpPr txBox="1"/>
          <p:nvPr/>
        </p:nvSpPr>
        <p:spPr>
          <a:xfrm>
            <a:off x="7239000" y="1524000"/>
            <a:ext cx="685800" cy="369332"/>
          </a:xfrm>
          <a:prstGeom prst="rect">
            <a:avLst/>
          </a:prstGeom>
          <a:noFill/>
        </p:spPr>
        <p:txBody>
          <a:bodyPr wrap="square" rtlCol="0">
            <a:spAutoFit/>
          </a:bodyPr>
          <a:lstStyle/>
          <a:p>
            <a:r>
              <a:rPr lang="en-US" dirty="0">
                <a:highlight>
                  <a:srgbClr val="000000"/>
                </a:highlight>
              </a:rPr>
              <a:t>XXXX</a:t>
            </a:r>
          </a:p>
        </p:txBody>
      </p:sp>
      <p:sp>
        <p:nvSpPr>
          <p:cNvPr id="7" name="TextBox 6">
            <a:extLst>
              <a:ext uri="{FF2B5EF4-FFF2-40B4-BE49-F238E27FC236}">
                <a16:creationId xmlns:a16="http://schemas.microsoft.com/office/drawing/2014/main" id="{87BA5549-A30D-4454-B5D7-9BC207885F78}"/>
              </a:ext>
            </a:extLst>
          </p:cNvPr>
          <p:cNvSpPr txBox="1"/>
          <p:nvPr/>
        </p:nvSpPr>
        <p:spPr>
          <a:xfrm>
            <a:off x="609600" y="3886200"/>
            <a:ext cx="838200" cy="369332"/>
          </a:xfrm>
          <a:prstGeom prst="rect">
            <a:avLst/>
          </a:prstGeom>
          <a:noFill/>
        </p:spPr>
        <p:txBody>
          <a:bodyPr wrap="square" rtlCol="0">
            <a:spAutoFit/>
          </a:bodyPr>
          <a:lstStyle/>
          <a:p>
            <a:r>
              <a:rPr lang="en-US" dirty="0">
                <a:highlight>
                  <a:srgbClr val="000000"/>
                </a:highlight>
              </a:rPr>
              <a:t>XXXXX</a:t>
            </a:r>
          </a:p>
        </p:txBody>
      </p:sp>
    </p:spTree>
    <p:extLst>
      <p:ext uri="{BB962C8B-B14F-4D97-AF65-F5344CB8AC3E}">
        <p14:creationId xmlns:p14="http://schemas.microsoft.com/office/powerpoint/2010/main" val="3699717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11</a:t>
            </a:fld>
            <a:endParaRPr lang="en-US" dirty="0"/>
          </a:p>
        </p:txBody>
      </p:sp>
      <p:pic>
        <p:nvPicPr>
          <p:cNvPr id="2" name="Picture 1">
            <a:extLst>
              <a:ext uri="{FF2B5EF4-FFF2-40B4-BE49-F238E27FC236}">
                <a16:creationId xmlns:a16="http://schemas.microsoft.com/office/drawing/2014/main" id="{C7A896D3-9B39-4105-8F8B-C4C670918CDC}"/>
              </a:ext>
            </a:extLst>
          </p:cNvPr>
          <p:cNvPicPr>
            <a:picLocks noChangeAspect="1"/>
          </p:cNvPicPr>
          <p:nvPr/>
        </p:nvPicPr>
        <p:blipFill>
          <a:blip r:embed="rId2"/>
          <a:stretch>
            <a:fillRect/>
          </a:stretch>
        </p:blipFill>
        <p:spPr>
          <a:xfrm>
            <a:off x="917757" y="333013"/>
            <a:ext cx="7388043" cy="5837178"/>
          </a:xfrm>
          <a:prstGeom prst="rect">
            <a:avLst/>
          </a:prstGeom>
        </p:spPr>
      </p:pic>
    </p:spTree>
    <p:extLst>
      <p:ext uri="{BB962C8B-B14F-4D97-AF65-F5344CB8AC3E}">
        <p14:creationId xmlns:p14="http://schemas.microsoft.com/office/powerpoint/2010/main" val="2951026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12</a:t>
            </a:fld>
            <a:endParaRPr lang="en-US" dirty="0"/>
          </a:p>
        </p:txBody>
      </p:sp>
      <p:pic>
        <p:nvPicPr>
          <p:cNvPr id="2" name="Picture 1">
            <a:extLst>
              <a:ext uri="{FF2B5EF4-FFF2-40B4-BE49-F238E27FC236}">
                <a16:creationId xmlns:a16="http://schemas.microsoft.com/office/drawing/2014/main" id="{4C02C420-4E13-4F23-807A-CE998FF547CA}"/>
              </a:ext>
            </a:extLst>
          </p:cNvPr>
          <p:cNvPicPr>
            <a:picLocks noChangeAspect="1"/>
          </p:cNvPicPr>
          <p:nvPr/>
        </p:nvPicPr>
        <p:blipFill>
          <a:blip r:embed="rId2"/>
          <a:stretch>
            <a:fillRect/>
          </a:stretch>
        </p:blipFill>
        <p:spPr>
          <a:xfrm>
            <a:off x="838199" y="304800"/>
            <a:ext cx="7467601" cy="5867400"/>
          </a:xfrm>
          <a:prstGeom prst="rect">
            <a:avLst/>
          </a:prstGeom>
        </p:spPr>
      </p:pic>
    </p:spTree>
    <p:extLst>
      <p:ext uri="{BB962C8B-B14F-4D97-AF65-F5344CB8AC3E}">
        <p14:creationId xmlns:p14="http://schemas.microsoft.com/office/powerpoint/2010/main" val="69307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13</a:t>
            </a:fld>
            <a:endParaRPr lang="en-US" dirty="0"/>
          </a:p>
        </p:txBody>
      </p:sp>
      <p:pic>
        <p:nvPicPr>
          <p:cNvPr id="2" name="Picture 1">
            <a:extLst>
              <a:ext uri="{FF2B5EF4-FFF2-40B4-BE49-F238E27FC236}">
                <a16:creationId xmlns:a16="http://schemas.microsoft.com/office/drawing/2014/main" id="{D8CCC100-2071-46BB-B781-117492E004A7}"/>
              </a:ext>
            </a:extLst>
          </p:cNvPr>
          <p:cNvPicPr>
            <a:picLocks noChangeAspect="1"/>
          </p:cNvPicPr>
          <p:nvPr/>
        </p:nvPicPr>
        <p:blipFill>
          <a:blip r:embed="rId2"/>
          <a:stretch>
            <a:fillRect/>
          </a:stretch>
        </p:blipFill>
        <p:spPr>
          <a:xfrm>
            <a:off x="1099610" y="457200"/>
            <a:ext cx="6977590" cy="5710537"/>
          </a:xfrm>
          <a:prstGeom prst="rect">
            <a:avLst/>
          </a:prstGeom>
        </p:spPr>
      </p:pic>
      <p:sp>
        <p:nvSpPr>
          <p:cNvPr id="3" name="TextBox 2">
            <a:extLst>
              <a:ext uri="{FF2B5EF4-FFF2-40B4-BE49-F238E27FC236}">
                <a16:creationId xmlns:a16="http://schemas.microsoft.com/office/drawing/2014/main" id="{847967CE-6317-4490-992E-732590BE16BF}"/>
              </a:ext>
            </a:extLst>
          </p:cNvPr>
          <p:cNvSpPr txBox="1"/>
          <p:nvPr/>
        </p:nvSpPr>
        <p:spPr>
          <a:xfrm>
            <a:off x="4572000" y="762000"/>
            <a:ext cx="1676400" cy="369332"/>
          </a:xfrm>
          <a:prstGeom prst="rect">
            <a:avLst/>
          </a:prstGeom>
          <a:noFill/>
        </p:spPr>
        <p:txBody>
          <a:bodyPr wrap="square" rtlCol="0">
            <a:spAutoFit/>
          </a:bodyPr>
          <a:lstStyle/>
          <a:p>
            <a:r>
              <a:rPr lang="en-US" dirty="0">
                <a:highlight>
                  <a:srgbClr val="000000"/>
                </a:highlight>
              </a:rPr>
              <a:t>XXXXXXXXXXXX</a:t>
            </a:r>
          </a:p>
        </p:txBody>
      </p:sp>
      <p:sp>
        <p:nvSpPr>
          <p:cNvPr id="5" name="TextBox 4">
            <a:extLst>
              <a:ext uri="{FF2B5EF4-FFF2-40B4-BE49-F238E27FC236}">
                <a16:creationId xmlns:a16="http://schemas.microsoft.com/office/drawing/2014/main" id="{609C69E0-D7F3-4626-BEA0-724A0D095B60}"/>
              </a:ext>
            </a:extLst>
          </p:cNvPr>
          <p:cNvSpPr txBox="1"/>
          <p:nvPr/>
        </p:nvSpPr>
        <p:spPr>
          <a:xfrm>
            <a:off x="4648200" y="3364468"/>
            <a:ext cx="1447800" cy="369332"/>
          </a:xfrm>
          <a:prstGeom prst="rect">
            <a:avLst/>
          </a:prstGeom>
          <a:noFill/>
        </p:spPr>
        <p:txBody>
          <a:bodyPr wrap="square" rtlCol="0">
            <a:spAutoFit/>
          </a:bodyPr>
          <a:lstStyle/>
          <a:p>
            <a:r>
              <a:rPr lang="en-US" dirty="0">
                <a:highlight>
                  <a:srgbClr val="000000"/>
                </a:highlight>
              </a:rPr>
              <a:t>XXXXXXXXXX</a:t>
            </a:r>
          </a:p>
        </p:txBody>
      </p:sp>
    </p:spTree>
    <p:extLst>
      <p:ext uri="{BB962C8B-B14F-4D97-AF65-F5344CB8AC3E}">
        <p14:creationId xmlns:p14="http://schemas.microsoft.com/office/powerpoint/2010/main" val="3670460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14</a:t>
            </a:fld>
            <a:endParaRPr lang="en-US" dirty="0"/>
          </a:p>
        </p:txBody>
      </p:sp>
      <p:pic>
        <p:nvPicPr>
          <p:cNvPr id="2" name="Picture 1">
            <a:extLst>
              <a:ext uri="{FF2B5EF4-FFF2-40B4-BE49-F238E27FC236}">
                <a16:creationId xmlns:a16="http://schemas.microsoft.com/office/drawing/2014/main" id="{241F68A5-0922-4EEF-A1AB-C05C6639D4E0}"/>
              </a:ext>
            </a:extLst>
          </p:cNvPr>
          <p:cNvPicPr>
            <a:picLocks noChangeAspect="1"/>
          </p:cNvPicPr>
          <p:nvPr/>
        </p:nvPicPr>
        <p:blipFill>
          <a:blip r:embed="rId2"/>
          <a:stretch>
            <a:fillRect/>
          </a:stretch>
        </p:blipFill>
        <p:spPr>
          <a:xfrm>
            <a:off x="1505857" y="533400"/>
            <a:ext cx="6190343" cy="5544904"/>
          </a:xfrm>
          <a:prstGeom prst="rect">
            <a:avLst/>
          </a:prstGeom>
        </p:spPr>
      </p:pic>
      <p:sp>
        <p:nvSpPr>
          <p:cNvPr id="3" name="TextBox 2">
            <a:extLst>
              <a:ext uri="{FF2B5EF4-FFF2-40B4-BE49-F238E27FC236}">
                <a16:creationId xmlns:a16="http://schemas.microsoft.com/office/drawing/2014/main" id="{A3F4E866-A477-4A13-83B0-074591B4E682}"/>
              </a:ext>
            </a:extLst>
          </p:cNvPr>
          <p:cNvSpPr txBox="1"/>
          <p:nvPr/>
        </p:nvSpPr>
        <p:spPr>
          <a:xfrm>
            <a:off x="2773681" y="1905000"/>
            <a:ext cx="807719" cy="923330"/>
          </a:xfrm>
          <a:prstGeom prst="rect">
            <a:avLst/>
          </a:prstGeom>
          <a:noFill/>
        </p:spPr>
        <p:txBody>
          <a:bodyPr wrap="square" rtlCol="0">
            <a:spAutoFit/>
          </a:bodyPr>
          <a:lstStyle/>
          <a:p>
            <a:r>
              <a:rPr lang="en-US" dirty="0">
                <a:highlight>
                  <a:srgbClr val="000000"/>
                </a:highlight>
              </a:rPr>
              <a:t>XXXXXXXXXXXXXXX</a:t>
            </a:r>
          </a:p>
        </p:txBody>
      </p:sp>
    </p:spTree>
    <p:extLst>
      <p:ext uri="{BB962C8B-B14F-4D97-AF65-F5344CB8AC3E}">
        <p14:creationId xmlns:p14="http://schemas.microsoft.com/office/powerpoint/2010/main" val="281347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15</a:t>
            </a:fld>
            <a:endParaRPr lang="en-US" dirty="0"/>
          </a:p>
        </p:txBody>
      </p:sp>
      <p:pic>
        <p:nvPicPr>
          <p:cNvPr id="2" name="Picture 1">
            <a:extLst>
              <a:ext uri="{FF2B5EF4-FFF2-40B4-BE49-F238E27FC236}">
                <a16:creationId xmlns:a16="http://schemas.microsoft.com/office/drawing/2014/main" id="{8A98AE91-6348-40E6-BD5F-562DBA5F4C32}"/>
              </a:ext>
            </a:extLst>
          </p:cNvPr>
          <p:cNvPicPr>
            <a:picLocks noChangeAspect="1"/>
          </p:cNvPicPr>
          <p:nvPr/>
        </p:nvPicPr>
        <p:blipFill>
          <a:blip r:embed="rId2"/>
          <a:stretch>
            <a:fillRect/>
          </a:stretch>
        </p:blipFill>
        <p:spPr>
          <a:xfrm>
            <a:off x="1118684" y="457200"/>
            <a:ext cx="6882316" cy="5636771"/>
          </a:xfrm>
          <a:prstGeom prst="rect">
            <a:avLst/>
          </a:prstGeom>
        </p:spPr>
      </p:pic>
    </p:spTree>
    <p:extLst>
      <p:ext uri="{BB962C8B-B14F-4D97-AF65-F5344CB8AC3E}">
        <p14:creationId xmlns:p14="http://schemas.microsoft.com/office/powerpoint/2010/main" val="2006310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16</a:t>
            </a:fld>
            <a:endParaRPr lang="en-US" dirty="0"/>
          </a:p>
        </p:txBody>
      </p:sp>
      <p:pic>
        <p:nvPicPr>
          <p:cNvPr id="2" name="Picture 1">
            <a:extLst>
              <a:ext uri="{FF2B5EF4-FFF2-40B4-BE49-F238E27FC236}">
                <a16:creationId xmlns:a16="http://schemas.microsoft.com/office/drawing/2014/main" id="{2ECED103-1230-416E-8ECE-2D98FA759285}"/>
              </a:ext>
            </a:extLst>
          </p:cNvPr>
          <p:cNvPicPr>
            <a:picLocks noChangeAspect="1"/>
          </p:cNvPicPr>
          <p:nvPr/>
        </p:nvPicPr>
        <p:blipFill>
          <a:blip r:embed="rId2"/>
          <a:stretch>
            <a:fillRect/>
          </a:stretch>
        </p:blipFill>
        <p:spPr>
          <a:xfrm>
            <a:off x="818626" y="1809524"/>
            <a:ext cx="7506748" cy="3238952"/>
          </a:xfrm>
          <a:prstGeom prst="rect">
            <a:avLst/>
          </a:prstGeom>
        </p:spPr>
      </p:pic>
    </p:spTree>
    <p:extLst>
      <p:ext uri="{BB962C8B-B14F-4D97-AF65-F5344CB8AC3E}">
        <p14:creationId xmlns:p14="http://schemas.microsoft.com/office/powerpoint/2010/main" val="3622533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17</a:t>
            </a:fld>
            <a:endParaRPr lang="en-US" dirty="0"/>
          </a:p>
        </p:txBody>
      </p:sp>
      <p:pic>
        <p:nvPicPr>
          <p:cNvPr id="2" name="Picture 1">
            <a:extLst>
              <a:ext uri="{FF2B5EF4-FFF2-40B4-BE49-F238E27FC236}">
                <a16:creationId xmlns:a16="http://schemas.microsoft.com/office/drawing/2014/main" id="{6812135A-F13D-428B-A9A7-FBC329BEC6EA}"/>
              </a:ext>
            </a:extLst>
          </p:cNvPr>
          <p:cNvPicPr>
            <a:picLocks noChangeAspect="1"/>
          </p:cNvPicPr>
          <p:nvPr/>
        </p:nvPicPr>
        <p:blipFill>
          <a:blip r:embed="rId2"/>
          <a:stretch>
            <a:fillRect/>
          </a:stretch>
        </p:blipFill>
        <p:spPr>
          <a:xfrm>
            <a:off x="985995" y="381000"/>
            <a:ext cx="7167405" cy="5648730"/>
          </a:xfrm>
          <a:prstGeom prst="rect">
            <a:avLst/>
          </a:prstGeom>
        </p:spPr>
      </p:pic>
    </p:spTree>
    <p:extLst>
      <p:ext uri="{BB962C8B-B14F-4D97-AF65-F5344CB8AC3E}">
        <p14:creationId xmlns:p14="http://schemas.microsoft.com/office/powerpoint/2010/main" val="557427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Assessment Tool</a:t>
            </a:r>
          </a:p>
        </p:txBody>
      </p:sp>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18</a:t>
            </a:fld>
            <a:endParaRPr lang="en-US" dirty="0"/>
          </a:p>
        </p:txBody>
      </p:sp>
      <p:pic>
        <p:nvPicPr>
          <p:cNvPr id="3" name="Picture 2">
            <a:extLst>
              <a:ext uri="{FF2B5EF4-FFF2-40B4-BE49-F238E27FC236}">
                <a16:creationId xmlns:a16="http://schemas.microsoft.com/office/drawing/2014/main" id="{6BD3895C-DE21-4B54-AFEE-656A3DD43DFA}"/>
              </a:ext>
            </a:extLst>
          </p:cNvPr>
          <p:cNvPicPr>
            <a:picLocks noChangeAspect="1"/>
          </p:cNvPicPr>
          <p:nvPr/>
        </p:nvPicPr>
        <p:blipFill>
          <a:blip r:embed="rId2"/>
          <a:stretch>
            <a:fillRect/>
          </a:stretch>
        </p:blipFill>
        <p:spPr>
          <a:xfrm>
            <a:off x="685800" y="1752600"/>
            <a:ext cx="7611112" cy="4419600"/>
          </a:xfrm>
          <a:prstGeom prst="rect">
            <a:avLst/>
          </a:prstGeom>
        </p:spPr>
      </p:pic>
      <p:sp>
        <p:nvSpPr>
          <p:cNvPr id="5" name="TextBox 4">
            <a:extLst>
              <a:ext uri="{FF2B5EF4-FFF2-40B4-BE49-F238E27FC236}">
                <a16:creationId xmlns:a16="http://schemas.microsoft.com/office/drawing/2014/main" id="{C20C85A1-828A-4506-86A5-082315425799}"/>
              </a:ext>
            </a:extLst>
          </p:cNvPr>
          <p:cNvSpPr txBox="1"/>
          <p:nvPr/>
        </p:nvSpPr>
        <p:spPr>
          <a:xfrm>
            <a:off x="2534446" y="1371600"/>
            <a:ext cx="3942554" cy="369332"/>
          </a:xfrm>
          <a:prstGeom prst="rect">
            <a:avLst/>
          </a:prstGeom>
          <a:noFill/>
        </p:spPr>
        <p:txBody>
          <a:bodyPr wrap="none" rtlCol="0">
            <a:spAutoFit/>
          </a:bodyPr>
          <a:lstStyle/>
          <a:p>
            <a:r>
              <a:rPr lang="en-US" u="sng" dirty="0">
                <a:hlinkClick r:id="rId3"/>
              </a:rPr>
              <a:t>https://hudappswassdev.hud.gov/CNA/</a:t>
            </a:r>
            <a:endParaRPr lang="en-US" dirty="0"/>
          </a:p>
        </p:txBody>
      </p:sp>
    </p:spTree>
    <p:extLst>
      <p:ext uri="{BB962C8B-B14F-4D97-AF65-F5344CB8AC3E}">
        <p14:creationId xmlns:p14="http://schemas.microsoft.com/office/powerpoint/2010/main" val="2674806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24D4F-D41F-4D55-AD85-FCA04EAECEF0}"/>
              </a:ext>
            </a:extLst>
          </p:cNvPr>
          <p:cNvSpPr>
            <a:spLocks noGrp="1"/>
          </p:cNvSpPr>
          <p:nvPr>
            <p:ph type="title"/>
          </p:nvPr>
        </p:nvSpPr>
        <p:spPr/>
        <p:txBody>
          <a:bodyPr/>
          <a:lstStyle/>
          <a:p>
            <a:r>
              <a:rPr lang="en-US" dirty="0"/>
              <a:t>Terminology</a:t>
            </a:r>
          </a:p>
        </p:txBody>
      </p:sp>
      <p:sp>
        <p:nvSpPr>
          <p:cNvPr id="3" name="Content Placeholder 2">
            <a:extLst>
              <a:ext uri="{FF2B5EF4-FFF2-40B4-BE49-F238E27FC236}">
                <a16:creationId xmlns:a16="http://schemas.microsoft.com/office/drawing/2014/main" id="{8174DEBD-41D6-4627-AE12-0500BCF71EBA}"/>
              </a:ext>
            </a:extLst>
          </p:cNvPr>
          <p:cNvSpPr>
            <a:spLocks noGrp="1"/>
          </p:cNvSpPr>
          <p:nvPr>
            <p:ph idx="1"/>
          </p:nvPr>
        </p:nvSpPr>
        <p:spPr/>
        <p:txBody>
          <a:bodyPr/>
          <a:lstStyle/>
          <a:p>
            <a:r>
              <a:rPr lang="en-US" dirty="0"/>
              <a:t>Physical Condition Assessment (PCA)</a:t>
            </a:r>
          </a:p>
          <a:p>
            <a:r>
              <a:rPr lang="en-US" dirty="0"/>
              <a:t>eTool</a:t>
            </a:r>
          </a:p>
          <a:p>
            <a:r>
              <a:rPr lang="en-US" dirty="0"/>
              <a:t>eCNA</a:t>
            </a:r>
          </a:p>
          <a:p>
            <a:r>
              <a:rPr lang="en-US" dirty="0"/>
              <a:t>Assessor</a:t>
            </a:r>
          </a:p>
          <a:p>
            <a:r>
              <a:rPr lang="en-US" dirty="0"/>
              <a:t>ADRR</a:t>
            </a:r>
          </a:p>
          <a:p>
            <a:r>
              <a:rPr lang="en-US" dirty="0"/>
              <a:t>IDRR</a:t>
            </a:r>
          </a:p>
          <a:p>
            <a:r>
              <a:rPr lang="en-US" dirty="0"/>
              <a:t>Scope of Work</a:t>
            </a:r>
          </a:p>
        </p:txBody>
      </p:sp>
      <p:sp>
        <p:nvSpPr>
          <p:cNvPr id="4" name="Slide Number Placeholder 3">
            <a:extLst>
              <a:ext uri="{FF2B5EF4-FFF2-40B4-BE49-F238E27FC236}">
                <a16:creationId xmlns:a16="http://schemas.microsoft.com/office/drawing/2014/main" id="{46B32115-7C02-42AE-A838-030D558466BD}"/>
              </a:ext>
            </a:extLst>
          </p:cNvPr>
          <p:cNvSpPr>
            <a:spLocks noGrp="1"/>
          </p:cNvSpPr>
          <p:nvPr>
            <p:ph type="sldNum" sz="quarter" idx="12"/>
          </p:nvPr>
        </p:nvSpPr>
        <p:spPr/>
        <p:txBody>
          <a:bodyPr/>
          <a:lstStyle/>
          <a:p>
            <a:pPr>
              <a:defRPr/>
            </a:pPr>
            <a:fld id="{629C09B0-A436-4930-9DBD-7F024B262714}" type="slidenum">
              <a:rPr lang="en-US" smtClean="0"/>
              <a:pPr>
                <a:defRPr/>
              </a:pPr>
              <a:t>1</a:t>
            </a:fld>
            <a:endParaRPr lang="en-US" dirty="0"/>
          </a:p>
        </p:txBody>
      </p:sp>
    </p:spTree>
    <p:extLst>
      <p:ext uri="{BB962C8B-B14F-4D97-AF65-F5344CB8AC3E}">
        <p14:creationId xmlns:p14="http://schemas.microsoft.com/office/powerpoint/2010/main" val="4018187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19</a:t>
            </a:fld>
            <a:endParaRPr lang="en-US" dirty="0"/>
          </a:p>
        </p:txBody>
      </p:sp>
      <p:pic>
        <p:nvPicPr>
          <p:cNvPr id="2" name="Picture 1">
            <a:extLst>
              <a:ext uri="{FF2B5EF4-FFF2-40B4-BE49-F238E27FC236}">
                <a16:creationId xmlns:a16="http://schemas.microsoft.com/office/drawing/2014/main" id="{33067056-E885-4026-BB36-424CB3E70D09}"/>
              </a:ext>
            </a:extLst>
          </p:cNvPr>
          <p:cNvPicPr>
            <a:picLocks noChangeAspect="1"/>
          </p:cNvPicPr>
          <p:nvPr/>
        </p:nvPicPr>
        <p:blipFill>
          <a:blip r:embed="rId2"/>
          <a:stretch>
            <a:fillRect/>
          </a:stretch>
        </p:blipFill>
        <p:spPr>
          <a:xfrm>
            <a:off x="152400" y="430814"/>
            <a:ext cx="8755166" cy="5741386"/>
          </a:xfrm>
          <a:prstGeom prst="rect">
            <a:avLst/>
          </a:prstGeom>
        </p:spPr>
      </p:pic>
    </p:spTree>
    <p:extLst>
      <p:ext uri="{BB962C8B-B14F-4D97-AF65-F5344CB8AC3E}">
        <p14:creationId xmlns:p14="http://schemas.microsoft.com/office/powerpoint/2010/main" val="900996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20</a:t>
            </a:fld>
            <a:endParaRPr lang="en-US" dirty="0"/>
          </a:p>
        </p:txBody>
      </p:sp>
      <p:pic>
        <p:nvPicPr>
          <p:cNvPr id="2" name="Picture 1">
            <a:extLst>
              <a:ext uri="{FF2B5EF4-FFF2-40B4-BE49-F238E27FC236}">
                <a16:creationId xmlns:a16="http://schemas.microsoft.com/office/drawing/2014/main" id="{29457B30-AE5A-4A4C-AE2E-7432BB9D6F31}"/>
              </a:ext>
            </a:extLst>
          </p:cNvPr>
          <p:cNvPicPr>
            <a:picLocks noChangeAspect="1"/>
          </p:cNvPicPr>
          <p:nvPr/>
        </p:nvPicPr>
        <p:blipFill>
          <a:blip r:embed="rId2"/>
          <a:stretch>
            <a:fillRect/>
          </a:stretch>
        </p:blipFill>
        <p:spPr>
          <a:xfrm>
            <a:off x="228600" y="384163"/>
            <a:ext cx="8610600" cy="5788037"/>
          </a:xfrm>
          <a:prstGeom prst="rect">
            <a:avLst/>
          </a:prstGeom>
        </p:spPr>
      </p:pic>
    </p:spTree>
    <p:extLst>
      <p:ext uri="{BB962C8B-B14F-4D97-AF65-F5344CB8AC3E}">
        <p14:creationId xmlns:p14="http://schemas.microsoft.com/office/powerpoint/2010/main" val="405644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21</a:t>
            </a:fld>
            <a:endParaRPr lang="en-US" dirty="0"/>
          </a:p>
        </p:txBody>
      </p:sp>
      <p:pic>
        <p:nvPicPr>
          <p:cNvPr id="2" name="Picture 1">
            <a:extLst>
              <a:ext uri="{FF2B5EF4-FFF2-40B4-BE49-F238E27FC236}">
                <a16:creationId xmlns:a16="http://schemas.microsoft.com/office/drawing/2014/main" id="{2F5C76E7-6884-4430-8BBD-53521F580927}"/>
              </a:ext>
            </a:extLst>
          </p:cNvPr>
          <p:cNvPicPr>
            <a:picLocks noChangeAspect="1"/>
          </p:cNvPicPr>
          <p:nvPr/>
        </p:nvPicPr>
        <p:blipFill>
          <a:blip r:embed="rId2"/>
          <a:stretch>
            <a:fillRect/>
          </a:stretch>
        </p:blipFill>
        <p:spPr>
          <a:xfrm>
            <a:off x="185104" y="304800"/>
            <a:ext cx="8730296" cy="5835466"/>
          </a:xfrm>
          <a:prstGeom prst="rect">
            <a:avLst/>
          </a:prstGeom>
        </p:spPr>
      </p:pic>
    </p:spTree>
    <p:extLst>
      <p:ext uri="{BB962C8B-B14F-4D97-AF65-F5344CB8AC3E}">
        <p14:creationId xmlns:p14="http://schemas.microsoft.com/office/powerpoint/2010/main" val="1545715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22</a:t>
            </a:fld>
            <a:endParaRPr lang="en-US" dirty="0"/>
          </a:p>
        </p:txBody>
      </p:sp>
      <p:pic>
        <p:nvPicPr>
          <p:cNvPr id="2" name="Picture 1">
            <a:extLst>
              <a:ext uri="{FF2B5EF4-FFF2-40B4-BE49-F238E27FC236}">
                <a16:creationId xmlns:a16="http://schemas.microsoft.com/office/drawing/2014/main" id="{B9981F20-B7DB-4431-8D55-19BF7F0429AC}"/>
              </a:ext>
            </a:extLst>
          </p:cNvPr>
          <p:cNvPicPr>
            <a:picLocks noChangeAspect="1"/>
          </p:cNvPicPr>
          <p:nvPr/>
        </p:nvPicPr>
        <p:blipFill>
          <a:blip r:embed="rId2"/>
          <a:stretch>
            <a:fillRect/>
          </a:stretch>
        </p:blipFill>
        <p:spPr>
          <a:xfrm>
            <a:off x="348030" y="304800"/>
            <a:ext cx="8414970" cy="5820204"/>
          </a:xfrm>
          <a:prstGeom prst="rect">
            <a:avLst/>
          </a:prstGeom>
        </p:spPr>
      </p:pic>
    </p:spTree>
    <p:extLst>
      <p:ext uri="{BB962C8B-B14F-4D97-AF65-F5344CB8AC3E}">
        <p14:creationId xmlns:p14="http://schemas.microsoft.com/office/powerpoint/2010/main" val="1377857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23</a:t>
            </a:fld>
            <a:endParaRPr lang="en-US" dirty="0"/>
          </a:p>
        </p:txBody>
      </p:sp>
      <p:pic>
        <p:nvPicPr>
          <p:cNvPr id="2" name="Picture 1">
            <a:extLst>
              <a:ext uri="{FF2B5EF4-FFF2-40B4-BE49-F238E27FC236}">
                <a16:creationId xmlns:a16="http://schemas.microsoft.com/office/drawing/2014/main" id="{802FE34B-64D9-481E-B31F-A10319FB5CFB}"/>
              </a:ext>
            </a:extLst>
          </p:cNvPr>
          <p:cNvPicPr>
            <a:picLocks noChangeAspect="1"/>
          </p:cNvPicPr>
          <p:nvPr/>
        </p:nvPicPr>
        <p:blipFill>
          <a:blip r:embed="rId2"/>
          <a:stretch>
            <a:fillRect/>
          </a:stretch>
        </p:blipFill>
        <p:spPr>
          <a:xfrm>
            <a:off x="381000" y="372916"/>
            <a:ext cx="8382000" cy="5742561"/>
          </a:xfrm>
          <a:prstGeom prst="rect">
            <a:avLst/>
          </a:prstGeom>
        </p:spPr>
      </p:pic>
    </p:spTree>
    <p:extLst>
      <p:ext uri="{BB962C8B-B14F-4D97-AF65-F5344CB8AC3E}">
        <p14:creationId xmlns:p14="http://schemas.microsoft.com/office/powerpoint/2010/main" val="4017694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24</a:t>
            </a:fld>
            <a:endParaRPr lang="en-US" dirty="0"/>
          </a:p>
        </p:txBody>
      </p:sp>
      <p:pic>
        <p:nvPicPr>
          <p:cNvPr id="2" name="Picture 1">
            <a:extLst>
              <a:ext uri="{FF2B5EF4-FFF2-40B4-BE49-F238E27FC236}">
                <a16:creationId xmlns:a16="http://schemas.microsoft.com/office/drawing/2014/main" id="{5D1CAAEA-215B-40C3-AB43-53AE998736AA}"/>
              </a:ext>
            </a:extLst>
          </p:cNvPr>
          <p:cNvPicPr>
            <a:picLocks noChangeAspect="1"/>
          </p:cNvPicPr>
          <p:nvPr/>
        </p:nvPicPr>
        <p:blipFill>
          <a:blip r:embed="rId2"/>
          <a:stretch>
            <a:fillRect/>
          </a:stretch>
        </p:blipFill>
        <p:spPr>
          <a:xfrm>
            <a:off x="457200" y="533400"/>
            <a:ext cx="8211186" cy="5565741"/>
          </a:xfrm>
          <a:prstGeom prst="rect">
            <a:avLst/>
          </a:prstGeom>
        </p:spPr>
      </p:pic>
    </p:spTree>
    <p:extLst>
      <p:ext uri="{BB962C8B-B14F-4D97-AF65-F5344CB8AC3E}">
        <p14:creationId xmlns:p14="http://schemas.microsoft.com/office/powerpoint/2010/main" val="2508720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25</a:t>
            </a:fld>
            <a:endParaRPr lang="en-US" dirty="0"/>
          </a:p>
        </p:txBody>
      </p:sp>
      <p:pic>
        <p:nvPicPr>
          <p:cNvPr id="2" name="Picture 1">
            <a:extLst>
              <a:ext uri="{FF2B5EF4-FFF2-40B4-BE49-F238E27FC236}">
                <a16:creationId xmlns:a16="http://schemas.microsoft.com/office/drawing/2014/main" id="{6E04641E-3FB9-41AA-985C-31C4DF071489}"/>
              </a:ext>
            </a:extLst>
          </p:cNvPr>
          <p:cNvPicPr>
            <a:picLocks noChangeAspect="1"/>
          </p:cNvPicPr>
          <p:nvPr/>
        </p:nvPicPr>
        <p:blipFill>
          <a:blip r:embed="rId2"/>
          <a:stretch>
            <a:fillRect/>
          </a:stretch>
        </p:blipFill>
        <p:spPr>
          <a:xfrm>
            <a:off x="457200" y="457200"/>
            <a:ext cx="8203310" cy="5639225"/>
          </a:xfrm>
          <a:prstGeom prst="rect">
            <a:avLst/>
          </a:prstGeom>
        </p:spPr>
      </p:pic>
    </p:spTree>
    <p:extLst>
      <p:ext uri="{BB962C8B-B14F-4D97-AF65-F5344CB8AC3E}">
        <p14:creationId xmlns:p14="http://schemas.microsoft.com/office/powerpoint/2010/main" val="628497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26</a:t>
            </a:fld>
            <a:endParaRPr lang="en-US" dirty="0"/>
          </a:p>
        </p:txBody>
      </p:sp>
      <p:pic>
        <p:nvPicPr>
          <p:cNvPr id="2" name="Picture 1">
            <a:extLst>
              <a:ext uri="{FF2B5EF4-FFF2-40B4-BE49-F238E27FC236}">
                <a16:creationId xmlns:a16="http://schemas.microsoft.com/office/drawing/2014/main" id="{4FDE60F2-0760-4E72-8BBD-B2319E158A2F}"/>
              </a:ext>
            </a:extLst>
          </p:cNvPr>
          <p:cNvPicPr>
            <a:picLocks noChangeAspect="1"/>
          </p:cNvPicPr>
          <p:nvPr/>
        </p:nvPicPr>
        <p:blipFill>
          <a:blip r:embed="rId2"/>
          <a:stretch>
            <a:fillRect/>
          </a:stretch>
        </p:blipFill>
        <p:spPr>
          <a:xfrm>
            <a:off x="347030" y="332159"/>
            <a:ext cx="8492170" cy="5840041"/>
          </a:xfrm>
          <a:prstGeom prst="rect">
            <a:avLst/>
          </a:prstGeom>
        </p:spPr>
      </p:pic>
    </p:spTree>
    <p:extLst>
      <p:ext uri="{BB962C8B-B14F-4D97-AF65-F5344CB8AC3E}">
        <p14:creationId xmlns:p14="http://schemas.microsoft.com/office/powerpoint/2010/main" val="2194807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27</a:t>
            </a:fld>
            <a:endParaRPr lang="en-US" dirty="0"/>
          </a:p>
        </p:txBody>
      </p:sp>
      <p:pic>
        <p:nvPicPr>
          <p:cNvPr id="2" name="Picture 1">
            <a:extLst>
              <a:ext uri="{FF2B5EF4-FFF2-40B4-BE49-F238E27FC236}">
                <a16:creationId xmlns:a16="http://schemas.microsoft.com/office/drawing/2014/main" id="{7E91140A-9AB1-40AA-85F0-8A0599DFAFCA}"/>
              </a:ext>
            </a:extLst>
          </p:cNvPr>
          <p:cNvPicPr>
            <a:picLocks noChangeAspect="1"/>
          </p:cNvPicPr>
          <p:nvPr/>
        </p:nvPicPr>
        <p:blipFill>
          <a:blip r:embed="rId2"/>
          <a:stretch>
            <a:fillRect/>
          </a:stretch>
        </p:blipFill>
        <p:spPr>
          <a:xfrm>
            <a:off x="304800" y="384215"/>
            <a:ext cx="8382000" cy="5711785"/>
          </a:xfrm>
          <a:prstGeom prst="rect">
            <a:avLst/>
          </a:prstGeom>
        </p:spPr>
      </p:pic>
    </p:spTree>
    <p:extLst>
      <p:ext uri="{BB962C8B-B14F-4D97-AF65-F5344CB8AC3E}">
        <p14:creationId xmlns:p14="http://schemas.microsoft.com/office/powerpoint/2010/main" val="1274078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69D9F-0329-4193-AB0E-12D6654E2434}"/>
              </a:ext>
            </a:extLst>
          </p:cNvPr>
          <p:cNvSpPr>
            <a:spLocks noGrp="1"/>
          </p:cNvSpPr>
          <p:nvPr>
            <p:ph type="title"/>
          </p:nvPr>
        </p:nvSpPr>
        <p:spPr/>
        <p:txBody>
          <a:bodyPr/>
          <a:lstStyle/>
          <a:p>
            <a:r>
              <a:rPr lang="en-US" sz="2000" dirty="0"/>
              <a:t>PHA Review and approval of a rad pca</a:t>
            </a:r>
          </a:p>
        </p:txBody>
      </p:sp>
      <p:sp>
        <p:nvSpPr>
          <p:cNvPr id="3" name="Text Placeholder 2">
            <a:extLst>
              <a:ext uri="{FF2B5EF4-FFF2-40B4-BE49-F238E27FC236}">
                <a16:creationId xmlns:a16="http://schemas.microsoft.com/office/drawing/2014/main" id="{80C09422-1442-4B89-982E-AB31D4FCF208}"/>
              </a:ext>
            </a:extLst>
          </p:cNvPr>
          <p:cNvSpPr>
            <a:spLocks noGrp="1"/>
          </p:cNvSpPr>
          <p:nvPr>
            <p:ph type="body" idx="1"/>
          </p:nvPr>
        </p:nvSpPr>
        <p:spPr/>
        <p:txBody>
          <a:bodyPr/>
          <a:lstStyle/>
          <a:p>
            <a:r>
              <a:rPr lang="en-US" sz="4000" b="1" dirty="0"/>
              <a:t>Interacting with Assessors</a:t>
            </a:r>
          </a:p>
        </p:txBody>
      </p:sp>
      <p:sp>
        <p:nvSpPr>
          <p:cNvPr id="4" name="Slide Number Placeholder 3">
            <a:extLst>
              <a:ext uri="{FF2B5EF4-FFF2-40B4-BE49-F238E27FC236}">
                <a16:creationId xmlns:a16="http://schemas.microsoft.com/office/drawing/2014/main" id="{AFE779A8-70DD-4194-AC7D-5D9B14ED00F4}"/>
              </a:ext>
            </a:extLst>
          </p:cNvPr>
          <p:cNvSpPr>
            <a:spLocks noGrp="1"/>
          </p:cNvSpPr>
          <p:nvPr>
            <p:ph type="sldNum" sz="quarter" idx="12"/>
          </p:nvPr>
        </p:nvSpPr>
        <p:spPr/>
        <p:txBody>
          <a:bodyPr/>
          <a:lstStyle/>
          <a:p>
            <a:pPr>
              <a:defRPr/>
            </a:pPr>
            <a:fld id="{2F284947-6462-4D8F-A3AA-BA691DB2AD7C}" type="slidenum">
              <a:rPr lang="en-US" smtClean="0"/>
              <a:pPr>
                <a:defRPr/>
              </a:pPr>
              <a:t>28</a:t>
            </a:fld>
            <a:endParaRPr lang="en-US" dirty="0"/>
          </a:p>
        </p:txBody>
      </p:sp>
    </p:spTree>
    <p:extLst>
      <p:ext uri="{BB962C8B-B14F-4D97-AF65-F5344CB8AC3E}">
        <p14:creationId xmlns:p14="http://schemas.microsoft.com/office/powerpoint/2010/main" val="2806913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1477B-30CC-4E79-AFE3-330CC83E826D}"/>
              </a:ext>
            </a:extLst>
          </p:cNvPr>
          <p:cNvSpPr>
            <a:spLocks noGrp="1"/>
          </p:cNvSpPr>
          <p:nvPr>
            <p:ph type="title"/>
          </p:nvPr>
        </p:nvSpPr>
        <p:spPr/>
        <p:txBody>
          <a:bodyPr/>
          <a:lstStyle/>
          <a:p>
            <a:r>
              <a:rPr lang="en-US" dirty="0"/>
              <a:t>Topics</a:t>
            </a:r>
          </a:p>
        </p:txBody>
      </p:sp>
      <p:sp>
        <p:nvSpPr>
          <p:cNvPr id="3" name="Content Placeholder 2">
            <a:extLst>
              <a:ext uri="{FF2B5EF4-FFF2-40B4-BE49-F238E27FC236}">
                <a16:creationId xmlns:a16="http://schemas.microsoft.com/office/drawing/2014/main" id="{99D9E2C6-B2C9-4D42-AF4A-62BE9BE24CD4}"/>
              </a:ext>
            </a:extLst>
          </p:cNvPr>
          <p:cNvSpPr>
            <a:spLocks noGrp="1"/>
          </p:cNvSpPr>
          <p:nvPr>
            <p:ph idx="1"/>
          </p:nvPr>
        </p:nvSpPr>
        <p:spPr/>
        <p:txBody>
          <a:bodyPr/>
          <a:lstStyle/>
          <a:p>
            <a:r>
              <a:rPr lang="en-US" dirty="0"/>
              <a:t>Not Covered</a:t>
            </a:r>
          </a:p>
          <a:p>
            <a:pPr lvl="1"/>
            <a:r>
              <a:rPr lang="en-US" dirty="0"/>
              <a:t>How to procure an assessor</a:t>
            </a:r>
          </a:p>
          <a:p>
            <a:pPr lvl="1"/>
            <a:r>
              <a:rPr lang="en-US" dirty="0"/>
              <a:t>How to complete and submit the eCNA</a:t>
            </a:r>
          </a:p>
          <a:p>
            <a:r>
              <a:rPr lang="en-US" dirty="0"/>
              <a:t> Covered</a:t>
            </a:r>
          </a:p>
          <a:p>
            <a:pPr lvl="1"/>
            <a:r>
              <a:rPr lang="en-US" dirty="0"/>
              <a:t>How to interact with the assessor</a:t>
            </a:r>
          </a:p>
          <a:p>
            <a:pPr lvl="1"/>
            <a:r>
              <a:rPr lang="en-US" dirty="0"/>
              <a:t>How to read/use the data to shape your transaction</a:t>
            </a:r>
          </a:p>
        </p:txBody>
      </p:sp>
      <p:sp>
        <p:nvSpPr>
          <p:cNvPr id="4" name="Slide Number Placeholder 3">
            <a:extLst>
              <a:ext uri="{FF2B5EF4-FFF2-40B4-BE49-F238E27FC236}">
                <a16:creationId xmlns:a16="http://schemas.microsoft.com/office/drawing/2014/main" id="{2E80DE7E-266B-49CB-A983-FA9472E9320A}"/>
              </a:ext>
            </a:extLst>
          </p:cNvPr>
          <p:cNvSpPr>
            <a:spLocks noGrp="1"/>
          </p:cNvSpPr>
          <p:nvPr>
            <p:ph type="sldNum" sz="quarter" idx="12"/>
          </p:nvPr>
        </p:nvSpPr>
        <p:spPr/>
        <p:txBody>
          <a:bodyPr/>
          <a:lstStyle/>
          <a:p>
            <a:pPr>
              <a:defRPr/>
            </a:pPr>
            <a:fld id="{629C09B0-A436-4930-9DBD-7F024B262714}" type="slidenum">
              <a:rPr lang="en-US" smtClean="0"/>
              <a:pPr>
                <a:defRPr/>
              </a:pPr>
              <a:t>2</a:t>
            </a:fld>
            <a:endParaRPr lang="en-US" dirty="0"/>
          </a:p>
        </p:txBody>
      </p:sp>
    </p:spTree>
    <p:extLst>
      <p:ext uri="{BB962C8B-B14F-4D97-AF65-F5344CB8AC3E}">
        <p14:creationId xmlns:p14="http://schemas.microsoft.com/office/powerpoint/2010/main" val="4048809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for the Site Inspection</a:t>
            </a:r>
          </a:p>
        </p:txBody>
      </p:sp>
      <p:sp>
        <p:nvSpPr>
          <p:cNvPr id="3" name="Content Placeholder 2"/>
          <p:cNvSpPr>
            <a:spLocks noGrp="1"/>
          </p:cNvSpPr>
          <p:nvPr>
            <p:ph idx="1"/>
          </p:nvPr>
        </p:nvSpPr>
        <p:spPr/>
        <p:txBody>
          <a:bodyPr/>
          <a:lstStyle/>
          <a:p>
            <a:pPr marL="234950" lvl="0" indent="-234950" defTabSz="914400">
              <a:spcBef>
                <a:spcPts val="0"/>
              </a:spcBef>
              <a:buClr>
                <a:srgbClr val="8E736A">
                  <a:lumMod val="75000"/>
                </a:srgbClr>
              </a:buClr>
              <a:buSzPct val="70000"/>
              <a:buFont typeface="Arial" pitchFamily="34" charset="0"/>
              <a:buChar char="•"/>
            </a:pPr>
            <a:r>
              <a:rPr lang="en-US" b="1" dirty="0">
                <a:solidFill>
                  <a:srgbClr val="21245A"/>
                </a:solidFill>
                <a:latin typeface="Trebuchet MS" panose="020B0603020202020204" pitchFamily="34" charset="0"/>
                <a:ea typeface="ＭＳ Ｐゴシック" charset="-128"/>
              </a:rPr>
              <a:t>Documentation</a:t>
            </a:r>
          </a:p>
          <a:p>
            <a:pPr marL="635000" lvl="1" indent="-234950" defTabSz="914400">
              <a:spcBef>
                <a:spcPts val="0"/>
              </a:spcBef>
              <a:buClr>
                <a:srgbClr val="8E736A">
                  <a:lumMod val="75000"/>
                </a:srgbClr>
              </a:buClr>
              <a:buSzPct val="70000"/>
              <a:buFont typeface="Arial" pitchFamily="34" charset="0"/>
              <a:buChar char="•"/>
            </a:pPr>
            <a:r>
              <a:rPr lang="en-US" dirty="0">
                <a:solidFill>
                  <a:srgbClr val="21245A"/>
                </a:solidFill>
                <a:latin typeface="Trebuchet MS" panose="020B0603020202020204" pitchFamily="34" charset="0"/>
                <a:ea typeface="ＭＳ Ｐゴシック" charset="-128"/>
              </a:rPr>
              <a:t>Maintenance Records</a:t>
            </a:r>
          </a:p>
          <a:p>
            <a:pPr marL="635000" lvl="1" indent="-234950" defTabSz="914400">
              <a:spcBef>
                <a:spcPts val="0"/>
              </a:spcBef>
              <a:buClr>
                <a:srgbClr val="8E736A">
                  <a:lumMod val="75000"/>
                </a:srgbClr>
              </a:buClr>
              <a:buSzPct val="70000"/>
              <a:buFont typeface="Arial" pitchFamily="34" charset="0"/>
              <a:buChar char="•"/>
            </a:pPr>
            <a:r>
              <a:rPr lang="en-US" dirty="0">
                <a:solidFill>
                  <a:srgbClr val="21245A"/>
                </a:solidFill>
                <a:latin typeface="Trebuchet MS" panose="020B0603020202020204" pitchFamily="34" charset="0"/>
                <a:ea typeface="ＭＳ Ｐゴシック" charset="-128"/>
              </a:rPr>
              <a:t>Capital Expenditure Receipts/Ledger</a:t>
            </a:r>
          </a:p>
          <a:p>
            <a:pPr marL="635000" lvl="1" indent="-234950" defTabSz="914400">
              <a:spcBef>
                <a:spcPts val="0"/>
              </a:spcBef>
              <a:buClr>
                <a:srgbClr val="8E736A">
                  <a:lumMod val="75000"/>
                </a:srgbClr>
              </a:buClr>
              <a:buSzPct val="70000"/>
              <a:buFont typeface="Arial" pitchFamily="34" charset="0"/>
              <a:buChar char="•"/>
            </a:pPr>
            <a:r>
              <a:rPr lang="en-US" dirty="0">
                <a:solidFill>
                  <a:srgbClr val="21245A"/>
                </a:solidFill>
                <a:latin typeface="Trebuchet MS" panose="020B0603020202020204" pitchFamily="34" charset="0"/>
                <a:ea typeface="ＭＳ Ｐゴシック" charset="-128"/>
              </a:rPr>
              <a:t>Studies/Reports citing deficiencies</a:t>
            </a:r>
          </a:p>
          <a:p>
            <a:pPr marL="234950" lvl="0" indent="-234950" defTabSz="914400">
              <a:spcBef>
                <a:spcPts val="0"/>
              </a:spcBef>
              <a:buClr>
                <a:srgbClr val="8E736A">
                  <a:lumMod val="75000"/>
                </a:srgbClr>
              </a:buClr>
              <a:buSzPct val="70000"/>
              <a:buFont typeface="Arial" pitchFamily="34" charset="0"/>
              <a:buChar char="•"/>
            </a:pPr>
            <a:r>
              <a:rPr lang="en-US" b="1" dirty="0">
                <a:solidFill>
                  <a:srgbClr val="21245A"/>
                </a:solidFill>
                <a:latin typeface="Trebuchet MS" panose="020B0603020202020204" pitchFamily="34" charset="0"/>
                <a:ea typeface="ＭＳ Ｐゴシック" charset="-128"/>
              </a:rPr>
              <a:t>Interview/Onsite Availability</a:t>
            </a:r>
          </a:p>
          <a:p>
            <a:pPr marL="635000" lvl="1" indent="-234950" defTabSz="914400">
              <a:spcBef>
                <a:spcPts val="0"/>
              </a:spcBef>
              <a:buClr>
                <a:srgbClr val="8E736A">
                  <a:lumMod val="75000"/>
                </a:srgbClr>
              </a:buClr>
              <a:buSzPct val="70000"/>
              <a:buFont typeface="Arial" pitchFamily="34" charset="0"/>
              <a:buChar char="•"/>
            </a:pPr>
            <a:r>
              <a:rPr lang="en-US" dirty="0">
                <a:solidFill>
                  <a:srgbClr val="21245A"/>
                </a:solidFill>
                <a:latin typeface="Trebuchet MS" panose="020B0603020202020204" pitchFamily="34" charset="0"/>
                <a:ea typeface="ＭＳ Ｐゴシック" charset="-128"/>
              </a:rPr>
              <a:t>Owner/Manager</a:t>
            </a:r>
          </a:p>
          <a:p>
            <a:pPr marL="635000" lvl="1" indent="-234950" defTabSz="914400">
              <a:spcBef>
                <a:spcPts val="0"/>
              </a:spcBef>
              <a:buClr>
                <a:srgbClr val="8E736A">
                  <a:lumMod val="75000"/>
                </a:srgbClr>
              </a:buClr>
              <a:buSzPct val="70000"/>
              <a:buFont typeface="Arial" pitchFamily="34" charset="0"/>
              <a:buChar char="•"/>
            </a:pPr>
            <a:r>
              <a:rPr lang="en-US" dirty="0">
                <a:solidFill>
                  <a:srgbClr val="21245A"/>
                </a:solidFill>
                <a:latin typeface="Trebuchet MS" panose="020B0603020202020204" pitchFamily="34" charset="0"/>
                <a:ea typeface="ＭＳ Ｐゴシック" charset="-128"/>
              </a:rPr>
              <a:t>Maintenance Staff</a:t>
            </a:r>
          </a:p>
          <a:p>
            <a:pPr marL="635000" lvl="1" indent="-234950" defTabSz="914400">
              <a:spcBef>
                <a:spcPts val="0"/>
              </a:spcBef>
              <a:buClr>
                <a:srgbClr val="8E736A">
                  <a:lumMod val="75000"/>
                </a:srgbClr>
              </a:buClr>
              <a:buSzPct val="70000"/>
              <a:buFont typeface="Arial" pitchFamily="34" charset="0"/>
              <a:buChar char="•"/>
            </a:pPr>
            <a:r>
              <a:rPr lang="en-US" dirty="0">
                <a:solidFill>
                  <a:srgbClr val="21245A"/>
                </a:solidFill>
                <a:latin typeface="Trebuchet MS" panose="020B0603020202020204" pitchFamily="34" charset="0"/>
                <a:ea typeface="ＭＳ Ｐゴシック" charset="-128"/>
              </a:rPr>
              <a:t>Resident Council/Leadership</a:t>
            </a:r>
          </a:p>
          <a:p>
            <a:pPr marL="635000" lvl="1" indent="-234950" defTabSz="914400">
              <a:spcBef>
                <a:spcPts val="0"/>
              </a:spcBef>
              <a:buClr>
                <a:srgbClr val="8E736A">
                  <a:lumMod val="75000"/>
                </a:srgbClr>
              </a:buClr>
              <a:buSzPct val="70000"/>
              <a:buFont typeface="Arial" pitchFamily="34" charset="0"/>
              <a:buChar char="•"/>
            </a:pPr>
            <a:endParaRPr lang="en-US" b="1" dirty="0">
              <a:solidFill>
                <a:srgbClr val="21245A"/>
              </a:solidFill>
              <a:latin typeface="Trebuchet MS" panose="020B0603020202020204" pitchFamily="34" charset="0"/>
              <a:ea typeface="ＭＳ Ｐゴシック" charset="-128"/>
            </a:endParaRPr>
          </a:p>
        </p:txBody>
      </p:sp>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29</a:t>
            </a:fld>
            <a:endParaRPr lang="en-US" dirty="0"/>
          </a:p>
        </p:txBody>
      </p:sp>
    </p:spTree>
    <p:extLst>
      <p:ext uri="{BB962C8B-B14F-4D97-AF65-F5344CB8AC3E}">
        <p14:creationId xmlns:p14="http://schemas.microsoft.com/office/powerpoint/2010/main" val="751348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Operating Philosophy</a:t>
            </a:r>
          </a:p>
        </p:txBody>
      </p:sp>
      <p:sp>
        <p:nvSpPr>
          <p:cNvPr id="3" name="Content Placeholder 2"/>
          <p:cNvSpPr>
            <a:spLocks noGrp="1"/>
          </p:cNvSpPr>
          <p:nvPr>
            <p:ph idx="1"/>
          </p:nvPr>
        </p:nvSpPr>
        <p:spPr/>
        <p:txBody>
          <a:bodyPr/>
          <a:lstStyle/>
          <a:p>
            <a:pPr marL="234950" lvl="0" indent="-234950" defTabSz="914400">
              <a:spcBef>
                <a:spcPts val="0"/>
              </a:spcBef>
              <a:buClr>
                <a:srgbClr val="8E736A">
                  <a:lumMod val="75000"/>
                </a:srgbClr>
              </a:buClr>
              <a:buSzPct val="70000"/>
              <a:buFont typeface="Arial" pitchFamily="34" charset="0"/>
              <a:buChar char="•"/>
            </a:pPr>
            <a:r>
              <a:rPr lang="en-US" b="1" dirty="0">
                <a:solidFill>
                  <a:srgbClr val="21245A"/>
                </a:solidFill>
                <a:latin typeface="Trebuchet MS" panose="020B0603020202020204" pitchFamily="34" charset="0"/>
                <a:ea typeface="ＭＳ Ｐゴシック" charset="-128"/>
              </a:rPr>
              <a:t>Current Practices</a:t>
            </a:r>
          </a:p>
          <a:p>
            <a:pPr marL="635000" lvl="1" indent="-234950" defTabSz="914400">
              <a:spcBef>
                <a:spcPts val="0"/>
              </a:spcBef>
              <a:buClr>
                <a:srgbClr val="8E736A">
                  <a:lumMod val="75000"/>
                </a:srgbClr>
              </a:buClr>
              <a:buSzPct val="70000"/>
              <a:buFont typeface="Arial" pitchFamily="34" charset="0"/>
              <a:buChar char="•"/>
            </a:pPr>
            <a:r>
              <a:rPr lang="en-US" dirty="0">
                <a:solidFill>
                  <a:srgbClr val="21245A"/>
                </a:solidFill>
                <a:latin typeface="Trebuchet MS" panose="020B0603020202020204" pitchFamily="34" charset="0"/>
                <a:ea typeface="ＭＳ Ｐゴシック" charset="-128"/>
              </a:rPr>
              <a:t>Schedule of Capital Expenditures</a:t>
            </a:r>
          </a:p>
          <a:p>
            <a:pPr marL="635000" lvl="1" indent="-234950" defTabSz="914400">
              <a:spcBef>
                <a:spcPts val="0"/>
              </a:spcBef>
              <a:buClr>
                <a:srgbClr val="8E736A">
                  <a:lumMod val="75000"/>
                </a:srgbClr>
              </a:buClr>
              <a:buSzPct val="70000"/>
              <a:buFont typeface="Arial" pitchFamily="34" charset="0"/>
              <a:buChar char="•"/>
            </a:pPr>
            <a:r>
              <a:rPr lang="en-US" dirty="0">
                <a:solidFill>
                  <a:srgbClr val="21245A"/>
                </a:solidFill>
                <a:latin typeface="Trebuchet MS" panose="020B0603020202020204" pitchFamily="34" charset="0"/>
                <a:ea typeface="ＭＳ Ｐゴシック" charset="-128"/>
              </a:rPr>
              <a:t>Upgrades/Replacements at Unit Turnover</a:t>
            </a:r>
          </a:p>
          <a:p>
            <a:pPr marL="635000" lvl="1" indent="-234950" defTabSz="914400">
              <a:spcBef>
                <a:spcPts val="0"/>
              </a:spcBef>
              <a:buClr>
                <a:srgbClr val="8E736A">
                  <a:lumMod val="75000"/>
                </a:srgbClr>
              </a:buClr>
              <a:buSzPct val="70000"/>
              <a:buFont typeface="Arial" pitchFamily="34" charset="0"/>
              <a:buChar char="•"/>
            </a:pPr>
            <a:r>
              <a:rPr lang="en-US" dirty="0">
                <a:solidFill>
                  <a:srgbClr val="21245A"/>
                </a:solidFill>
                <a:latin typeface="Trebuchet MS" panose="020B0603020202020204" pitchFamily="34" charset="0"/>
                <a:ea typeface="ＭＳ Ｐゴシック" charset="-128"/>
              </a:rPr>
              <a:t>Funding Sources (Operating vs. Capital)</a:t>
            </a:r>
            <a:endParaRPr lang="en-US" b="1" dirty="0">
              <a:solidFill>
                <a:srgbClr val="21245A"/>
              </a:solidFill>
              <a:latin typeface="Trebuchet MS" panose="020B0603020202020204" pitchFamily="34" charset="0"/>
              <a:ea typeface="ＭＳ Ｐゴシック" charset="-128"/>
            </a:endParaRPr>
          </a:p>
          <a:p>
            <a:pPr marL="234950" lvl="0" indent="-234950" defTabSz="914400">
              <a:spcBef>
                <a:spcPts val="0"/>
              </a:spcBef>
              <a:buClr>
                <a:srgbClr val="8E736A">
                  <a:lumMod val="75000"/>
                </a:srgbClr>
              </a:buClr>
              <a:buSzPct val="70000"/>
              <a:buFont typeface="Arial" pitchFamily="34" charset="0"/>
              <a:buChar char="•"/>
            </a:pPr>
            <a:r>
              <a:rPr lang="en-US" b="1" dirty="0">
                <a:solidFill>
                  <a:srgbClr val="21245A"/>
                </a:solidFill>
                <a:latin typeface="Trebuchet MS" panose="020B0603020202020204" pitchFamily="34" charset="0"/>
                <a:ea typeface="ＭＳ Ｐゴシック" charset="-128"/>
              </a:rPr>
              <a:t>Desired Upgrades/Replacements</a:t>
            </a:r>
          </a:p>
          <a:p>
            <a:pPr marL="635000" lvl="1" indent="-234950" defTabSz="914400">
              <a:spcBef>
                <a:spcPts val="0"/>
              </a:spcBef>
              <a:buClr>
                <a:srgbClr val="8E736A">
                  <a:lumMod val="75000"/>
                </a:srgbClr>
              </a:buClr>
              <a:buSzPct val="70000"/>
              <a:buFont typeface="Arial" pitchFamily="34" charset="0"/>
              <a:buChar char="•"/>
            </a:pPr>
            <a:r>
              <a:rPr lang="en-US" dirty="0">
                <a:solidFill>
                  <a:srgbClr val="21245A"/>
                </a:solidFill>
                <a:latin typeface="Trebuchet MS" panose="020B0603020202020204" pitchFamily="34" charset="0"/>
                <a:ea typeface="ＭＳ Ｐゴシック" charset="-128"/>
              </a:rPr>
              <a:t>Improvements to the Property</a:t>
            </a:r>
          </a:p>
          <a:p>
            <a:pPr marL="635000" lvl="1" indent="-234950" defTabSz="914400">
              <a:spcBef>
                <a:spcPts val="0"/>
              </a:spcBef>
              <a:buClr>
                <a:srgbClr val="8E736A">
                  <a:lumMod val="75000"/>
                </a:srgbClr>
              </a:buClr>
              <a:buSzPct val="70000"/>
              <a:buFont typeface="Arial" pitchFamily="34" charset="0"/>
              <a:buChar char="•"/>
            </a:pPr>
            <a:r>
              <a:rPr lang="en-US" dirty="0">
                <a:solidFill>
                  <a:srgbClr val="21245A"/>
                </a:solidFill>
                <a:latin typeface="Trebuchet MS" panose="020B0603020202020204" pitchFamily="34" charset="0"/>
                <a:ea typeface="ＭＳ Ｐゴシック" charset="-128"/>
              </a:rPr>
              <a:t>Energy Efficient Upgrades</a:t>
            </a:r>
          </a:p>
          <a:p>
            <a:pPr marL="635000" lvl="1" indent="-234950" defTabSz="914400">
              <a:spcBef>
                <a:spcPts val="0"/>
              </a:spcBef>
              <a:buClr>
                <a:srgbClr val="8E736A">
                  <a:lumMod val="75000"/>
                </a:srgbClr>
              </a:buClr>
              <a:buSzPct val="70000"/>
              <a:buFont typeface="Arial" pitchFamily="34" charset="0"/>
              <a:buChar char="•"/>
            </a:pPr>
            <a:endParaRPr lang="en-US" b="1" dirty="0">
              <a:solidFill>
                <a:srgbClr val="21245A"/>
              </a:solidFill>
              <a:latin typeface="Trebuchet MS" panose="020B0603020202020204" pitchFamily="34" charset="0"/>
              <a:ea typeface="ＭＳ Ｐゴシック" charset="-128"/>
            </a:endParaRPr>
          </a:p>
        </p:txBody>
      </p:sp>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30</a:t>
            </a:fld>
            <a:endParaRPr lang="en-US" dirty="0"/>
          </a:p>
        </p:txBody>
      </p:sp>
    </p:spTree>
    <p:extLst>
      <p:ext uri="{BB962C8B-B14F-4D97-AF65-F5344CB8AC3E}">
        <p14:creationId xmlns:p14="http://schemas.microsoft.com/office/powerpoint/2010/main" val="245758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Communication</a:t>
            </a:r>
          </a:p>
        </p:txBody>
      </p:sp>
      <p:sp>
        <p:nvSpPr>
          <p:cNvPr id="3" name="Content Placeholder 2"/>
          <p:cNvSpPr>
            <a:spLocks noGrp="1"/>
          </p:cNvSpPr>
          <p:nvPr>
            <p:ph idx="1"/>
          </p:nvPr>
        </p:nvSpPr>
        <p:spPr/>
        <p:txBody>
          <a:bodyPr/>
          <a:lstStyle/>
          <a:p>
            <a:pPr marL="234950" lvl="0" indent="-234950" defTabSz="914400">
              <a:spcBef>
                <a:spcPts val="0"/>
              </a:spcBef>
              <a:buClr>
                <a:srgbClr val="8E736A">
                  <a:lumMod val="75000"/>
                </a:srgbClr>
              </a:buClr>
              <a:buSzPct val="70000"/>
              <a:buFont typeface="Arial" pitchFamily="34" charset="0"/>
              <a:buChar char="•"/>
            </a:pPr>
            <a:r>
              <a:rPr lang="en-US" b="1" dirty="0">
                <a:solidFill>
                  <a:srgbClr val="21245A"/>
                </a:solidFill>
                <a:latin typeface="Trebuchet MS" panose="020B0603020202020204" pitchFamily="34" charset="0"/>
                <a:ea typeface="ＭＳ Ｐゴシック" charset="-128"/>
              </a:rPr>
              <a:t>Owner/Manager</a:t>
            </a:r>
          </a:p>
          <a:p>
            <a:pPr marL="635000" lvl="1" indent="-234950" defTabSz="914400">
              <a:spcBef>
                <a:spcPts val="0"/>
              </a:spcBef>
              <a:buClr>
                <a:srgbClr val="8E736A">
                  <a:lumMod val="75000"/>
                </a:srgbClr>
              </a:buClr>
              <a:buSzPct val="70000"/>
              <a:buFont typeface="Arial" pitchFamily="34" charset="0"/>
              <a:buChar char="•"/>
            </a:pPr>
            <a:r>
              <a:rPr lang="en-US" dirty="0">
                <a:solidFill>
                  <a:srgbClr val="21245A"/>
                </a:solidFill>
                <a:latin typeface="Trebuchet MS" panose="020B0603020202020204" pitchFamily="34" charset="0"/>
                <a:ea typeface="ＭＳ Ｐゴシック" charset="-128"/>
              </a:rPr>
              <a:t>Challenges</a:t>
            </a:r>
          </a:p>
          <a:p>
            <a:pPr marL="635000" lvl="1" indent="-234950" defTabSz="914400">
              <a:spcBef>
                <a:spcPts val="0"/>
              </a:spcBef>
              <a:buClr>
                <a:srgbClr val="8E736A">
                  <a:lumMod val="75000"/>
                </a:srgbClr>
              </a:buClr>
              <a:buSzPct val="70000"/>
              <a:buFont typeface="Arial" pitchFamily="34" charset="0"/>
              <a:buChar char="•"/>
            </a:pPr>
            <a:r>
              <a:rPr lang="en-US" dirty="0">
                <a:solidFill>
                  <a:srgbClr val="21245A"/>
                </a:solidFill>
                <a:latin typeface="Trebuchet MS" panose="020B0603020202020204" pitchFamily="34" charset="0"/>
                <a:ea typeface="ＭＳ Ｐゴシック" charset="-128"/>
              </a:rPr>
              <a:t>Upgrades</a:t>
            </a:r>
          </a:p>
          <a:p>
            <a:pPr marL="635000" lvl="1" indent="-234950" defTabSz="914400">
              <a:spcBef>
                <a:spcPts val="0"/>
              </a:spcBef>
              <a:buClr>
                <a:srgbClr val="8E736A">
                  <a:lumMod val="75000"/>
                </a:srgbClr>
              </a:buClr>
              <a:buSzPct val="70000"/>
              <a:buFont typeface="Arial" pitchFamily="34" charset="0"/>
              <a:buChar char="•"/>
            </a:pPr>
            <a:r>
              <a:rPr lang="en-US" dirty="0">
                <a:solidFill>
                  <a:srgbClr val="21245A"/>
                </a:solidFill>
                <a:latin typeface="Trebuchet MS" panose="020B0603020202020204" pitchFamily="34" charset="0"/>
                <a:ea typeface="ＭＳ Ｐゴシック" charset="-128"/>
              </a:rPr>
              <a:t>General Improvements</a:t>
            </a:r>
            <a:endParaRPr lang="en-US" b="1" dirty="0">
              <a:solidFill>
                <a:srgbClr val="21245A"/>
              </a:solidFill>
              <a:latin typeface="Trebuchet MS" panose="020B0603020202020204" pitchFamily="34" charset="0"/>
              <a:ea typeface="ＭＳ Ｐゴシック" charset="-128"/>
            </a:endParaRPr>
          </a:p>
          <a:p>
            <a:pPr marL="234950" lvl="0" indent="-234950" defTabSz="914400">
              <a:spcBef>
                <a:spcPts val="0"/>
              </a:spcBef>
              <a:buClr>
                <a:srgbClr val="8E736A">
                  <a:lumMod val="75000"/>
                </a:srgbClr>
              </a:buClr>
              <a:buSzPct val="70000"/>
              <a:buFont typeface="Arial" pitchFamily="34" charset="0"/>
              <a:buChar char="•"/>
            </a:pPr>
            <a:r>
              <a:rPr lang="en-US" b="1" dirty="0">
                <a:solidFill>
                  <a:srgbClr val="21245A"/>
                </a:solidFill>
                <a:latin typeface="Trebuchet MS" panose="020B0603020202020204" pitchFamily="34" charset="0"/>
                <a:ea typeface="ＭＳ Ｐゴシック" charset="-128"/>
              </a:rPr>
              <a:t>Needs Assessor</a:t>
            </a:r>
          </a:p>
          <a:p>
            <a:pPr marL="635000" lvl="1" indent="-234950" defTabSz="914400">
              <a:spcBef>
                <a:spcPts val="0"/>
              </a:spcBef>
              <a:buClr>
                <a:srgbClr val="8E736A">
                  <a:lumMod val="75000"/>
                </a:srgbClr>
              </a:buClr>
              <a:buSzPct val="70000"/>
              <a:buFont typeface="Arial" pitchFamily="34" charset="0"/>
              <a:buChar char="•"/>
            </a:pPr>
            <a:r>
              <a:rPr lang="en-US" dirty="0">
                <a:solidFill>
                  <a:srgbClr val="21245A"/>
                </a:solidFill>
                <a:latin typeface="Trebuchet MS" panose="020B0603020202020204" pitchFamily="34" charset="0"/>
                <a:ea typeface="ＭＳ Ｐゴシック" charset="-128"/>
              </a:rPr>
              <a:t>Best Practices</a:t>
            </a:r>
          </a:p>
          <a:p>
            <a:pPr marL="635000" lvl="1" indent="-234950" defTabSz="914400">
              <a:spcBef>
                <a:spcPts val="0"/>
              </a:spcBef>
              <a:buClr>
                <a:srgbClr val="8E736A">
                  <a:lumMod val="75000"/>
                </a:srgbClr>
              </a:buClr>
              <a:buSzPct val="70000"/>
              <a:buFont typeface="Arial" pitchFamily="34" charset="0"/>
              <a:buChar char="•"/>
            </a:pPr>
            <a:r>
              <a:rPr lang="en-US" dirty="0">
                <a:solidFill>
                  <a:srgbClr val="21245A"/>
                </a:solidFill>
                <a:latin typeface="Trebuchet MS" panose="020B0603020202020204" pitchFamily="34" charset="0"/>
                <a:ea typeface="ＭＳ Ｐゴシック" charset="-128"/>
              </a:rPr>
              <a:t>Industry Knowledge</a:t>
            </a:r>
          </a:p>
          <a:p>
            <a:pPr marL="635000" lvl="1" indent="-234950" defTabSz="914400">
              <a:spcBef>
                <a:spcPts val="0"/>
              </a:spcBef>
              <a:buClr>
                <a:srgbClr val="8E736A">
                  <a:lumMod val="75000"/>
                </a:srgbClr>
              </a:buClr>
              <a:buSzPct val="70000"/>
              <a:buFont typeface="Arial" pitchFamily="34" charset="0"/>
              <a:buChar char="•"/>
            </a:pPr>
            <a:r>
              <a:rPr lang="en-US" dirty="0">
                <a:solidFill>
                  <a:srgbClr val="21245A"/>
                </a:solidFill>
                <a:latin typeface="Trebuchet MS" panose="020B0603020202020204" pitchFamily="34" charset="0"/>
                <a:ea typeface="ＭＳ Ｐゴシック" charset="-128"/>
              </a:rPr>
              <a:t>Site Specific Challenges</a:t>
            </a:r>
          </a:p>
          <a:p>
            <a:pPr marL="635000" lvl="1" indent="-234950" defTabSz="914400">
              <a:spcBef>
                <a:spcPts val="0"/>
              </a:spcBef>
              <a:buClr>
                <a:srgbClr val="8E736A">
                  <a:lumMod val="75000"/>
                </a:srgbClr>
              </a:buClr>
              <a:buSzPct val="70000"/>
              <a:buFont typeface="Arial" pitchFamily="34" charset="0"/>
              <a:buChar char="•"/>
            </a:pPr>
            <a:endParaRPr lang="en-US" b="1" dirty="0">
              <a:solidFill>
                <a:srgbClr val="21245A"/>
              </a:solidFill>
              <a:latin typeface="Trebuchet MS" panose="020B0603020202020204" pitchFamily="34" charset="0"/>
              <a:ea typeface="ＭＳ Ｐゴシック" charset="-128"/>
            </a:endParaRPr>
          </a:p>
        </p:txBody>
      </p:sp>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31</a:t>
            </a:fld>
            <a:endParaRPr lang="en-US" dirty="0"/>
          </a:p>
        </p:txBody>
      </p:sp>
    </p:spTree>
    <p:extLst>
      <p:ext uri="{BB962C8B-B14F-4D97-AF65-F5344CB8AC3E}">
        <p14:creationId xmlns:p14="http://schemas.microsoft.com/office/powerpoint/2010/main" val="3290601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695EC-5FF3-4914-BDE9-DAFD2AEF6B34}"/>
              </a:ext>
            </a:extLst>
          </p:cNvPr>
          <p:cNvSpPr>
            <a:spLocks noGrp="1"/>
          </p:cNvSpPr>
          <p:nvPr>
            <p:ph type="title"/>
          </p:nvPr>
        </p:nvSpPr>
        <p:spPr/>
        <p:txBody>
          <a:bodyPr/>
          <a:lstStyle/>
          <a:p>
            <a:r>
              <a:rPr lang="en-US" sz="2400" dirty="0"/>
              <a:t>The Interplay between the Scope of Work, the ADRR, the IDRR, and the Financing Plan</a:t>
            </a:r>
            <a:br>
              <a:rPr lang="en-US" dirty="0"/>
            </a:br>
            <a:endParaRPr lang="en-US" dirty="0"/>
          </a:p>
        </p:txBody>
      </p:sp>
      <p:sp>
        <p:nvSpPr>
          <p:cNvPr id="3" name="Text Placeholder 2">
            <a:extLst>
              <a:ext uri="{FF2B5EF4-FFF2-40B4-BE49-F238E27FC236}">
                <a16:creationId xmlns:a16="http://schemas.microsoft.com/office/drawing/2014/main" id="{5EE8752C-BA89-4C31-A34F-0F14EE22AB7C}"/>
              </a:ext>
            </a:extLst>
          </p:cNvPr>
          <p:cNvSpPr>
            <a:spLocks noGrp="1"/>
          </p:cNvSpPr>
          <p:nvPr>
            <p:ph type="body" idx="1"/>
          </p:nvPr>
        </p:nvSpPr>
        <p:spPr/>
        <p:txBody>
          <a:bodyPr/>
          <a:lstStyle/>
          <a:p>
            <a:r>
              <a:rPr lang="en-US" sz="4400" b="1" dirty="0"/>
              <a:t>Pulling it all Together</a:t>
            </a:r>
          </a:p>
        </p:txBody>
      </p:sp>
      <p:sp>
        <p:nvSpPr>
          <p:cNvPr id="4" name="Slide Number Placeholder 3">
            <a:extLst>
              <a:ext uri="{FF2B5EF4-FFF2-40B4-BE49-F238E27FC236}">
                <a16:creationId xmlns:a16="http://schemas.microsoft.com/office/drawing/2014/main" id="{02FBCFD1-D562-45CC-A6A5-B0AE4A6C090C}"/>
              </a:ext>
            </a:extLst>
          </p:cNvPr>
          <p:cNvSpPr>
            <a:spLocks noGrp="1"/>
          </p:cNvSpPr>
          <p:nvPr>
            <p:ph type="sldNum" sz="quarter" idx="12"/>
          </p:nvPr>
        </p:nvSpPr>
        <p:spPr/>
        <p:txBody>
          <a:bodyPr/>
          <a:lstStyle/>
          <a:p>
            <a:pPr>
              <a:defRPr/>
            </a:pPr>
            <a:fld id="{2F284947-6462-4D8F-A3AA-BA691DB2AD7C}" type="slidenum">
              <a:rPr lang="en-US" smtClean="0"/>
              <a:pPr>
                <a:defRPr/>
              </a:pPr>
              <a:t>32</a:t>
            </a:fld>
            <a:endParaRPr lang="en-US" dirty="0"/>
          </a:p>
        </p:txBody>
      </p:sp>
    </p:spTree>
    <p:extLst>
      <p:ext uri="{BB962C8B-B14F-4D97-AF65-F5344CB8AC3E}">
        <p14:creationId xmlns:p14="http://schemas.microsoft.com/office/powerpoint/2010/main" val="2908923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a PCA Impact Project Plans</a:t>
            </a:r>
          </a:p>
        </p:txBody>
      </p:sp>
      <p:sp>
        <p:nvSpPr>
          <p:cNvPr id="3" name="Content Placeholder 2"/>
          <p:cNvSpPr>
            <a:spLocks noGrp="1"/>
          </p:cNvSpPr>
          <p:nvPr>
            <p:ph idx="1"/>
          </p:nvPr>
        </p:nvSpPr>
        <p:spPr/>
        <p:txBody>
          <a:bodyPr/>
          <a:lstStyle/>
          <a:p>
            <a:pPr marL="234950" lvl="0" indent="-234950" defTabSz="914400">
              <a:spcBef>
                <a:spcPts val="0"/>
              </a:spcBef>
              <a:buClr>
                <a:srgbClr val="8E736A">
                  <a:lumMod val="75000"/>
                </a:srgbClr>
              </a:buClr>
              <a:buSzPct val="70000"/>
              <a:buFont typeface="Arial" pitchFamily="34" charset="0"/>
              <a:buChar char="•"/>
            </a:pPr>
            <a:r>
              <a:rPr lang="en-US" b="1" dirty="0">
                <a:solidFill>
                  <a:srgbClr val="21245A"/>
                </a:solidFill>
                <a:latin typeface="Trebuchet MS" panose="020B0603020202020204" pitchFamily="34" charset="0"/>
                <a:ea typeface="ＭＳ Ｐゴシック" charset="-128"/>
              </a:rPr>
              <a:t>Sets the RAD development budget and financing plan</a:t>
            </a:r>
          </a:p>
          <a:p>
            <a:pPr marL="228600" lvl="1" indent="0" defTabSz="914400">
              <a:spcBef>
                <a:spcPts val="0"/>
              </a:spcBef>
              <a:buClr>
                <a:srgbClr val="8E736A">
                  <a:lumMod val="75000"/>
                </a:srgbClr>
              </a:buClr>
              <a:buSzPct val="70000"/>
              <a:buNone/>
            </a:pPr>
            <a:r>
              <a:rPr lang="en-US" dirty="0">
                <a:solidFill>
                  <a:srgbClr val="21245A"/>
                </a:solidFill>
                <a:latin typeface="Trebuchet MS" panose="020B0603020202020204" pitchFamily="34" charset="0"/>
                <a:ea typeface="ＭＳ Ｐゴシック" charset="-128"/>
              </a:rPr>
              <a:t>Impact of Financing on rehab/upgrades timing:</a:t>
            </a:r>
          </a:p>
          <a:p>
            <a:pPr marL="682625" lvl="2" indent="-225425" defTabSz="914400">
              <a:spcBef>
                <a:spcPts val="0"/>
              </a:spcBef>
              <a:buClr>
                <a:srgbClr val="8E736A">
                  <a:lumMod val="75000"/>
                </a:srgbClr>
              </a:buClr>
              <a:buSzPct val="70000"/>
              <a:buFont typeface="Arial" pitchFamily="34" charset="0"/>
              <a:buChar char="•"/>
            </a:pPr>
            <a:r>
              <a:rPr lang="en-US" sz="2200" dirty="0">
                <a:solidFill>
                  <a:srgbClr val="21245A"/>
                </a:solidFill>
                <a:latin typeface="Trebuchet MS" panose="020B0603020202020204" pitchFamily="34" charset="0"/>
                <a:ea typeface="ＭＳ Ｐゴシック" charset="-128"/>
              </a:rPr>
              <a:t>If LIHTC, maximize up front rehab budget (to maximize basis) and minimize replacement reserve requirements (to enhance loan leveraging)</a:t>
            </a:r>
          </a:p>
          <a:p>
            <a:pPr marL="682625" lvl="2" indent="-225425" defTabSz="914400">
              <a:spcBef>
                <a:spcPts val="0"/>
              </a:spcBef>
              <a:buClr>
                <a:srgbClr val="8E736A">
                  <a:lumMod val="75000"/>
                </a:srgbClr>
              </a:buClr>
              <a:buSzPct val="70000"/>
              <a:buFont typeface="Arial" pitchFamily="34" charset="0"/>
              <a:buChar char="•"/>
            </a:pPr>
            <a:r>
              <a:rPr lang="en-US" sz="2200" dirty="0">
                <a:solidFill>
                  <a:srgbClr val="21245A"/>
                </a:solidFill>
                <a:latin typeface="Trebuchet MS" panose="020B0603020202020204" pitchFamily="34" charset="0"/>
                <a:ea typeface="ＭＳ Ｐゴシック" charset="-128"/>
              </a:rPr>
              <a:t>If debt-only, lender may have requirements for what systems must be replaced up front and which can be funded with on-going replacement reserve draws </a:t>
            </a:r>
          </a:p>
          <a:p>
            <a:pPr marL="682625" lvl="2" indent="-225425" defTabSz="914400">
              <a:spcBef>
                <a:spcPts val="0"/>
              </a:spcBef>
              <a:buClr>
                <a:srgbClr val="8E736A">
                  <a:lumMod val="75000"/>
                </a:srgbClr>
              </a:buClr>
              <a:buSzPct val="70000"/>
              <a:buFont typeface="Arial" pitchFamily="34" charset="0"/>
              <a:buChar char="•"/>
            </a:pPr>
            <a:r>
              <a:rPr lang="en-US" sz="2200" dirty="0">
                <a:solidFill>
                  <a:srgbClr val="21245A"/>
                </a:solidFill>
                <a:latin typeface="Trebuchet MS" panose="020B0603020202020204" pitchFamily="34" charset="0"/>
                <a:ea typeface="ＭＳ Ｐゴシック" charset="-128"/>
              </a:rPr>
              <a:t>If self-financed, can PHA fund rehab up front with existing resources, or does rehab need to be funded primarily though replacement</a:t>
            </a:r>
          </a:p>
        </p:txBody>
      </p:sp>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33</a:t>
            </a:fld>
            <a:endParaRPr lang="en-US" dirty="0"/>
          </a:p>
        </p:txBody>
      </p:sp>
    </p:spTree>
    <p:extLst>
      <p:ext uri="{BB962C8B-B14F-4D97-AF65-F5344CB8AC3E}">
        <p14:creationId xmlns:p14="http://schemas.microsoft.com/office/powerpoint/2010/main" val="31023036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PCA Identified Rehab Needs</a:t>
            </a:r>
          </a:p>
        </p:txBody>
      </p:sp>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34</a:t>
            </a:fld>
            <a:endParaRPr lang="en-US" dirty="0"/>
          </a:p>
        </p:txBody>
      </p:sp>
      <p:graphicFrame>
        <p:nvGraphicFramePr>
          <p:cNvPr id="12" name="Content Placeholder 11">
            <a:extLst>
              <a:ext uri="{FF2B5EF4-FFF2-40B4-BE49-F238E27FC236}">
                <a16:creationId xmlns:a16="http://schemas.microsoft.com/office/drawing/2014/main" id="{D57A0C74-A9D1-4E26-92CD-5D09D349179E}"/>
              </a:ext>
            </a:extLst>
          </p:cNvPr>
          <p:cNvGraphicFramePr>
            <a:graphicFrameLocks noGrp="1"/>
          </p:cNvGraphicFramePr>
          <p:nvPr>
            <p:ph idx="1"/>
            <p:extLst>
              <p:ext uri="{D42A27DB-BD31-4B8C-83A1-F6EECF244321}">
                <p14:modId xmlns:p14="http://schemas.microsoft.com/office/powerpoint/2010/main" val="717318433"/>
              </p:ext>
            </p:extLst>
          </p:nvPr>
        </p:nvGraphicFramePr>
        <p:xfrm>
          <a:off x="152400" y="1435223"/>
          <a:ext cx="87630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03ACD5E6-6C8E-4695-A87D-F94757DC9D2B}"/>
              </a:ext>
            </a:extLst>
          </p:cNvPr>
          <p:cNvSpPr txBox="1"/>
          <p:nvPr/>
        </p:nvSpPr>
        <p:spPr>
          <a:xfrm rot="20251600">
            <a:off x="3074812" y="2936399"/>
            <a:ext cx="1482906" cy="369332"/>
          </a:xfrm>
          <a:prstGeom prst="rect">
            <a:avLst/>
          </a:prstGeom>
          <a:noFill/>
        </p:spPr>
        <p:txBody>
          <a:bodyPr wrap="none" rtlCol="0">
            <a:spAutoFit/>
          </a:bodyPr>
          <a:lstStyle/>
          <a:p>
            <a:r>
              <a:rPr lang="en-US" dirty="0"/>
              <a:t>Cost of Rehab</a:t>
            </a:r>
          </a:p>
        </p:txBody>
      </p:sp>
      <p:sp>
        <p:nvSpPr>
          <p:cNvPr id="14" name="Arrow: Right 13">
            <a:extLst>
              <a:ext uri="{FF2B5EF4-FFF2-40B4-BE49-F238E27FC236}">
                <a16:creationId xmlns:a16="http://schemas.microsoft.com/office/drawing/2014/main" id="{8DF6571C-AE4C-489E-8BD9-7AE3923AB9FD}"/>
              </a:ext>
            </a:extLst>
          </p:cNvPr>
          <p:cNvSpPr/>
          <p:nvPr/>
        </p:nvSpPr>
        <p:spPr>
          <a:xfrm rot="20260491">
            <a:off x="4544253" y="2531500"/>
            <a:ext cx="512696" cy="35627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95211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a PCA Impact Project Plans</a:t>
            </a:r>
          </a:p>
        </p:txBody>
      </p:sp>
      <p:sp>
        <p:nvSpPr>
          <p:cNvPr id="3" name="Content Placeholder 2"/>
          <p:cNvSpPr>
            <a:spLocks noGrp="1"/>
          </p:cNvSpPr>
          <p:nvPr>
            <p:ph idx="1"/>
          </p:nvPr>
        </p:nvSpPr>
        <p:spPr/>
        <p:txBody>
          <a:bodyPr/>
          <a:lstStyle/>
          <a:p>
            <a:pPr marL="234950" lvl="0" indent="-234950" defTabSz="914400">
              <a:spcBef>
                <a:spcPts val="0"/>
              </a:spcBef>
              <a:buClr>
                <a:srgbClr val="8E736A">
                  <a:lumMod val="75000"/>
                </a:srgbClr>
              </a:buClr>
              <a:buSzPct val="70000"/>
              <a:buFont typeface="Arial" pitchFamily="34" charset="0"/>
              <a:buChar char="•"/>
            </a:pPr>
            <a:r>
              <a:rPr lang="en-US" sz="2800" b="1" dirty="0">
                <a:solidFill>
                  <a:srgbClr val="21245A"/>
                </a:solidFill>
                <a:latin typeface="Trebuchet MS" panose="020B0603020202020204" pitchFamily="34" charset="0"/>
                <a:ea typeface="ＭＳ Ｐゴシック" charset="-128"/>
              </a:rPr>
              <a:t>Sets the Required Reserve Balances</a:t>
            </a:r>
          </a:p>
          <a:p>
            <a:pPr marL="234950" lvl="0" indent="-234950" defTabSz="914400">
              <a:spcBef>
                <a:spcPts val="0"/>
              </a:spcBef>
              <a:buClr>
                <a:srgbClr val="8E736A">
                  <a:lumMod val="75000"/>
                </a:srgbClr>
              </a:buClr>
              <a:buSzPct val="70000"/>
              <a:buFont typeface="Arial" pitchFamily="34" charset="0"/>
              <a:buChar char="•"/>
            </a:pPr>
            <a:endParaRPr lang="en-US" sz="2400" b="1" dirty="0">
              <a:solidFill>
                <a:srgbClr val="21245A"/>
              </a:solidFill>
              <a:latin typeface="Trebuchet MS" panose="020B0603020202020204" pitchFamily="34" charset="0"/>
              <a:ea typeface="ＭＳ Ｐゴシック" charset="-128"/>
            </a:endParaRPr>
          </a:p>
          <a:p>
            <a:pPr marL="682625" lvl="2" indent="-225425" defTabSz="914400">
              <a:spcBef>
                <a:spcPts val="0"/>
              </a:spcBef>
              <a:buClr>
                <a:srgbClr val="8E736A">
                  <a:lumMod val="75000"/>
                </a:srgbClr>
              </a:buClr>
              <a:buSzPct val="70000"/>
              <a:buFont typeface="Arial" pitchFamily="34" charset="0"/>
              <a:buChar char="•"/>
            </a:pPr>
            <a:r>
              <a:rPr lang="en-US" sz="1800" dirty="0">
                <a:solidFill>
                  <a:srgbClr val="21245A"/>
                </a:solidFill>
                <a:latin typeface="Trebuchet MS" panose="020B0603020202020204" pitchFamily="34" charset="0"/>
                <a:ea typeface="ＭＳ Ｐゴシック" charset="-128"/>
              </a:rPr>
              <a:t>All Capital Needs over the 20-Year period must be covered.</a:t>
            </a:r>
          </a:p>
          <a:p>
            <a:pPr marL="682625" lvl="2" indent="-225425" defTabSz="914400">
              <a:spcBef>
                <a:spcPts val="0"/>
              </a:spcBef>
              <a:buClr>
                <a:srgbClr val="8E736A">
                  <a:lumMod val="75000"/>
                </a:srgbClr>
              </a:buClr>
              <a:buSzPct val="70000"/>
              <a:buFont typeface="Arial" pitchFamily="34" charset="0"/>
              <a:buChar char="•"/>
            </a:pPr>
            <a:endParaRPr lang="en-US" sz="1800" dirty="0">
              <a:solidFill>
                <a:srgbClr val="21245A"/>
              </a:solidFill>
              <a:latin typeface="Trebuchet MS" panose="020B0603020202020204" pitchFamily="34" charset="0"/>
              <a:ea typeface="ＭＳ Ｐゴシック" charset="-128"/>
            </a:endParaRPr>
          </a:p>
          <a:p>
            <a:pPr marL="682625" lvl="2" indent="-225425" defTabSz="914400">
              <a:spcBef>
                <a:spcPts val="0"/>
              </a:spcBef>
              <a:buClr>
                <a:srgbClr val="8E736A">
                  <a:lumMod val="75000"/>
                </a:srgbClr>
              </a:buClr>
              <a:buSzPct val="70000"/>
              <a:buFont typeface="Arial" pitchFamily="34" charset="0"/>
              <a:buChar char="•"/>
            </a:pPr>
            <a:r>
              <a:rPr lang="en-US" sz="1800" dirty="0">
                <a:solidFill>
                  <a:srgbClr val="21245A"/>
                </a:solidFill>
                <a:latin typeface="Trebuchet MS" panose="020B0603020202020204" pitchFamily="34" charset="0"/>
                <a:ea typeface="ＭＳ Ｐゴシック" charset="-128"/>
              </a:rPr>
              <a:t>Initial Deposit to the Reserve for Replacement (IDRR) account. </a:t>
            </a:r>
          </a:p>
          <a:p>
            <a:pPr marL="1139825" lvl="3" indent="-225425" defTabSz="914400">
              <a:spcBef>
                <a:spcPts val="0"/>
              </a:spcBef>
              <a:buClr>
                <a:srgbClr val="8E736A">
                  <a:lumMod val="75000"/>
                </a:srgbClr>
              </a:buClr>
              <a:buSzPct val="70000"/>
              <a:buFont typeface="Arial" pitchFamily="34" charset="0"/>
              <a:buChar char="•"/>
            </a:pPr>
            <a:r>
              <a:rPr lang="en-US" sz="1400" dirty="0">
                <a:solidFill>
                  <a:srgbClr val="21245A"/>
                </a:solidFill>
                <a:latin typeface="Trebuchet MS" panose="020B0603020202020204" pitchFamily="34" charset="0"/>
                <a:ea typeface="ＭＳ Ｐゴシック" charset="-128"/>
              </a:rPr>
              <a:t>Provides a lump sum deposit that covers any potential shortfalls generated by significant single year withdrawals.</a:t>
            </a:r>
          </a:p>
          <a:p>
            <a:pPr marL="1139825" lvl="3" indent="-225425" defTabSz="914400">
              <a:spcBef>
                <a:spcPts val="0"/>
              </a:spcBef>
              <a:buClr>
                <a:srgbClr val="8E736A">
                  <a:lumMod val="75000"/>
                </a:srgbClr>
              </a:buClr>
              <a:buSzPct val="70000"/>
              <a:buFont typeface="Arial" pitchFamily="34" charset="0"/>
              <a:buChar char="•"/>
            </a:pPr>
            <a:r>
              <a:rPr lang="en-US" sz="1400" dirty="0">
                <a:solidFill>
                  <a:srgbClr val="21245A"/>
                </a:solidFill>
                <a:latin typeface="Trebuchet MS" panose="020B0603020202020204" pitchFamily="34" charset="0"/>
                <a:ea typeface="ＭＳ Ｐゴシック" charset="-128"/>
              </a:rPr>
              <a:t>Increased IDRR can provide increased cash flow, due to lower ADRRs (As illustrated on the next slide).</a:t>
            </a:r>
          </a:p>
          <a:p>
            <a:pPr marL="682625" lvl="2" indent="-225425" defTabSz="914400">
              <a:spcBef>
                <a:spcPts val="0"/>
              </a:spcBef>
              <a:buClr>
                <a:srgbClr val="8E736A">
                  <a:lumMod val="75000"/>
                </a:srgbClr>
              </a:buClr>
              <a:buSzPct val="70000"/>
              <a:buFont typeface="Arial" pitchFamily="34" charset="0"/>
              <a:buChar char="•"/>
            </a:pPr>
            <a:r>
              <a:rPr lang="en-US" sz="1800" dirty="0">
                <a:solidFill>
                  <a:srgbClr val="21245A"/>
                </a:solidFill>
                <a:latin typeface="Trebuchet MS" panose="020B0603020202020204" pitchFamily="34" charset="0"/>
                <a:ea typeface="ＭＳ Ｐゴシック" charset="-128"/>
              </a:rPr>
              <a:t>Annual Deposit to the Reserve for Replacement (ADRR) account.</a:t>
            </a:r>
          </a:p>
          <a:p>
            <a:pPr marL="1139825" lvl="3" indent="-225425" defTabSz="914400">
              <a:spcBef>
                <a:spcPts val="0"/>
              </a:spcBef>
              <a:buClr>
                <a:srgbClr val="8E736A">
                  <a:lumMod val="75000"/>
                </a:srgbClr>
              </a:buClr>
              <a:buSzPct val="70000"/>
              <a:buFont typeface="Arial" pitchFamily="34" charset="0"/>
              <a:buChar char="•"/>
            </a:pPr>
            <a:r>
              <a:rPr lang="en-US" sz="1400" dirty="0">
                <a:solidFill>
                  <a:srgbClr val="21245A"/>
                </a:solidFill>
                <a:latin typeface="Trebuchet MS" panose="020B0603020202020204" pitchFamily="34" charset="0"/>
                <a:ea typeface="ＭＳ Ｐゴシック" charset="-128"/>
              </a:rPr>
              <a:t>Based on available cash flow from annual property operations.</a:t>
            </a:r>
          </a:p>
          <a:p>
            <a:pPr marL="1139825" lvl="3" indent="-225425" defTabSz="914400">
              <a:spcBef>
                <a:spcPts val="0"/>
              </a:spcBef>
              <a:buClr>
                <a:srgbClr val="8E736A">
                  <a:lumMod val="75000"/>
                </a:srgbClr>
              </a:buClr>
              <a:buSzPct val="70000"/>
              <a:buFont typeface="Arial" pitchFamily="34" charset="0"/>
              <a:buChar char="•"/>
            </a:pPr>
            <a:r>
              <a:rPr lang="en-US" sz="1400" dirty="0">
                <a:solidFill>
                  <a:srgbClr val="21245A"/>
                </a:solidFill>
                <a:latin typeface="Trebuchet MS" panose="020B0603020202020204" pitchFamily="34" charset="0"/>
                <a:ea typeface="ＭＳ Ｐゴシック" charset="-128"/>
              </a:rPr>
              <a:t>Set in combination with the IDRR in order to maintain a positive balance.</a:t>
            </a:r>
          </a:p>
        </p:txBody>
      </p:sp>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35</a:t>
            </a:fld>
            <a:endParaRPr lang="en-US" dirty="0"/>
          </a:p>
        </p:txBody>
      </p:sp>
    </p:spTree>
    <p:extLst>
      <p:ext uri="{BB962C8B-B14F-4D97-AF65-F5344CB8AC3E}">
        <p14:creationId xmlns:p14="http://schemas.microsoft.com/office/powerpoint/2010/main" val="25109125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Illustration: Increasing the IDRR to Decrease ADRR (and Increase Cash Flow)</a:t>
            </a:r>
          </a:p>
        </p:txBody>
      </p:sp>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36</a:t>
            </a:fld>
            <a:endParaRPr lang="en-US" dirty="0"/>
          </a:p>
        </p:txBody>
      </p:sp>
      <p:graphicFrame>
        <p:nvGraphicFramePr>
          <p:cNvPr id="6" name="Table 5">
            <a:extLst>
              <a:ext uri="{FF2B5EF4-FFF2-40B4-BE49-F238E27FC236}">
                <a16:creationId xmlns:a16="http://schemas.microsoft.com/office/drawing/2014/main" id="{6901CED5-06DF-4533-AB23-67DAE472F360}"/>
              </a:ext>
            </a:extLst>
          </p:cNvPr>
          <p:cNvGraphicFramePr>
            <a:graphicFrameLocks noGrp="1"/>
          </p:cNvGraphicFramePr>
          <p:nvPr>
            <p:extLst>
              <p:ext uri="{D42A27DB-BD31-4B8C-83A1-F6EECF244321}">
                <p14:modId xmlns:p14="http://schemas.microsoft.com/office/powerpoint/2010/main" val="736763421"/>
              </p:ext>
            </p:extLst>
          </p:nvPr>
        </p:nvGraphicFramePr>
        <p:xfrm>
          <a:off x="2191923" y="1752600"/>
          <a:ext cx="4742277" cy="2971799"/>
        </p:xfrm>
        <a:graphic>
          <a:graphicData uri="http://schemas.openxmlformats.org/drawingml/2006/table">
            <a:tbl>
              <a:tblPr>
                <a:tableStyleId>{5C22544A-7EE6-4342-B048-85BDC9FD1C3A}</a:tableStyleId>
              </a:tblPr>
              <a:tblGrid>
                <a:gridCol w="1371035">
                  <a:extLst>
                    <a:ext uri="{9D8B030D-6E8A-4147-A177-3AD203B41FA5}">
                      <a16:colId xmlns:a16="http://schemas.microsoft.com/office/drawing/2014/main" val="512750742"/>
                    </a:ext>
                  </a:extLst>
                </a:gridCol>
                <a:gridCol w="1448365">
                  <a:extLst>
                    <a:ext uri="{9D8B030D-6E8A-4147-A177-3AD203B41FA5}">
                      <a16:colId xmlns:a16="http://schemas.microsoft.com/office/drawing/2014/main" val="346935283"/>
                    </a:ext>
                  </a:extLst>
                </a:gridCol>
                <a:gridCol w="228600">
                  <a:extLst>
                    <a:ext uri="{9D8B030D-6E8A-4147-A177-3AD203B41FA5}">
                      <a16:colId xmlns:a16="http://schemas.microsoft.com/office/drawing/2014/main" val="124477997"/>
                    </a:ext>
                  </a:extLst>
                </a:gridCol>
                <a:gridCol w="1694277">
                  <a:extLst>
                    <a:ext uri="{9D8B030D-6E8A-4147-A177-3AD203B41FA5}">
                      <a16:colId xmlns:a16="http://schemas.microsoft.com/office/drawing/2014/main" val="2831198756"/>
                    </a:ext>
                  </a:extLst>
                </a:gridCol>
              </a:tblGrid>
              <a:tr h="630286">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sng" strike="noStrike" dirty="0">
                          <a:effectLst/>
                        </a:rPr>
                        <a:t>No IDRR</a:t>
                      </a:r>
                      <a:endParaRPr lang="en-US" sz="1600" b="0" i="0" u="sng"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sng" strike="noStrike" dirty="0">
                          <a:effectLst/>
                        </a:rPr>
                        <a:t>50% Reduction in ADRR</a:t>
                      </a:r>
                      <a:endParaRPr lang="en-US" sz="1600" b="0" i="0" u="sng"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51077589"/>
                  </a:ext>
                </a:extLst>
              </a:tr>
              <a:tr h="315143">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91200682"/>
                  </a:ext>
                </a:extLst>
              </a:tr>
              <a:tr h="570409">
                <a:tc>
                  <a:txBody>
                    <a:bodyPr/>
                    <a:lstStyle/>
                    <a:p>
                      <a:pPr algn="l" fontAlgn="b"/>
                      <a:r>
                        <a:rPr lang="en-US" sz="1600" u="none" strike="noStrike" dirty="0">
                          <a:effectLst/>
                        </a:rPr>
                        <a:t>20-Year Needs</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  5,000,000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    5,000,000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82361711"/>
                  </a:ext>
                </a:extLst>
              </a:tr>
              <a:tr h="315143">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88358251"/>
                  </a:ext>
                </a:extLst>
              </a:tr>
              <a:tr h="570409">
                <a:tc>
                  <a:txBody>
                    <a:bodyPr/>
                    <a:lstStyle/>
                    <a:p>
                      <a:pPr algn="l" fontAlgn="b"/>
                      <a:r>
                        <a:rPr lang="en-US" sz="1600" u="none" strike="noStrike" dirty="0">
                          <a:effectLst/>
                        </a:rPr>
                        <a:t>IDRR</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                 0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    2,500,000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00726253"/>
                  </a:ext>
                </a:extLst>
              </a:tr>
              <a:tr h="570409">
                <a:tc>
                  <a:txBody>
                    <a:bodyPr/>
                    <a:lstStyle/>
                    <a:p>
                      <a:pPr algn="l" fontAlgn="b"/>
                      <a:r>
                        <a:rPr lang="en-US" sz="1600" u="none" strike="noStrike" dirty="0">
                          <a:effectLst/>
                        </a:rPr>
                        <a:t>ADRR</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      250,000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       125,000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96603852"/>
                  </a:ext>
                </a:extLst>
              </a:tr>
            </a:tbl>
          </a:graphicData>
        </a:graphic>
      </p:graphicFrame>
    </p:spTree>
    <p:extLst>
      <p:ext uri="{BB962C8B-B14F-4D97-AF65-F5344CB8AC3E}">
        <p14:creationId xmlns:p14="http://schemas.microsoft.com/office/powerpoint/2010/main" val="336959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623D6-3588-443B-BBA3-8F361F13AC8E}"/>
              </a:ext>
            </a:extLst>
          </p:cNvPr>
          <p:cNvSpPr>
            <a:spLocks noGrp="1"/>
          </p:cNvSpPr>
          <p:nvPr>
            <p:ph type="title"/>
          </p:nvPr>
        </p:nvSpPr>
        <p:spPr/>
        <p:txBody>
          <a:bodyPr/>
          <a:lstStyle/>
          <a:p>
            <a:r>
              <a:rPr lang="en-US" dirty="0">
                <a:ea typeface="ＭＳ Ｐゴシック"/>
              </a:rPr>
              <a:t>10-Minute Break</a:t>
            </a:r>
            <a:endParaRPr lang="en-US" dirty="0"/>
          </a:p>
        </p:txBody>
      </p:sp>
      <p:sp>
        <p:nvSpPr>
          <p:cNvPr id="3" name="Content Placeholder 2">
            <a:extLst>
              <a:ext uri="{FF2B5EF4-FFF2-40B4-BE49-F238E27FC236}">
                <a16:creationId xmlns:a16="http://schemas.microsoft.com/office/drawing/2014/main" id="{0F265685-8628-4CB2-8436-EAB1857012E8}"/>
              </a:ext>
            </a:extLst>
          </p:cNvPr>
          <p:cNvSpPr>
            <a:spLocks noGrp="1"/>
          </p:cNvSpPr>
          <p:nvPr>
            <p:ph idx="1"/>
          </p:nvPr>
        </p:nvSpPr>
        <p:spPr>
          <a:xfrm>
            <a:off x="457200" y="1600200"/>
            <a:ext cx="8229600" cy="2301086"/>
          </a:xfrm>
        </p:spPr>
        <p:txBody>
          <a:bodyPr/>
          <a:lstStyle/>
          <a:p>
            <a:pPr marL="0" indent="0" algn="ctr">
              <a:buNone/>
            </a:pPr>
            <a:endParaRPr lang="en-US" dirty="0">
              <a:ea typeface="ＭＳ Ｐゴシック"/>
            </a:endParaRPr>
          </a:p>
          <a:p>
            <a:pPr marL="0" indent="0" algn="ctr">
              <a:buNone/>
            </a:pPr>
            <a:r>
              <a:rPr lang="en-US" dirty="0">
                <a:ea typeface="ＭＳ Ｐゴシック"/>
              </a:rPr>
              <a:t>Please join us back here at 2:20 PM EST</a:t>
            </a:r>
            <a:endParaRPr lang="en-US" dirty="0"/>
          </a:p>
        </p:txBody>
      </p:sp>
      <p:sp>
        <p:nvSpPr>
          <p:cNvPr id="4" name="Slide Number Placeholder 3">
            <a:extLst>
              <a:ext uri="{FF2B5EF4-FFF2-40B4-BE49-F238E27FC236}">
                <a16:creationId xmlns:a16="http://schemas.microsoft.com/office/drawing/2014/main" id="{76F5B714-AC3E-43AD-96E9-E6EC901AE30C}"/>
              </a:ext>
            </a:extLst>
          </p:cNvPr>
          <p:cNvSpPr>
            <a:spLocks noGrp="1"/>
          </p:cNvSpPr>
          <p:nvPr>
            <p:ph type="sldNum" sz="quarter" idx="12"/>
          </p:nvPr>
        </p:nvSpPr>
        <p:spPr/>
        <p:txBody>
          <a:bodyPr/>
          <a:lstStyle/>
          <a:p>
            <a:pPr>
              <a:defRPr/>
            </a:pPr>
            <a:fld id="{629C09B0-A436-4930-9DBD-7F024B262714}" type="slidenum">
              <a:rPr lang="en-US" smtClean="0"/>
              <a:pPr>
                <a:defRPr/>
              </a:pPr>
              <a:t>37</a:t>
            </a:fld>
            <a:endParaRPr lang="en-US" dirty="0"/>
          </a:p>
        </p:txBody>
      </p:sp>
    </p:spTree>
    <p:extLst>
      <p:ext uri="{BB962C8B-B14F-4D97-AF65-F5344CB8AC3E}">
        <p14:creationId xmlns:p14="http://schemas.microsoft.com/office/powerpoint/2010/main" val="3710645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Context: Current Public Housing Practices</a:t>
            </a:r>
          </a:p>
        </p:txBody>
      </p:sp>
      <p:sp>
        <p:nvSpPr>
          <p:cNvPr id="3" name="Content Placeholder 2"/>
          <p:cNvSpPr>
            <a:spLocks noGrp="1"/>
          </p:cNvSpPr>
          <p:nvPr>
            <p:ph idx="1"/>
          </p:nvPr>
        </p:nvSpPr>
        <p:spPr>
          <a:xfrm>
            <a:off x="457200" y="1600201"/>
            <a:ext cx="8229600" cy="4038600"/>
          </a:xfrm>
        </p:spPr>
        <p:txBody>
          <a:bodyPr/>
          <a:lstStyle/>
          <a:p>
            <a:r>
              <a:rPr lang="en-US" sz="2400" dirty="0"/>
              <a:t>Maintain the Property</a:t>
            </a:r>
          </a:p>
          <a:p>
            <a:pPr lvl="1"/>
            <a:r>
              <a:rPr lang="en-US" sz="2000" dirty="0"/>
              <a:t>Limited funding means limited priorities;</a:t>
            </a:r>
          </a:p>
          <a:p>
            <a:pPr lvl="1"/>
            <a:r>
              <a:rPr lang="en-US" sz="2000" dirty="0"/>
              <a:t>Critical items are often fixed rather than replaced.</a:t>
            </a:r>
          </a:p>
          <a:p>
            <a:r>
              <a:rPr lang="en-US" sz="2400" dirty="0"/>
              <a:t>Minimize Capital Expenditures</a:t>
            </a:r>
          </a:p>
          <a:p>
            <a:pPr lvl="1"/>
            <a:r>
              <a:rPr lang="en-US" sz="2000" dirty="0"/>
              <a:t>Capital Funds are precious;</a:t>
            </a:r>
          </a:p>
          <a:p>
            <a:pPr lvl="1"/>
            <a:r>
              <a:rPr lang="en-US" sz="2000" dirty="0"/>
              <a:t>Only spent when absolutely necessary.</a:t>
            </a:r>
          </a:p>
          <a:p>
            <a:r>
              <a:rPr lang="en-US" sz="2400" dirty="0"/>
              <a:t>Defer Replacement of Components</a:t>
            </a:r>
          </a:p>
          <a:p>
            <a:pPr lvl="1"/>
            <a:r>
              <a:rPr lang="en-US" sz="2000" dirty="0"/>
              <a:t>Useful lives are stretched in order to save money;</a:t>
            </a:r>
          </a:p>
          <a:p>
            <a:pPr lvl="1"/>
            <a:r>
              <a:rPr lang="en-US" sz="2000" dirty="0"/>
              <a:t>Revitalization efforts are limited by low or nonexistent reserve funds.</a:t>
            </a:r>
          </a:p>
        </p:txBody>
      </p:sp>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3</a:t>
            </a:fld>
            <a:endParaRPr lang="en-US" dirty="0"/>
          </a:p>
        </p:txBody>
      </p:sp>
    </p:spTree>
    <p:extLst>
      <p:ext uri="{BB962C8B-B14F-4D97-AF65-F5344CB8AC3E}">
        <p14:creationId xmlns:p14="http://schemas.microsoft.com/office/powerpoint/2010/main" val="3782492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a PCA Important?</a:t>
            </a:r>
          </a:p>
        </p:txBody>
      </p:sp>
      <p:sp>
        <p:nvSpPr>
          <p:cNvPr id="3" name="Content Placeholder 2"/>
          <p:cNvSpPr>
            <a:spLocks noGrp="1"/>
          </p:cNvSpPr>
          <p:nvPr>
            <p:ph idx="1"/>
          </p:nvPr>
        </p:nvSpPr>
        <p:spPr/>
        <p:txBody>
          <a:bodyPr/>
          <a:lstStyle/>
          <a:p>
            <a:pPr marL="0" indent="0">
              <a:buNone/>
            </a:pPr>
            <a:r>
              <a:rPr lang="en-US" sz="2000" dirty="0"/>
              <a:t>Identifies the physical needs of the property:</a:t>
            </a:r>
          </a:p>
          <a:p>
            <a:pPr lvl="1">
              <a:buFont typeface="Arial" panose="020B0604020202020204" pitchFamily="34" charset="0"/>
              <a:buChar char="•"/>
            </a:pPr>
            <a:r>
              <a:rPr lang="en-US" sz="1600" dirty="0"/>
              <a:t>Immediate (Critical); </a:t>
            </a:r>
          </a:p>
          <a:p>
            <a:pPr lvl="1">
              <a:buFont typeface="Arial" panose="020B0604020202020204" pitchFamily="34" charset="0"/>
              <a:buChar char="•"/>
            </a:pPr>
            <a:r>
              <a:rPr lang="en-US" sz="1600" dirty="0"/>
              <a:t>Necessary Rehab;</a:t>
            </a:r>
          </a:p>
          <a:p>
            <a:pPr lvl="1">
              <a:buFont typeface="Arial" panose="020B0604020202020204" pitchFamily="34" charset="0"/>
              <a:buChar char="•"/>
            </a:pPr>
            <a:r>
              <a:rPr lang="en-US" sz="1600" dirty="0"/>
              <a:t>Ongoing over the next 20-years.</a:t>
            </a:r>
          </a:p>
          <a:p>
            <a:pPr marL="57150" indent="0">
              <a:buNone/>
            </a:pPr>
            <a:endParaRPr lang="en-US" sz="1800" dirty="0">
              <a:solidFill>
                <a:srgbClr val="21245A"/>
              </a:solidFill>
            </a:endParaRPr>
          </a:p>
          <a:p>
            <a:pPr marL="57150" indent="0">
              <a:buNone/>
            </a:pPr>
            <a:r>
              <a:rPr lang="en-US" sz="2000" dirty="0"/>
              <a:t>Generally speaking: </a:t>
            </a:r>
          </a:p>
          <a:p>
            <a:pPr lvl="1">
              <a:buFont typeface="Arial" panose="020B0604020202020204" pitchFamily="34" charset="0"/>
              <a:buChar char="•"/>
            </a:pPr>
            <a:r>
              <a:rPr lang="en-US" sz="1600" dirty="0"/>
              <a:t>The Immediate must be completed prior to conversion;</a:t>
            </a:r>
          </a:p>
          <a:p>
            <a:pPr lvl="1">
              <a:buFont typeface="Arial" panose="020B0604020202020204" pitchFamily="34" charset="0"/>
              <a:buChar char="•"/>
            </a:pPr>
            <a:r>
              <a:rPr lang="en-US" sz="1600" dirty="0"/>
              <a:t>Necessary Rehab items make up the RAD Scope of Work; and </a:t>
            </a:r>
          </a:p>
          <a:p>
            <a:pPr lvl="1">
              <a:buFont typeface="Arial" panose="020B0604020202020204" pitchFamily="34" charset="0"/>
              <a:buChar char="•"/>
            </a:pPr>
            <a:r>
              <a:rPr lang="en-US" sz="1600" dirty="0"/>
              <a:t>The on-going needs determine the Annual Deposits to Replacement Reserves (ADRR), subject to any Initial Deposit to Replacement Reserve (IDRR).</a:t>
            </a:r>
          </a:p>
          <a:p>
            <a:pPr marL="0" lvl="1" indent="0">
              <a:buNone/>
            </a:pPr>
            <a:endParaRPr lang="en-US" sz="1600" dirty="0"/>
          </a:p>
          <a:p>
            <a:pPr marL="0" lvl="1" indent="0">
              <a:buNone/>
            </a:pPr>
            <a:r>
              <a:rPr lang="en-US" sz="1600" u="sng" dirty="0"/>
              <a:t>NOTE:</a:t>
            </a:r>
            <a:r>
              <a:rPr lang="en-US" sz="1600" dirty="0"/>
              <a:t> The PCA also shapes the proposed financing strategy. If the capital needs identified are larger than available resources (say, available Operating Reserves or Capital Funds), the PHA will then need to pursue outside funding, e.g., mortgage proceeds, tax credit equity, or other grant or soft funds.</a:t>
            </a:r>
          </a:p>
          <a:p>
            <a:endParaRPr lang="en-US" sz="2000" dirty="0"/>
          </a:p>
        </p:txBody>
      </p:sp>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4</a:t>
            </a:fld>
            <a:endParaRPr lang="en-US" dirty="0"/>
          </a:p>
        </p:txBody>
      </p:sp>
    </p:spTree>
    <p:extLst>
      <p:ext uri="{BB962C8B-B14F-4D97-AF65-F5344CB8AC3E}">
        <p14:creationId xmlns:p14="http://schemas.microsoft.com/office/powerpoint/2010/main" val="804036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33C5E-6275-465D-AA0F-FB8BCFFE9F03}"/>
              </a:ext>
            </a:extLst>
          </p:cNvPr>
          <p:cNvSpPr>
            <a:spLocks noGrp="1"/>
          </p:cNvSpPr>
          <p:nvPr>
            <p:ph type="title"/>
          </p:nvPr>
        </p:nvSpPr>
        <p:spPr/>
        <p:txBody>
          <a:bodyPr/>
          <a:lstStyle/>
          <a:p>
            <a:r>
              <a:rPr lang="en-US" dirty="0"/>
              <a:t>Common Deviations</a:t>
            </a:r>
          </a:p>
        </p:txBody>
      </p:sp>
      <p:sp>
        <p:nvSpPr>
          <p:cNvPr id="3" name="Content Placeholder 2">
            <a:extLst>
              <a:ext uri="{FF2B5EF4-FFF2-40B4-BE49-F238E27FC236}">
                <a16:creationId xmlns:a16="http://schemas.microsoft.com/office/drawing/2014/main" id="{AD6A7509-DEF1-4EB9-84E9-C1FAB7568367}"/>
              </a:ext>
            </a:extLst>
          </p:cNvPr>
          <p:cNvSpPr>
            <a:spLocks noGrp="1"/>
          </p:cNvSpPr>
          <p:nvPr>
            <p:ph idx="1"/>
          </p:nvPr>
        </p:nvSpPr>
        <p:spPr/>
        <p:txBody>
          <a:bodyPr/>
          <a:lstStyle/>
          <a:p>
            <a:r>
              <a:rPr lang="en-US" dirty="0"/>
              <a:t>Sometimes you may want/choose to accelerate certain work identified in the 20-year schedule, which will increase your Scope of Work and decrease your ADRR.</a:t>
            </a:r>
          </a:p>
          <a:p>
            <a:r>
              <a:rPr lang="en-US" dirty="0"/>
              <a:t>Or, you may want to reduce your ADRR by increasing your IDRR.</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5EE02BB-FCEB-409C-B041-A8B3320D2229}"/>
              </a:ext>
            </a:extLst>
          </p:cNvPr>
          <p:cNvSpPr>
            <a:spLocks noGrp="1"/>
          </p:cNvSpPr>
          <p:nvPr>
            <p:ph type="sldNum" sz="quarter" idx="12"/>
          </p:nvPr>
        </p:nvSpPr>
        <p:spPr/>
        <p:txBody>
          <a:bodyPr/>
          <a:lstStyle/>
          <a:p>
            <a:pPr>
              <a:defRPr/>
            </a:pPr>
            <a:fld id="{629C09B0-A436-4930-9DBD-7F024B262714}" type="slidenum">
              <a:rPr lang="en-US" smtClean="0"/>
              <a:pPr>
                <a:defRPr/>
              </a:pPr>
              <a:t>5</a:t>
            </a:fld>
            <a:endParaRPr lang="en-US" dirty="0"/>
          </a:p>
        </p:txBody>
      </p:sp>
    </p:spTree>
    <p:extLst>
      <p:ext uri="{BB962C8B-B14F-4D97-AF65-F5344CB8AC3E}">
        <p14:creationId xmlns:p14="http://schemas.microsoft.com/office/powerpoint/2010/main" val="1046925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5A91C-A894-42A1-8338-AEDB1E220458}"/>
              </a:ext>
            </a:extLst>
          </p:cNvPr>
          <p:cNvSpPr>
            <a:spLocks noGrp="1"/>
          </p:cNvSpPr>
          <p:nvPr>
            <p:ph type="title"/>
          </p:nvPr>
        </p:nvSpPr>
        <p:spPr/>
        <p:txBody>
          <a:bodyPr/>
          <a:lstStyle/>
          <a:p>
            <a:r>
              <a:rPr lang="en-US" dirty="0"/>
              <a:t> </a:t>
            </a:r>
            <a:r>
              <a:rPr lang="en-US" sz="2400" dirty="0"/>
              <a:t>Navigating the Tool</a:t>
            </a:r>
          </a:p>
        </p:txBody>
      </p:sp>
      <p:sp>
        <p:nvSpPr>
          <p:cNvPr id="3" name="Text Placeholder 2">
            <a:extLst>
              <a:ext uri="{FF2B5EF4-FFF2-40B4-BE49-F238E27FC236}">
                <a16:creationId xmlns:a16="http://schemas.microsoft.com/office/drawing/2014/main" id="{D27C42E1-FF6C-4596-80A4-7650C5AEF577}"/>
              </a:ext>
            </a:extLst>
          </p:cNvPr>
          <p:cNvSpPr>
            <a:spLocks noGrp="1"/>
          </p:cNvSpPr>
          <p:nvPr>
            <p:ph type="body" idx="1"/>
          </p:nvPr>
        </p:nvSpPr>
        <p:spPr/>
        <p:txBody>
          <a:bodyPr/>
          <a:lstStyle/>
          <a:p>
            <a:r>
              <a:rPr lang="en-US" sz="4000" b="1" dirty="0"/>
              <a:t>Finding the Immediate, Rehab, and 20-Year Data </a:t>
            </a:r>
          </a:p>
        </p:txBody>
      </p:sp>
      <p:sp>
        <p:nvSpPr>
          <p:cNvPr id="4" name="Slide Number Placeholder 3">
            <a:extLst>
              <a:ext uri="{FF2B5EF4-FFF2-40B4-BE49-F238E27FC236}">
                <a16:creationId xmlns:a16="http://schemas.microsoft.com/office/drawing/2014/main" id="{350B7F3A-1A78-4387-88F0-8EF92CE5F6D1}"/>
              </a:ext>
            </a:extLst>
          </p:cNvPr>
          <p:cNvSpPr>
            <a:spLocks noGrp="1"/>
          </p:cNvSpPr>
          <p:nvPr>
            <p:ph type="sldNum" sz="quarter" idx="12"/>
          </p:nvPr>
        </p:nvSpPr>
        <p:spPr/>
        <p:txBody>
          <a:bodyPr/>
          <a:lstStyle/>
          <a:p>
            <a:pPr>
              <a:defRPr/>
            </a:pPr>
            <a:fld id="{2F284947-6462-4D8F-A3AA-BA691DB2AD7C}" type="slidenum">
              <a:rPr lang="en-US" smtClean="0"/>
              <a:pPr>
                <a:defRPr/>
              </a:pPr>
              <a:t>6</a:t>
            </a:fld>
            <a:endParaRPr lang="en-US" dirty="0"/>
          </a:p>
        </p:txBody>
      </p:sp>
    </p:spTree>
    <p:extLst>
      <p:ext uri="{BB962C8B-B14F-4D97-AF65-F5344CB8AC3E}">
        <p14:creationId xmlns:p14="http://schemas.microsoft.com/office/powerpoint/2010/main" val="2537009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PCA for RAD</a:t>
            </a:r>
          </a:p>
        </p:txBody>
      </p:sp>
      <p:sp>
        <p:nvSpPr>
          <p:cNvPr id="3" name="Content Placeholder 2"/>
          <p:cNvSpPr>
            <a:spLocks noGrp="1"/>
          </p:cNvSpPr>
          <p:nvPr>
            <p:ph idx="1"/>
          </p:nvPr>
        </p:nvSpPr>
        <p:spPr/>
        <p:txBody>
          <a:bodyPr/>
          <a:lstStyle/>
          <a:p>
            <a:pPr marL="228600" lvl="1" indent="0" defTabSz="914400">
              <a:spcBef>
                <a:spcPts val="0"/>
              </a:spcBef>
              <a:spcAft>
                <a:spcPts val="1200"/>
              </a:spcAft>
              <a:buClrTx/>
              <a:buSzPct val="85000"/>
              <a:buNone/>
              <a:defRPr/>
            </a:pPr>
            <a:r>
              <a:rPr lang="en-US" sz="2000" dirty="0">
                <a:solidFill>
                  <a:srgbClr val="8064A2">
                    <a:lumMod val="50000"/>
                  </a:srgbClr>
                </a:solidFill>
                <a:ea typeface="ＭＳ Ｐゴシック" charset="-128"/>
                <a:cs typeface="Arial" pitchFamily="34" charset="0"/>
              </a:rPr>
              <a:t>Two components:</a:t>
            </a:r>
          </a:p>
          <a:p>
            <a:pPr marL="228600" lvl="1" indent="0" defTabSz="914400">
              <a:spcBef>
                <a:spcPts val="0"/>
              </a:spcBef>
              <a:spcAft>
                <a:spcPts val="1200"/>
              </a:spcAft>
              <a:buClrTx/>
              <a:buSzPct val="85000"/>
              <a:buNone/>
              <a:defRPr/>
            </a:pPr>
            <a:r>
              <a:rPr lang="en-US" sz="2000" b="1" dirty="0">
                <a:solidFill>
                  <a:srgbClr val="8064A2">
                    <a:lumMod val="50000"/>
                  </a:srgbClr>
                </a:solidFill>
                <a:ea typeface="ＭＳ Ｐゴシック" charset="-128"/>
                <a:cs typeface="Arial" pitchFamily="34" charset="0"/>
              </a:rPr>
              <a:t>Narrative report:</a:t>
            </a:r>
          </a:p>
          <a:p>
            <a:pPr marL="682625" lvl="2" indent="-225425" defTabSz="914400">
              <a:spcBef>
                <a:spcPts val="0"/>
              </a:spcBef>
              <a:spcAft>
                <a:spcPts val="1200"/>
              </a:spcAft>
              <a:buClrTx/>
              <a:buSzPct val="85000"/>
              <a:buFont typeface="Wingdings" panose="05000000000000000000" pitchFamily="2" charset="2"/>
              <a:buChar char="Ø"/>
              <a:defRPr/>
            </a:pPr>
            <a:r>
              <a:rPr lang="en-US" sz="2000" dirty="0">
                <a:solidFill>
                  <a:srgbClr val="8064A2">
                    <a:lumMod val="50000"/>
                  </a:srgbClr>
                </a:solidFill>
                <a:ea typeface="ＭＳ Ｐゴシック" charset="-128"/>
                <a:cs typeface="Arial" pitchFamily="34" charset="0"/>
              </a:rPr>
              <a:t>Part 1 = Physical Conditions Assessment Identifying Needs and Comparing Traditional and Green Requirements</a:t>
            </a:r>
          </a:p>
          <a:p>
            <a:pPr marL="682625" lvl="2" indent="-225425" defTabSz="914400">
              <a:spcBef>
                <a:spcPts val="0"/>
              </a:spcBef>
              <a:spcAft>
                <a:spcPts val="1200"/>
              </a:spcAft>
              <a:buClrTx/>
              <a:buSzPct val="85000"/>
              <a:buFont typeface="Wingdings" panose="05000000000000000000" pitchFamily="2" charset="2"/>
              <a:buChar char="Ø"/>
              <a:defRPr/>
            </a:pPr>
            <a:r>
              <a:rPr lang="en-US" sz="2000" dirty="0">
                <a:solidFill>
                  <a:srgbClr val="8064A2">
                    <a:lumMod val="50000"/>
                  </a:srgbClr>
                </a:solidFill>
                <a:ea typeface="ＭＳ Ｐゴシック" charset="-128"/>
                <a:cs typeface="Arial" pitchFamily="34" charset="0"/>
              </a:rPr>
              <a:t>Part 2 = Energy Audit</a:t>
            </a:r>
          </a:p>
          <a:p>
            <a:pPr marL="231775" lvl="1" indent="0" defTabSz="914400">
              <a:spcBef>
                <a:spcPts val="0"/>
              </a:spcBef>
              <a:spcAft>
                <a:spcPts val="1200"/>
              </a:spcAft>
              <a:buClrTx/>
              <a:buSzPct val="85000"/>
              <a:buFont typeface="Wingdings" panose="05000000000000000000" pitchFamily="2" charset="2"/>
              <a:buNone/>
              <a:defRPr/>
            </a:pPr>
            <a:r>
              <a:rPr lang="en-US" sz="2000" b="1" dirty="0">
                <a:solidFill>
                  <a:srgbClr val="8064A2">
                    <a:lumMod val="50000"/>
                  </a:srgbClr>
                </a:solidFill>
                <a:ea typeface="ＭＳ Ｐゴシック" charset="-128"/>
                <a:cs typeface="Arial" pitchFamily="34" charset="0"/>
              </a:rPr>
              <a:t>Specialized CNA e-Tool:</a:t>
            </a:r>
          </a:p>
          <a:p>
            <a:pPr marL="682625" lvl="2" indent="-225425" defTabSz="914400">
              <a:spcBef>
                <a:spcPts val="0"/>
              </a:spcBef>
              <a:spcAft>
                <a:spcPts val="1200"/>
              </a:spcAft>
              <a:buClrTx/>
              <a:buSzPct val="85000"/>
              <a:buFont typeface="Wingdings" panose="05000000000000000000" pitchFamily="2" charset="2"/>
              <a:buChar char="Ø"/>
              <a:defRPr/>
            </a:pPr>
            <a:r>
              <a:rPr lang="en-US" sz="2000" dirty="0">
                <a:solidFill>
                  <a:srgbClr val="403152"/>
                </a:solidFill>
                <a:ea typeface="ＭＳ Ｐゴシック"/>
                <a:cs typeface="Arial"/>
              </a:rPr>
              <a:t>Immediate, rehab (year one) and 20-year needs, cost and timing (EULs)</a:t>
            </a:r>
          </a:p>
          <a:p>
            <a:pPr marL="682625" lvl="2" indent="-225425" defTabSz="914400">
              <a:spcBef>
                <a:spcPts val="0"/>
              </a:spcBef>
              <a:spcAft>
                <a:spcPts val="1200"/>
              </a:spcAft>
              <a:buClrTx/>
              <a:buSzPct val="85000"/>
              <a:buFont typeface="Wingdings" panose="05000000000000000000" pitchFamily="2" charset="2"/>
              <a:buChar char="Ø"/>
              <a:defRPr/>
            </a:pPr>
            <a:r>
              <a:rPr lang="en-US" sz="2000" dirty="0">
                <a:solidFill>
                  <a:srgbClr val="8064A2">
                    <a:lumMod val="50000"/>
                  </a:srgbClr>
                </a:solidFill>
                <a:ea typeface="ＭＳ Ｐゴシック" charset="-128"/>
                <a:cs typeface="Arial" pitchFamily="34" charset="0"/>
              </a:rPr>
              <a:t>Size initial deposit (IDRR) and annual deposits (ADRR) to replacement reserves</a:t>
            </a:r>
          </a:p>
        </p:txBody>
      </p:sp>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7</a:t>
            </a:fld>
            <a:endParaRPr lang="en-US" dirty="0"/>
          </a:p>
        </p:txBody>
      </p:sp>
    </p:spTree>
    <p:extLst>
      <p:ext uri="{BB962C8B-B14F-4D97-AF65-F5344CB8AC3E}">
        <p14:creationId xmlns:p14="http://schemas.microsoft.com/office/powerpoint/2010/main" val="4021611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8</a:t>
            </a:fld>
            <a:endParaRPr lang="en-US" dirty="0"/>
          </a:p>
        </p:txBody>
      </p:sp>
      <p:pic>
        <p:nvPicPr>
          <p:cNvPr id="8" name="Picture 7">
            <a:extLst>
              <a:ext uri="{FF2B5EF4-FFF2-40B4-BE49-F238E27FC236}">
                <a16:creationId xmlns:a16="http://schemas.microsoft.com/office/drawing/2014/main" id="{ECC91959-3428-4685-821B-F1B9FEB0A5B4}"/>
              </a:ext>
            </a:extLst>
          </p:cNvPr>
          <p:cNvPicPr>
            <a:picLocks noChangeAspect="1"/>
          </p:cNvPicPr>
          <p:nvPr/>
        </p:nvPicPr>
        <p:blipFill>
          <a:blip r:embed="rId2"/>
          <a:stretch>
            <a:fillRect/>
          </a:stretch>
        </p:blipFill>
        <p:spPr>
          <a:xfrm>
            <a:off x="490537" y="381000"/>
            <a:ext cx="7967663" cy="5727048"/>
          </a:xfrm>
          <a:prstGeom prst="rect">
            <a:avLst/>
          </a:prstGeom>
        </p:spPr>
      </p:pic>
    </p:spTree>
    <p:extLst>
      <p:ext uri="{BB962C8B-B14F-4D97-AF65-F5344CB8AC3E}">
        <p14:creationId xmlns:p14="http://schemas.microsoft.com/office/powerpoint/2010/main" val="1544944770"/>
      </p:ext>
    </p:extLst>
  </p:cSld>
  <p:clrMapOvr>
    <a:masterClrMapping/>
  </p:clrMapOvr>
</p:sld>
</file>

<file path=ppt/theme/theme1.xml><?xml version="1.0" encoding="utf-8"?>
<a:theme xmlns:a="http://schemas.openxmlformats.org/drawingml/2006/main" name="HSNG PPT Template_March 21-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E6B6C543C32EA46A0A9D8391E81E908" ma:contentTypeVersion="12" ma:contentTypeDescription="Create a new document." ma:contentTypeScope="" ma:versionID="d9d1f74676652102044d9ceb6f172d1b">
  <xsd:schema xmlns:xsd="http://www.w3.org/2001/XMLSchema" xmlns:xs="http://www.w3.org/2001/XMLSchema" xmlns:p="http://schemas.microsoft.com/office/2006/metadata/properties" xmlns:ns2="307fff00-37e0-40db-9062-22efbc65f95f" xmlns:ns3="7f3d6263-8e7f-4033-bd7b-5fd45ab2b742" targetNamespace="http://schemas.microsoft.com/office/2006/metadata/properties" ma:root="true" ma:fieldsID="c57e4de57f9e1f8aeeba33deda519f4f" ns2:_="" ns3:_="">
    <xsd:import namespace="307fff00-37e0-40db-9062-22efbc65f95f"/>
    <xsd:import namespace="7f3d6263-8e7f-4033-bd7b-5fd45ab2b74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7fff00-37e0-40db-9062-22efbc65f9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f3d6263-8e7f-4033-bd7b-5fd45ab2b74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79805D7-9855-478B-9355-48267635C7C7}">
  <ds:schemaRefs>
    <ds:schemaRef ds:uri="http://schemas.microsoft.com/sharepoint/v3/contenttype/forms"/>
  </ds:schemaRefs>
</ds:datastoreItem>
</file>

<file path=customXml/itemProps2.xml><?xml version="1.0" encoding="utf-8"?>
<ds:datastoreItem xmlns:ds="http://schemas.openxmlformats.org/officeDocument/2006/customXml" ds:itemID="{4FCAB456-DB94-448F-A8D1-1DDE24CDC8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7fff00-37e0-40db-9062-22efbc65f95f"/>
    <ds:schemaRef ds:uri="7f3d6263-8e7f-4033-bd7b-5fd45ab2b7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9C11D8-45BE-4523-9C8D-DB7B3E0EDAD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7f3d6263-8e7f-4033-bd7b-5fd45ab2b742"/>
    <ds:schemaRef ds:uri="http://purl.org/dc/elements/1.1/"/>
    <ds:schemaRef ds:uri="http://schemas.microsoft.com/office/2006/metadata/properties"/>
    <ds:schemaRef ds:uri="307fff00-37e0-40db-9062-22efbc65f95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14393</TotalTime>
  <Words>812</Words>
  <Application>Microsoft Office PowerPoint</Application>
  <PresentationFormat>On-screen Show (4:3)</PresentationFormat>
  <Paragraphs>156</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HSNG PPT Template_March 21-2013</vt:lpstr>
      <vt:lpstr>Using the eTool to Shape Your Transaction</vt:lpstr>
      <vt:lpstr>Terminology</vt:lpstr>
      <vt:lpstr>Topics</vt:lpstr>
      <vt:lpstr>Context: Current Public Housing Practices</vt:lpstr>
      <vt:lpstr>Why is a PCA Important?</vt:lpstr>
      <vt:lpstr>Common Deviations</vt:lpstr>
      <vt:lpstr> Navigating the Tool</vt:lpstr>
      <vt:lpstr>What is a PCA for RAD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Assessment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PHA Review and approval of a rad pca</vt:lpstr>
      <vt:lpstr>Preparing for the Site Inspection</vt:lpstr>
      <vt:lpstr>Operating Philosophy</vt:lpstr>
      <vt:lpstr>Open Communication</vt:lpstr>
      <vt:lpstr>The Interplay between the Scope of Work, the ADRR, the IDRR, and the Financing Plan </vt:lpstr>
      <vt:lpstr>How does a PCA Impact Project Plans</vt:lpstr>
      <vt:lpstr>PCA Identified Rehab Needs</vt:lpstr>
      <vt:lpstr>How does a PCA Impact Project Plans</vt:lpstr>
      <vt:lpstr>Illustration: Increasing the IDRR to Decrease ADRR (and Increase Cash Flow)</vt:lpstr>
      <vt:lpstr>10-Minute Break</vt:lpstr>
    </vt:vector>
  </TitlesOfParts>
  <Company>Housing and Urban Development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Share FY14 Budget Proposal and Interim Small Building Demonstration Program</dc:title>
  <dc:creator>Preferred User</dc:creator>
  <cp:lastModifiedBy>Robert Robinson</cp:lastModifiedBy>
  <cp:revision>498</cp:revision>
  <cp:lastPrinted>2015-04-02T14:39:29Z</cp:lastPrinted>
  <dcterms:created xsi:type="dcterms:W3CDTF">2013-05-21T16:40:04Z</dcterms:created>
  <dcterms:modified xsi:type="dcterms:W3CDTF">2020-06-16T20:47:20Z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0x010100EE6B6C543C32EA46A0A9D8391E81E908</vt:lpwstr>
  </property>
</Properties>
</file>