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27"/>
  </p:notesMasterIdLst>
  <p:handoutMasterIdLst>
    <p:handoutMasterId r:id="rId28"/>
  </p:handoutMasterIdLst>
  <p:sldIdLst>
    <p:sldId id="318" r:id="rId5"/>
    <p:sldId id="453" r:id="rId6"/>
    <p:sldId id="487" r:id="rId7"/>
    <p:sldId id="473" r:id="rId8"/>
    <p:sldId id="486" r:id="rId9"/>
    <p:sldId id="470" r:id="rId10"/>
    <p:sldId id="471" r:id="rId11"/>
    <p:sldId id="497" r:id="rId12"/>
    <p:sldId id="454" r:id="rId13"/>
    <p:sldId id="488" r:id="rId14"/>
    <p:sldId id="489" r:id="rId15"/>
    <p:sldId id="490" r:id="rId16"/>
    <p:sldId id="491" r:id="rId17"/>
    <p:sldId id="492" r:id="rId18"/>
    <p:sldId id="493" r:id="rId19"/>
    <p:sldId id="494" r:id="rId20"/>
    <p:sldId id="495" r:id="rId21"/>
    <p:sldId id="496" r:id="rId22"/>
    <p:sldId id="498" r:id="rId23"/>
    <p:sldId id="499" r:id="rId24"/>
    <p:sldId id="500" r:id="rId25"/>
    <p:sldId id="483" r:id="rId26"/>
  </p:sldIdLst>
  <p:sldSz cx="12192000" cy="6858000"/>
  <p:notesSz cx="7023100" cy="93091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15825" initials="H"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B45984-26B1-457E-803F-F57BF8E7CD4D}" v="54" dt="2020-06-15T23:14:49.888"/>
    <p1510:client id="{AFA4F834-F79F-6768-FFAC-95223FB2ADA3}" v="4" dt="2020-06-16T20:54:46.670"/>
    <p1510:client id="{C98A1B81-922C-288D-BFE6-61CFB96D7B56}" v="26" dt="2020-06-16T21:12:52.885"/>
    <p1510:client id="{D3FF7368-27BF-4A1A-BADB-C3B6577479FF}" v="2" dt="2020-06-15T13:24:35.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89610" autoAdjust="0"/>
  </p:normalViewPr>
  <p:slideViewPr>
    <p:cSldViewPr snapToGrid="0" snapToObjects="1">
      <p:cViewPr>
        <p:scale>
          <a:sx n="80" d="100"/>
          <a:sy n="80" d="100"/>
        </p:scale>
        <p:origin x="408" y="48"/>
      </p:cViewPr>
      <p:guideLst>
        <p:guide orient="horz" pos="2160"/>
        <p:guide pos="3840"/>
      </p:guideLst>
    </p:cSldViewPr>
  </p:slideViewPr>
  <p:notesTextViewPr>
    <p:cViewPr>
      <p:scale>
        <a:sx n="1" d="1"/>
        <a:sy n="1" d="1"/>
      </p:scale>
      <p:origin x="0" y="0"/>
    </p:cViewPr>
  </p:notesTextViewPr>
  <p:sorterViewPr>
    <p:cViewPr>
      <p:scale>
        <a:sx n="170" d="100"/>
        <a:sy n="170" d="100"/>
      </p:scale>
      <p:origin x="0" y="4062"/>
    </p:cViewPr>
  </p:sorterViewPr>
  <p:notesViewPr>
    <p:cSldViewPr snapToGrid="0" snapToObjects="1">
      <p:cViewPr varScale="1">
        <p:scale>
          <a:sx n="54" d="100"/>
          <a:sy n="54" d="100"/>
        </p:scale>
        <p:origin x="2868"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yamps-Smith, Christina" userId="4ee215a2-1a5f-4381-ab8a-7e16efbbea1b" providerId="ADAL" clId="{09B45984-26B1-457E-803F-F57BF8E7CD4D}"/>
    <pc:docChg chg="addSld modSld">
      <pc:chgData name="Payamps-Smith, Christina" userId="4ee215a2-1a5f-4381-ab8a-7e16efbbea1b" providerId="ADAL" clId="{09B45984-26B1-457E-803F-F57BF8E7CD4D}" dt="2020-06-15T23:14:49.888" v="175" actId="478"/>
      <pc:docMkLst>
        <pc:docMk/>
      </pc:docMkLst>
      <pc:sldChg chg="addSp delSp modSp add">
        <pc:chgData name="Payamps-Smith, Christina" userId="4ee215a2-1a5f-4381-ab8a-7e16efbbea1b" providerId="ADAL" clId="{09B45984-26B1-457E-803F-F57BF8E7CD4D}" dt="2020-06-15T23:14:49.888" v="175" actId="478"/>
        <pc:sldMkLst>
          <pc:docMk/>
          <pc:sldMk cId="399447024" sldId="498"/>
        </pc:sldMkLst>
        <pc:spChg chg="del">
          <ac:chgData name="Payamps-Smith, Christina" userId="4ee215a2-1a5f-4381-ab8a-7e16efbbea1b" providerId="ADAL" clId="{09B45984-26B1-457E-803F-F57BF8E7CD4D}" dt="2020-06-15T23:14:49.888" v="175" actId="478"/>
          <ac:spMkLst>
            <pc:docMk/>
            <pc:sldMk cId="399447024" sldId="498"/>
            <ac:spMk id="2" creationId="{6AEED8E5-5B56-4825-A866-933BF5817C56}"/>
          </ac:spMkLst>
        </pc:spChg>
        <pc:spChg chg="del">
          <ac:chgData name="Payamps-Smith, Christina" userId="4ee215a2-1a5f-4381-ab8a-7e16efbbea1b" providerId="ADAL" clId="{09B45984-26B1-457E-803F-F57BF8E7CD4D}" dt="2020-06-15T22:06:29.318" v="1"/>
          <ac:spMkLst>
            <pc:docMk/>
            <pc:sldMk cId="399447024" sldId="498"/>
            <ac:spMk id="3" creationId="{B03229AC-6B04-4677-A49B-CC4F0A0F409C}"/>
          </ac:spMkLst>
        </pc:spChg>
        <pc:spChg chg="add del mod">
          <ac:chgData name="Payamps-Smith, Christina" userId="4ee215a2-1a5f-4381-ab8a-7e16efbbea1b" providerId="ADAL" clId="{09B45984-26B1-457E-803F-F57BF8E7CD4D}" dt="2020-06-15T22:40:03.582" v="16" actId="478"/>
          <ac:spMkLst>
            <pc:docMk/>
            <pc:sldMk cId="399447024" sldId="498"/>
            <ac:spMk id="5" creationId="{EC39CDA3-7F09-43BD-BDE6-BF86C37CEAE5}"/>
          </ac:spMkLst>
        </pc:spChg>
        <pc:spChg chg="add mod">
          <ac:chgData name="Payamps-Smith, Christina" userId="4ee215a2-1a5f-4381-ab8a-7e16efbbea1b" providerId="ADAL" clId="{09B45984-26B1-457E-803F-F57BF8E7CD4D}" dt="2020-06-15T23:13:30.245" v="170" actId="20577"/>
          <ac:spMkLst>
            <pc:docMk/>
            <pc:sldMk cId="399447024" sldId="498"/>
            <ac:spMk id="6" creationId="{1FF60960-3E32-42FF-A27A-80101D122430}"/>
          </ac:spMkLst>
        </pc:spChg>
        <pc:picChg chg="add del mod">
          <ac:chgData name="Payamps-Smith, Christina" userId="4ee215a2-1a5f-4381-ab8a-7e16efbbea1b" providerId="ADAL" clId="{09B45984-26B1-457E-803F-F57BF8E7CD4D}" dt="2020-06-15T22:06:57.060" v="5" actId="478"/>
          <ac:picMkLst>
            <pc:docMk/>
            <pc:sldMk cId="399447024" sldId="498"/>
            <ac:picMk id="4" creationId="{FEC223DB-6A24-4615-9494-9CFDC370060D}"/>
          </ac:picMkLst>
        </pc:picChg>
        <pc:picChg chg="add mod">
          <ac:chgData name="Payamps-Smith, Christina" userId="4ee215a2-1a5f-4381-ab8a-7e16efbbea1b" providerId="ADAL" clId="{09B45984-26B1-457E-803F-F57BF8E7CD4D}" dt="2020-06-15T23:13:14.726" v="148" actId="732"/>
          <ac:picMkLst>
            <pc:docMk/>
            <pc:sldMk cId="399447024" sldId="498"/>
            <ac:picMk id="1026" creationId="{00334341-7E9A-4DF9-9774-4BEDC6C55EFE}"/>
          </ac:picMkLst>
        </pc:picChg>
      </pc:sldChg>
      <pc:sldChg chg="addSp delSp modSp add">
        <pc:chgData name="Payamps-Smith, Christina" userId="4ee215a2-1a5f-4381-ab8a-7e16efbbea1b" providerId="ADAL" clId="{09B45984-26B1-457E-803F-F57BF8E7CD4D}" dt="2020-06-15T23:14:45.512" v="174" actId="478"/>
        <pc:sldMkLst>
          <pc:docMk/>
          <pc:sldMk cId="1926608428" sldId="499"/>
        </pc:sldMkLst>
        <pc:spChg chg="del">
          <ac:chgData name="Payamps-Smith, Christina" userId="4ee215a2-1a5f-4381-ab8a-7e16efbbea1b" providerId="ADAL" clId="{09B45984-26B1-457E-803F-F57BF8E7CD4D}" dt="2020-06-15T23:14:45.512" v="174" actId="478"/>
          <ac:spMkLst>
            <pc:docMk/>
            <pc:sldMk cId="1926608428" sldId="499"/>
            <ac:spMk id="2" creationId="{5D59269D-1193-412F-8F64-3C99C1270216}"/>
          </ac:spMkLst>
        </pc:spChg>
        <pc:spChg chg="del mod">
          <ac:chgData name="Payamps-Smith, Christina" userId="4ee215a2-1a5f-4381-ab8a-7e16efbbea1b" providerId="ADAL" clId="{09B45984-26B1-457E-803F-F57BF8E7CD4D}" dt="2020-06-15T22:48:43.258" v="37" actId="478"/>
          <ac:spMkLst>
            <pc:docMk/>
            <pc:sldMk cId="1926608428" sldId="499"/>
            <ac:spMk id="3" creationId="{3332C85B-C63A-4302-BB31-8A42ECF4CFBF}"/>
          </ac:spMkLst>
        </pc:spChg>
        <pc:spChg chg="add mod">
          <ac:chgData name="Payamps-Smith, Christina" userId="4ee215a2-1a5f-4381-ab8a-7e16efbbea1b" providerId="ADAL" clId="{09B45984-26B1-457E-803F-F57BF8E7CD4D}" dt="2020-06-15T22:55:44.394" v="40" actId="208"/>
          <ac:spMkLst>
            <pc:docMk/>
            <pc:sldMk cId="1926608428" sldId="499"/>
            <ac:spMk id="4" creationId="{8DBA6FBD-EB5A-4F48-A202-46634244A277}"/>
          </ac:spMkLst>
        </pc:spChg>
        <pc:spChg chg="add mod">
          <ac:chgData name="Payamps-Smith, Christina" userId="4ee215a2-1a5f-4381-ab8a-7e16efbbea1b" providerId="ADAL" clId="{09B45984-26B1-457E-803F-F57BF8E7CD4D}" dt="2020-06-15T23:07:17.314" v="84" actId="20577"/>
          <ac:spMkLst>
            <pc:docMk/>
            <pc:sldMk cId="1926608428" sldId="499"/>
            <ac:spMk id="5" creationId="{34AF6E8D-AC7F-475C-9BC6-EC47FEAF506E}"/>
          </ac:spMkLst>
        </pc:spChg>
        <pc:spChg chg="add mod">
          <ac:chgData name="Payamps-Smith, Christina" userId="4ee215a2-1a5f-4381-ab8a-7e16efbbea1b" providerId="ADAL" clId="{09B45984-26B1-457E-803F-F57BF8E7CD4D}" dt="2020-06-15T23:12:00.634" v="144" actId="14100"/>
          <ac:spMkLst>
            <pc:docMk/>
            <pc:sldMk cId="1926608428" sldId="499"/>
            <ac:spMk id="7" creationId="{33567DC9-A1F4-4EAE-B445-5AC01EEFC323}"/>
          </ac:spMkLst>
        </pc:spChg>
        <pc:spChg chg="add mod">
          <ac:chgData name="Payamps-Smith, Christina" userId="4ee215a2-1a5f-4381-ab8a-7e16efbbea1b" providerId="ADAL" clId="{09B45984-26B1-457E-803F-F57BF8E7CD4D}" dt="2020-06-15T23:11:50.417" v="143" actId="14100"/>
          <ac:spMkLst>
            <pc:docMk/>
            <pc:sldMk cId="1926608428" sldId="499"/>
            <ac:spMk id="8" creationId="{392CFB68-17B2-4656-9B41-C6D009206947}"/>
          </ac:spMkLst>
        </pc:spChg>
        <pc:spChg chg="add mod">
          <ac:chgData name="Payamps-Smith, Christina" userId="4ee215a2-1a5f-4381-ab8a-7e16efbbea1b" providerId="ADAL" clId="{09B45984-26B1-457E-803F-F57BF8E7CD4D}" dt="2020-06-15T23:11:45.012" v="142" actId="14100"/>
          <ac:spMkLst>
            <pc:docMk/>
            <pc:sldMk cId="1926608428" sldId="499"/>
            <ac:spMk id="9" creationId="{D187469D-3B6F-4323-AE43-64D8F8875B4F}"/>
          </ac:spMkLst>
        </pc:spChg>
        <pc:picChg chg="add mod">
          <ac:chgData name="Payamps-Smith, Christina" userId="4ee215a2-1a5f-4381-ab8a-7e16efbbea1b" providerId="ADAL" clId="{09B45984-26B1-457E-803F-F57BF8E7CD4D}" dt="2020-06-15T22:48:39.742" v="36" actId="1076"/>
          <ac:picMkLst>
            <pc:docMk/>
            <pc:sldMk cId="1926608428" sldId="499"/>
            <ac:picMk id="2050" creationId="{9ECAAADD-DD86-44BB-9092-1112B3303D1C}"/>
          </ac:picMkLst>
        </pc:picChg>
      </pc:sldChg>
      <pc:sldChg chg="addSp delSp modSp add">
        <pc:chgData name="Payamps-Smith, Christina" userId="4ee215a2-1a5f-4381-ab8a-7e16efbbea1b" providerId="ADAL" clId="{09B45984-26B1-457E-803F-F57BF8E7CD4D}" dt="2020-06-15T23:14:40.580" v="173" actId="478"/>
        <pc:sldMkLst>
          <pc:docMk/>
          <pc:sldMk cId="2687874124" sldId="500"/>
        </pc:sldMkLst>
        <pc:spChg chg="del">
          <ac:chgData name="Payamps-Smith, Christina" userId="4ee215a2-1a5f-4381-ab8a-7e16efbbea1b" providerId="ADAL" clId="{09B45984-26B1-457E-803F-F57BF8E7CD4D}" dt="2020-06-15T23:14:40.580" v="173" actId="478"/>
          <ac:spMkLst>
            <pc:docMk/>
            <pc:sldMk cId="2687874124" sldId="500"/>
            <ac:spMk id="2" creationId="{91429DB2-21A8-4EB7-875F-EE8D3F5007E4}"/>
          </ac:spMkLst>
        </pc:spChg>
        <pc:spChg chg="del">
          <ac:chgData name="Payamps-Smith, Christina" userId="4ee215a2-1a5f-4381-ab8a-7e16efbbea1b" providerId="ADAL" clId="{09B45984-26B1-457E-803F-F57BF8E7CD4D}" dt="2020-06-15T22:47:40.427" v="34" actId="478"/>
          <ac:spMkLst>
            <pc:docMk/>
            <pc:sldMk cId="2687874124" sldId="500"/>
            <ac:spMk id="3" creationId="{B42B4188-9EE4-43E8-839C-1D814F3CAC3B}"/>
          </ac:spMkLst>
        </pc:spChg>
        <pc:spChg chg="add mod">
          <ac:chgData name="Payamps-Smith, Christina" userId="4ee215a2-1a5f-4381-ab8a-7e16efbbea1b" providerId="ADAL" clId="{09B45984-26B1-457E-803F-F57BF8E7CD4D}" dt="2020-06-15T23:09:59.132" v="131" actId="20577"/>
          <ac:spMkLst>
            <pc:docMk/>
            <pc:sldMk cId="2687874124" sldId="500"/>
            <ac:spMk id="4" creationId="{C895873D-9EA7-41D6-99BC-81EB20250678}"/>
          </ac:spMkLst>
        </pc:spChg>
        <pc:picChg chg="add mod">
          <ac:chgData name="Payamps-Smith, Christina" userId="4ee215a2-1a5f-4381-ab8a-7e16efbbea1b" providerId="ADAL" clId="{09B45984-26B1-457E-803F-F57BF8E7CD4D}" dt="2020-06-15T23:14:30.539" v="172" actId="1076"/>
          <ac:picMkLst>
            <pc:docMk/>
            <pc:sldMk cId="2687874124" sldId="500"/>
            <ac:picMk id="3074" creationId="{4D645191-4C7F-4ED6-8D48-38E077E61737}"/>
          </ac:picMkLst>
        </pc:picChg>
      </pc:sldChg>
    </pc:docChg>
  </pc:docChgLst>
  <pc:docChgLst>
    <pc:chgData name="Campion, Grace" userId="S::gcampion@enterprisecommunity.org::6088165b-7138-45b1-9ee3-43350166f24c" providerId="AD" clId="Web-{AFA4F834-F79F-6768-FFAC-95223FB2ADA3}"/>
    <pc:docChg chg="addSld delSld">
      <pc:chgData name="Campion, Grace" userId="S::gcampion@enterprisecommunity.org::6088165b-7138-45b1-9ee3-43350166f24c" providerId="AD" clId="Web-{AFA4F834-F79F-6768-FFAC-95223FB2ADA3}" dt="2020-06-16T20:54:46.670" v="3"/>
      <pc:docMkLst>
        <pc:docMk/>
      </pc:docMkLst>
      <pc:sldChg chg="new del">
        <pc:chgData name="Campion, Grace" userId="S::gcampion@enterprisecommunity.org::6088165b-7138-45b1-9ee3-43350166f24c" providerId="AD" clId="Web-{AFA4F834-F79F-6768-FFAC-95223FB2ADA3}" dt="2020-06-16T20:54:46.670" v="3"/>
        <pc:sldMkLst>
          <pc:docMk/>
          <pc:sldMk cId="4046738706" sldId="501"/>
        </pc:sldMkLst>
      </pc:sldChg>
      <pc:sldChg chg="add del replId">
        <pc:chgData name="Campion, Grace" userId="S::gcampion@enterprisecommunity.org::6088165b-7138-45b1-9ee3-43350166f24c" providerId="AD" clId="Web-{AFA4F834-F79F-6768-FFAC-95223FB2ADA3}" dt="2020-06-16T20:54:44.139" v="2"/>
        <pc:sldMkLst>
          <pc:docMk/>
          <pc:sldMk cId="3675107629" sldId="502"/>
        </pc:sldMkLst>
      </pc:sldChg>
    </pc:docChg>
  </pc:docChgLst>
  <pc:docChgLst>
    <pc:chgData name="Campion, Grace" userId="S::gcampion@enterprisecommunity.org::6088165b-7138-45b1-9ee3-43350166f24c" providerId="AD" clId="Web-{C98A1B81-922C-288D-BFE6-61CFB96D7B56}"/>
    <pc:docChg chg="modSld">
      <pc:chgData name="Campion, Grace" userId="S::gcampion@enterprisecommunity.org::6088165b-7138-45b1-9ee3-43350166f24c" providerId="AD" clId="Web-{C98A1B81-922C-288D-BFE6-61CFB96D7B56}" dt="2020-06-16T21:12:52.885" v="25" actId="20577"/>
      <pc:docMkLst>
        <pc:docMk/>
      </pc:docMkLst>
      <pc:sldChg chg="modSp">
        <pc:chgData name="Campion, Grace" userId="S::gcampion@enterprisecommunity.org::6088165b-7138-45b1-9ee3-43350166f24c" providerId="AD" clId="Web-{C98A1B81-922C-288D-BFE6-61CFB96D7B56}" dt="2020-06-16T21:12:52.885" v="24" actId="20577"/>
        <pc:sldMkLst>
          <pc:docMk/>
          <pc:sldMk cId="2574809441" sldId="470"/>
        </pc:sldMkLst>
        <pc:spChg chg="mod">
          <ac:chgData name="Campion, Grace" userId="S::gcampion@enterprisecommunity.org::6088165b-7138-45b1-9ee3-43350166f24c" providerId="AD" clId="Web-{C98A1B81-922C-288D-BFE6-61CFB96D7B56}" dt="2020-06-16T21:12:52.885" v="24" actId="20577"/>
          <ac:spMkLst>
            <pc:docMk/>
            <pc:sldMk cId="2574809441" sldId="470"/>
            <ac:spMk id="4" creationId="{E313523D-AD16-4A83-8977-4314E892AA3A}"/>
          </ac:spMkLst>
        </pc:spChg>
      </pc:sldChg>
      <pc:sldChg chg="modSp">
        <pc:chgData name="Campion, Grace" userId="S::gcampion@enterprisecommunity.org::6088165b-7138-45b1-9ee3-43350166f24c" providerId="AD" clId="Web-{C98A1B81-922C-288D-BFE6-61CFB96D7B56}" dt="2020-06-16T21:10:54.853" v="3" actId="20577"/>
        <pc:sldMkLst>
          <pc:docMk/>
          <pc:sldMk cId="1140968493" sldId="471"/>
        </pc:sldMkLst>
        <pc:spChg chg="mod">
          <ac:chgData name="Campion, Grace" userId="S::gcampion@enterprisecommunity.org::6088165b-7138-45b1-9ee3-43350166f24c" providerId="AD" clId="Web-{C98A1B81-922C-288D-BFE6-61CFB96D7B56}" dt="2020-06-16T21:10:54.853" v="3" actId="20577"/>
          <ac:spMkLst>
            <pc:docMk/>
            <pc:sldMk cId="1140968493" sldId="471"/>
            <ac:spMk id="3" creationId="{4191C8FA-9535-4317-9F51-97921BB6CDC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04541C-28AE-4B76-95EE-B7EE691604EC}" type="doc">
      <dgm:prSet loTypeId="urn:microsoft.com/office/officeart/2005/8/layout/bProcess3" loCatId="process" qsTypeId="urn:microsoft.com/office/officeart/2005/8/quickstyle/simple1" qsCatId="simple" csTypeId="urn:microsoft.com/office/officeart/2005/8/colors/colorful1" csCatId="colorful" phldr="1"/>
      <dgm:spPr/>
      <dgm:t>
        <a:bodyPr/>
        <a:lstStyle/>
        <a:p>
          <a:endParaRPr lang="en-US"/>
        </a:p>
      </dgm:t>
    </dgm:pt>
    <dgm:pt modelId="{24762C44-DCA0-4767-8113-7ACBDED18C08}">
      <dgm:prSet phldrT="[Text]" custT="1"/>
      <dgm:spPr/>
      <dgm:t>
        <a:bodyPr/>
        <a:lstStyle/>
        <a:p>
          <a:r>
            <a:rPr lang="en-US" sz="1800" dirty="0"/>
            <a:t>PHAs answer the questions on the Concept Call Checklist concerning any proposed changes described in the previous slides.</a:t>
          </a:r>
        </a:p>
      </dgm:t>
    </dgm:pt>
    <dgm:pt modelId="{2104FE7B-C729-4943-BC22-D0280863B0F8}" type="parTrans" cxnId="{C16F0C60-C7C8-4848-B042-DEAA84A7C0AB}">
      <dgm:prSet/>
      <dgm:spPr/>
      <dgm:t>
        <a:bodyPr/>
        <a:lstStyle/>
        <a:p>
          <a:endParaRPr lang="en-US"/>
        </a:p>
      </dgm:t>
    </dgm:pt>
    <dgm:pt modelId="{D209A50A-4146-4976-94D5-1557648B8124}" type="sibTrans" cxnId="{C16F0C60-C7C8-4848-B042-DEAA84A7C0AB}">
      <dgm:prSet/>
      <dgm:spPr/>
      <dgm:t>
        <a:bodyPr/>
        <a:lstStyle/>
        <a:p>
          <a:endParaRPr lang="en-US"/>
        </a:p>
      </dgm:t>
    </dgm:pt>
    <dgm:pt modelId="{26A622B7-64EF-4041-8F9D-F6215745B891}">
      <dgm:prSet phldrT="[Text]"/>
      <dgm:spPr/>
      <dgm:t>
        <a:bodyPr/>
        <a:lstStyle/>
        <a:p>
          <a:r>
            <a:rPr lang="en-US" dirty="0"/>
            <a:t>The Financing Plan grid on the RAD Resource Desk indicate which FHEO categories apply to the transaction.</a:t>
          </a:r>
        </a:p>
      </dgm:t>
    </dgm:pt>
    <dgm:pt modelId="{28C939D0-974F-4B43-B5DC-F3DB1A6D6483}" type="parTrans" cxnId="{422EB860-EAAA-46BD-91F8-7FA8DD6AB26A}">
      <dgm:prSet/>
      <dgm:spPr/>
      <dgm:t>
        <a:bodyPr/>
        <a:lstStyle/>
        <a:p>
          <a:endParaRPr lang="en-US"/>
        </a:p>
      </dgm:t>
    </dgm:pt>
    <dgm:pt modelId="{0FF9F272-8E8F-4DC5-B693-C0896678A4DE}" type="sibTrans" cxnId="{422EB860-EAAA-46BD-91F8-7FA8DD6AB26A}">
      <dgm:prSet/>
      <dgm:spPr/>
      <dgm:t>
        <a:bodyPr/>
        <a:lstStyle/>
        <a:p>
          <a:endParaRPr lang="en-US"/>
        </a:p>
      </dgm:t>
    </dgm:pt>
    <dgm:pt modelId="{534EC9CE-F1B5-456E-BFC3-4CD2C502A1FD}">
      <dgm:prSet phldrT="[Text]"/>
      <dgm:spPr/>
      <dgm:t>
        <a:bodyPr/>
        <a:lstStyle/>
        <a:p>
          <a:r>
            <a:rPr lang="en-US" dirty="0"/>
            <a:t>Upload the appropriate documents on the RAD Resource Desk for each applicable category.</a:t>
          </a:r>
        </a:p>
      </dgm:t>
    </dgm:pt>
    <dgm:pt modelId="{3522EA45-5D1C-44B8-BDF4-A5E13BA1A4CD}" type="parTrans" cxnId="{C29B44B3-2CD3-4E14-9F9B-EB3D02E80C15}">
      <dgm:prSet/>
      <dgm:spPr/>
      <dgm:t>
        <a:bodyPr/>
        <a:lstStyle/>
        <a:p>
          <a:endParaRPr lang="en-US"/>
        </a:p>
      </dgm:t>
    </dgm:pt>
    <dgm:pt modelId="{90C4CA89-C13B-453D-8417-2953CCA18B15}" type="sibTrans" cxnId="{C29B44B3-2CD3-4E14-9F9B-EB3D02E80C15}">
      <dgm:prSet/>
      <dgm:spPr/>
      <dgm:t>
        <a:bodyPr/>
        <a:lstStyle/>
        <a:p>
          <a:endParaRPr lang="en-US"/>
        </a:p>
      </dgm:t>
    </dgm:pt>
    <dgm:pt modelId="{5A7A65E5-BD30-4DEA-9B20-9CCFBE40E423}">
      <dgm:prSet phldrT="[Text]"/>
      <dgm:spPr/>
      <dgm:t>
        <a:bodyPr/>
        <a:lstStyle/>
        <a:p>
          <a:r>
            <a:rPr lang="en-US" dirty="0"/>
            <a:t>The RAD Resource Desk automatically notifies FHEO when PHAs upload documents on the Resource Desk. </a:t>
          </a:r>
        </a:p>
      </dgm:t>
    </dgm:pt>
    <dgm:pt modelId="{39F0EE16-0B54-481D-AE79-B3D3D5CFF105}" type="parTrans" cxnId="{E524E6D6-DBD5-4D43-8C97-D0318E1BCCAD}">
      <dgm:prSet/>
      <dgm:spPr/>
      <dgm:t>
        <a:bodyPr/>
        <a:lstStyle/>
        <a:p>
          <a:endParaRPr lang="en-US"/>
        </a:p>
      </dgm:t>
    </dgm:pt>
    <dgm:pt modelId="{D94521EC-FAF2-41E0-854F-7B0B0235C346}" type="sibTrans" cxnId="{E524E6D6-DBD5-4D43-8C97-D0318E1BCCAD}">
      <dgm:prSet/>
      <dgm:spPr/>
      <dgm:t>
        <a:bodyPr/>
        <a:lstStyle/>
        <a:p>
          <a:endParaRPr lang="en-US"/>
        </a:p>
      </dgm:t>
    </dgm:pt>
    <dgm:pt modelId="{1FD95B07-ACFC-4F32-AC0C-E0337295D4ED}">
      <dgm:prSet phldrT="[Text]"/>
      <dgm:spPr/>
      <dgm:t>
        <a:bodyPr/>
        <a:lstStyle/>
        <a:p>
          <a:r>
            <a:rPr lang="en-US" dirty="0"/>
            <a:t>FHEO has 60 calendar days to review the documents.</a:t>
          </a:r>
        </a:p>
      </dgm:t>
    </dgm:pt>
    <dgm:pt modelId="{F6AA8EC3-7435-4918-BBF8-D9D86FBED1CD}" type="parTrans" cxnId="{39154158-8E7F-4FB5-849A-1C2E7A6391D8}">
      <dgm:prSet/>
      <dgm:spPr/>
      <dgm:t>
        <a:bodyPr/>
        <a:lstStyle/>
        <a:p>
          <a:endParaRPr lang="en-US"/>
        </a:p>
      </dgm:t>
    </dgm:pt>
    <dgm:pt modelId="{2725F592-812D-40A3-9E3F-5794DA2D68C6}" type="sibTrans" cxnId="{39154158-8E7F-4FB5-849A-1C2E7A6391D8}">
      <dgm:prSet/>
      <dgm:spPr/>
      <dgm:t>
        <a:bodyPr/>
        <a:lstStyle/>
        <a:p>
          <a:endParaRPr lang="en-US"/>
        </a:p>
      </dgm:t>
    </dgm:pt>
    <dgm:pt modelId="{3ED96693-D87B-455A-AB6A-26ADAB1E3785}">
      <dgm:prSet/>
      <dgm:spPr/>
      <dgm:t>
        <a:bodyPr/>
        <a:lstStyle/>
        <a:p>
          <a:r>
            <a:rPr lang="en-US" dirty="0"/>
            <a:t>FHEO will upload a letter of approval or disapproval to the RAD Resource Desk.</a:t>
          </a:r>
        </a:p>
      </dgm:t>
    </dgm:pt>
    <dgm:pt modelId="{0BC9A135-5D8F-48C4-BF7B-C91D7783D74D}" type="parTrans" cxnId="{CF341C86-7FF3-46E6-B56E-3B9A2F2F7162}">
      <dgm:prSet/>
      <dgm:spPr/>
      <dgm:t>
        <a:bodyPr/>
        <a:lstStyle/>
        <a:p>
          <a:endParaRPr lang="en-US"/>
        </a:p>
      </dgm:t>
    </dgm:pt>
    <dgm:pt modelId="{2ED98D28-E7DB-45C3-9375-6152EA372FBF}" type="sibTrans" cxnId="{CF341C86-7FF3-46E6-B56E-3B9A2F2F7162}">
      <dgm:prSet/>
      <dgm:spPr/>
      <dgm:t>
        <a:bodyPr/>
        <a:lstStyle/>
        <a:p>
          <a:endParaRPr lang="en-US"/>
        </a:p>
      </dgm:t>
    </dgm:pt>
    <dgm:pt modelId="{EA977759-E0E7-4636-9156-8F9466C01C0B}" type="pres">
      <dgm:prSet presAssocID="{2D04541C-28AE-4B76-95EE-B7EE691604EC}" presName="Name0" presStyleCnt="0">
        <dgm:presLayoutVars>
          <dgm:dir/>
          <dgm:resizeHandles val="exact"/>
        </dgm:presLayoutVars>
      </dgm:prSet>
      <dgm:spPr/>
    </dgm:pt>
    <dgm:pt modelId="{BD19624C-203A-47FE-8C31-936F545F44A3}" type="pres">
      <dgm:prSet presAssocID="{24762C44-DCA0-4767-8113-7ACBDED18C08}" presName="node" presStyleLbl="node1" presStyleIdx="0" presStyleCnt="6">
        <dgm:presLayoutVars>
          <dgm:bulletEnabled val="1"/>
        </dgm:presLayoutVars>
      </dgm:prSet>
      <dgm:spPr/>
    </dgm:pt>
    <dgm:pt modelId="{DC167A47-60E4-4C4C-BBF9-F0DFFCB7D9CB}" type="pres">
      <dgm:prSet presAssocID="{D209A50A-4146-4976-94D5-1557648B8124}" presName="sibTrans" presStyleLbl="sibTrans1D1" presStyleIdx="0" presStyleCnt="5"/>
      <dgm:spPr/>
    </dgm:pt>
    <dgm:pt modelId="{37A3E32D-CCE8-469A-9383-7048D22D5C17}" type="pres">
      <dgm:prSet presAssocID="{D209A50A-4146-4976-94D5-1557648B8124}" presName="connectorText" presStyleLbl="sibTrans1D1" presStyleIdx="0" presStyleCnt="5"/>
      <dgm:spPr/>
    </dgm:pt>
    <dgm:pt modelId="{2710D70B-F99A-4E92-8BD4-B52899C62892}" type="pres">
      <dgm:prSet presAssocID="{26A622B7-64EF-4041-8F9D-F6215745B891}" presName="node" presStyleLbl="node1" presStyleIdx="1" presStyleCnt="6">
        <dgm:presLayoutVars>
          <dgm:bulletEnabled val="1"/>
        </dgm:presLayoutVars>
      </dgm:prSet>
      <dgm:spPr/>
    </dgm:pt>
    <dgm:pt modelId="{1584B7EC-06F3-41C4-A0F9-2ACD53E2FB15}" type="pres">
      <dgm:prSet presAssocID="{0FF9F272-8E8F-4DC5-B693-C0896678A4DE}" presName="sibTrans" presStyleLbl="sibTrans1D1" presStyleIdx="1" presStyleCnt="5"/>
      <dgm:spPr/>
    </dgm:pt>
    <dgm:pt modelId="{E7B41243-611B-4908-9965-DD2CE73A53AD}" type="pres">
      <dgm:prSet presAssocID="{0FF9F272-8E8F-4DC5-B693-C0896678A4DE}" presName="connectorText" presStyleLbl="sibTrans1D1" presStyleIdx="1" presStyleCnt="5"/>
      <dgm:spPr/>
    </dgm:pt>
    <dgm:pt modelId="{3805AD86-CD50-4E07-BC85-67D72C3844E6}" type="pres">
      <dgm:prSet presAssocID="{534EC9CE-F1B5-456E-BFC3-4CD2C502A1FD}" presName="node" presStyleLbl="node1" presStyleIdx="2" presStyleCnt="6">
        <dgm:presLayoutVars>
          <dgm:bulletEnabled val="1"/>
        </dgm:presLayoutVars>
      </dgm:prSet>
      <dgm:spPr/>
    </dgm:pt>
    <dgm:pt modelId="{E864CCC2-7280-4C99-8929-A718134A473A}" type="pres">
      <dgm:prSet presAssocID="{90C4CA89-C13B-453D-8417-2953CCA18B15}" presName="sibTrans" presStyleLbl="sibTrans1D1" presStyleIdx="2" presStyleCnt="5"/>
      <dgm:spPr/>
    </dgm:pt>
    <dgm:pt modelId="{24479E87-ED27-4239-B5C4-89487F4EDF54}" type="pres">
      <dgm:prSet presAssocID="{90C4CA89-C13B-453D-8417-2953CCA18B15}" presName="connectorText" presStyleLbl="sibTrans1D1" presStyleIdx="2" presStyleCnt="5"/>
      <dgm:spPr/>
    </dgm:pt>
    <dgm:pt modelId="{7DE7664C-5E4A-4148-A0C1-0EEDCAA852D4}" type="pres">
      <dgm:prSet presAssocID="{5A7A65E5-BD30-4DEA-9B20-9CCFBE40E423}" presName="node" presStyleLbl="node1" presStyleIdx="3" presStyleCnt="6">
        <dgm:presLayoutVars>
          <dgm:bulletEnabled val="1"/>
        </dgm:presLayoutVars>
      </dgm:prSet>
      <dgm:spPr/>
    </dgm:pt>
    <dgm:pt modelId="{4340CCB7-B843-4DDD-9AE8-F12D4473CB68}" type="pres">
      <dgm:prSet presAssocID="{D94521EC-FAF2-41E0-854F-7B0B0235C346}" presName="sibTrans" presStyleLbl="sibTrans1D1" presStyleIdx="3" presStyleCnt="5"/>
      <dgm:spPr/>
    </dgm:pt>
    <dgm:pt modelId="{98BB581B-A7C1-440A-A6B3-01110F3ECFDE}" type="pres">
      <dgm:prSet presAssocID="{D94521EC-FAF2-41E0-854F-7B0B0235C346}" presName="connectorText" presStyleLbl="sibTrans1D1" presStyleIdx="3" presStyleCnt="5"/>
      <dgm:spPr/>
    </dgm:pt>
    <dgm:pt modelId="{E2ADE88E-901B-4DF7-9278-68FD1E0E4EF6}" type="pres">
      <dgm:prSet presAssocID="{1FD95B07-ACFC-4F32-AC0C-E0337295D4ED}" presName="node" presStyleLbl="node1" presStyleIdx="4" presStyleCnt="6">
        <dgm:presLayoutVars>
          <dgm:bulletEnabled val="1"/>
        </dgm:presLayoutVars>
      </dgm:prSet>
      <dgm:spPr/>
    </dgm:pt>
    <dgm:pt modelId="{B4DAC52F-388C-452C-9859-CCA0BE4FBBBE}" type="pres">
      <dgm:prSet presAssocID="{2725F592-812D-40A3-9E3F-5794DA2D68C6}" presName="sibTrans" presStyleLbl="sibTrans1D1" presStyleIdx="4" presStyleCnt="5"/>
      <dgm:spPr/>
    </dgm:pt>
    <dgm:pt modelId="{737DEEA3-E78E-41DF-AE41-D8EFA178B5B8}" type="pres">
      <dgm:prSet presAssocID="{2725F592-812D-40A3-9E3F-5794DA2D68C6}" presName="connectorText" presStyleLbl="sibTrans1D1" presStyleIdx="4" presStyleCnt="5"/>
      <dgm:spPr/>
    </dgm:pt>
    <dgm:pt modelId="{636892D1-4A3E-4B52-905B-4A07CEB0D7F2}" type="pres">
      <dgm:prSet presAssocID="{3ED96693-D87B-455A-AB6A-26ADAB1E3785}" presName="node" presStyleLbl="node1" presStyleIdx="5" presStyleCnt="6">
        <dgm:presLayoutVars>
          <dgm:bulletEnabled val="1"/>
        </dgm:presLayoutVars>
      </dgm:prSet>
      <dgm:spPr/>
    </dgm:pt>
  </dgm:ptLst>
  <dgm:cxnLst>
    <dgm:cxn modelId="{D2A81C07-ED40-4BDE-8AB1-3D2F5946F98A}" type="presOf" srcId="{D209A50A-4146-4976-94D5-1557648B8124}" destId="{DC167A47-60E4-4C4C-BBF9-F0DFFCB7D9CB}" srcOrd="0" destOrd="0" presId="urn:microsoft.com/office/officeart/2005/8/layout/bProcess3"/>
    <dgm:cxn modelId="{8AA2EC0C-A2F2-40C6-BD2B-39B3D455F355}" type="presOf" srcId="{2D04541C-28AE-4B76-95EE-B7EE691604EC}" destId="{EA977759-E0E7-4636-9156-8F9466C01C0B}" srcOrd="0" destOrd="0" presId="urn:microsoft.com/office/officeart/2005/8/layout/bProcess3"/>
    <dgm:cxn modelId="{BF86F60D-23CA-4703-8C58-1F16C8FB1630}" type="presOf" srcId="{3ED96693-D87B-455A-AB6A-26ADAB1E3785}" destId="{636892D1-4A3E-4B52-905B-4A07CEB0D7F2}" srcOrd="0" destOrd="0" presId="urn:microsoft.com/office/officeart/2005/8/layout/bProcess3"/>
    <dgm:cxn modelId="{2839340E-4345-4BA1-8198-B3C943BDA659}" type="presOf" srcId="{0FF9F272-8E8F-4DC5-B693-C0896678A4DE}" destId="{E7B41243-611B-4908-9965-DD2CE73A53AD}" srcOrd="1" destOrd="0" presId="urn:microsoft.com/office/officeart/2005/8/layout/bProcess3"/>
    <dgm:cxn modelId="{36D4EA11-9BEE-4FAC-9B31-56FA986C13C3}" type="presOf" srcId="{D209A50A-4146-4976-94D5-1557648B8124}" destId="{37A3E32D-CCE8-469A-9383-7048D22D5C17}" srcOrd="1" destOrd="0" presId="urn:microsoft.com/office/officeart/2005/8/layout/bProcess3"/>
    <dgm:cxn modelId="{CC757B3F-E626-4408-86E9-89FC2D88E621}" type="presOf" srcId="{1FD95B07-ACFC-4F32-AC0C-E0337295D4ED}" destId="{E2ADE88E-901B-4DF7-9278-68FD1E0E4EF6}" srcOrd="0" destOrd="0" presId="urn:microsoft.com/office/officeart/2005/8/layout/bProcess3"/>
    <dgm:cxn modelId="{4B81945D-28E2-44C4-956C-F791E3AB49EC}" type="presOf" srcId="{5A7A65E5-BD30-4DEA-9B20-9CCFBE40E423}" destId="{7DE7664C-5E4A-4148-A0C1-0EEDCAA852D4}" srcOrd="0" destOrd="0" presId="urn:microsoft.com/office/officeart/2005/8/layout/bProcess3"/>
    <dgm:cxn modelId="{C16F0C60-C7C8-4848-B042-DEAA84A7C0AB}" srcId="{2D04541C-28AE-4B76-95EE-B7EE691604EC}" destId="{24762C44-DCA0-4767-8113-7ACBDED18C08}" srcOrd="0" destOrd="0" parTransId="{2104FE7B-C729-4943-BC22-D0280863B0F8}" sibTransId="{D209A50A-4146-4976-94D5-1557648B8124}"/>
    <dgm:cxn modelId="{422EB860-EAAA-46BD-91F8-7FA8DD6AB26A}" srcId="{2D04541C-28AE-4B76-95EE-B7EE691604EC}" destId="{26A622B7-64EF-4041-8F9D-F6215745B891}" srcOrd="1" destOrd="0" parTransId="{28C939D0-974F-4B43-B5DC-F3DB1A6D6483}" sibTransId="{0FF9F272-8E8F-4DC5-B693-C0896678A4DE}"/>
    <dgm:cxn modelId="{CF4DD561-4AD7-4496-A333-5886611E9294}" type="presOf" srcId="{2725F592-812D-40A3-9E3F-5794DA2D68C6}" destId="{737DEEA3-E78E-41DF-AE41-D8EFA178B5B8}" srcOrd="1" destOrd="0" presId="urn:microsoft.com/office/officeart/2005/8/layout/bProcess3"/>
    <dgm:cxn modelId="{7EEDE951-8B69-488C-9C41-89C526148013}" type="presOf" srcId="{90C4CA89-C13B-453D-8417-2953CCA18B15}" destId="{24479E87-ED27-4239-B5C4-89487F4EDF54}" srcOrd="1" destOrd="0" presId="urn:microsoft.com/office/officeart/2005/8/layout/bProcess3"/>
    <dgm:cxn modelId="{FADFE576-6476-46C6-AABB-36823CF294D5}" type="presOf" srcId="{D94521EC-FAF2-41E0-854F-7B0B0235C346}" destId="{4340CCB7-B843-4DDD-9AE8-F12D4473CB68}" srcOrd="0" destOrd="0" presId="urn:microsoft.com/office/officeart/2005/8/layout/bProcess3"/>
    <dgm:cxn modelId="{39154158-8E7F-4FB5-849A-1C2E7A6391D8}" srcId="{2D04541C-28AE-4B76-95EE-B7EE691604EC}" destId="{1FD95B07-ACFC-4F32-AC0C-E0337295D4ED}" srcOrd="4" destOrd="0" parTransId="{F6AA8EC3-7435-4918-BBF8-D9D86FBED1CD}" sibTransId="{2725F592-812D-40A3-9E3F-5794DA2D68C6}"/>
    <dgm:cxn modelId="{CF341C86-7FF3-46E6-B56E-3B9A2F2F7162}" srcId="{2D04541C-28AE-4B76-95EE-B7EE691604EC}" destId="{3ED96693-D87B-455A-AB6A-26ADAB1E3785}" srcOrd="5" destOrd="0" parTransId="{0BC9A135-5D8F-48C4-BF7B-C91D7783D74D}" sibTransId="{2ED98D28-E7DB-45C3-9375-6152EA372FBF}"/>
    <dgm:cxn modelId="{F154C28F-FC09-497B-8F30-8479C786E418}" type="presOf" srcId="{24762C44-DCA0-4767-8113-7ACBDED18C08}" destId="{BD19624C-203A-47FE-8C31-936F545F44A3}" srcOrd="0" destOrd="0" presId="urn:microsoft.com/office/officeart/2005/8/layout/bProcess3"/>
    <dgm:cxn modelId="{C29B44B3-2CD3-4E14-9F9B-EB3D02E80C15}" srcId="{2D04541C-28AE-4B76-95EE-B7EE691604EC}" destId="{534EC9CE-F1B5-456E-BFC3-4CD2C502A1FD}" srcOrd="2" destOrd="0" parTransId="{3522EA45-5D1C-44B8-BDF4-A5E13BA1A4CD}" sibTransId="{90C4CA89-C13B-453D-8417-2953CCA18B15}"/>
    <dgm:cxn modelId="{32AC57BA-1D78-4642-BD38-9C8F81B9E6F7}" type="presOf" srcId="{90C4CA89-C13B-453D-8417-2953CCA18B15}" destId="{E864CCC2-7280-4C99-8929-A718134A473A}" srcOrd="0" destOrd="0" presId="urn:microsoft.com/office/officeart/2005/8/layout/bProcess3"/>
    <dgm:cxn modelId="{B64DE8C4-72C6-44D7-B8C2-3E6F40DE2F1B}" type="presOf" srcId="{0FF9F272-8E8F-4DC5-B693-C0896678A4DE}" destId="{1584B7EC-06F3-41C4-A0F9-2ACD53E2FB15}" srcOrd="0" destOrd="0" presId="urn:microsoft.com/office/officeart/2005/8/layout/bProcess3"/>
    <dgm:cxn modelId="{453219D1-BB3F-4E1B-8417-BD26DC4B4524}" type="presOf" srcId="{26A622B7-64EF-4041-8F9D-F6215745B891}" destId="{2710D70B-F99A-4E92-8BD4-B52899C62892}" srcOrd="0" destOrd="0" presId="urn:microsoft.com/office/officeart/2005/8/layout/bProcess3"/>
    <dgm:cxn modelId="{FB29A7D1-2A2A-4C90-8C85-05932793DC4A}" type="presOf" srcId="{2725F592-812D-40A3-9E3F-5794DA2D68C6}" destId="{B4DAC52F-388C-452C-9859-CCA0BE4FBBBE}" srcOrd="0" destOrd="0" presId="urn:microsoft.com/office/officeart/2005/8/layout/bProcess3"/>
    <dgm:cxn modelId="{4D1061D2-5998-428E-897B-D5983BBF0AAC}" type="presOf" srcId="{534EC9CE-F1B5-456E-BFC3-4CD2C502A1FD}" destId="{3805AD86-CD50-4E07-BC85-67D72C3844E6}" srcOrd="0" destOrd="0" presId="urn:microsoft.com/office/officeart/2005/8/layout/bProcess3"/>
    <dgm:cxn modelId="{E524E6D6-DBD5-4D43-8C97-D0318E1BCCAD}" srcId="{2D04541C-28AE-4B76-95EE-B7EE691604EC}" destId="{5A7A65E5-BD30-4DEA-9B20-9CCFBE40E423}" srcOrd="3" destOrd="0" parTransId="{39F0EE16-0B54-481D-AE79-B3D3D5CFF105}" sibTransId="{D94521EC-FAF2-41E0-854F-7B0B0235C346}"/>
    <dgm:cxn modelId="{F2A475E9-F489-4FD7-B487-5EEE04534227}" type="presOf" srcId="{D94521EC-FAF2-41E0-854F-7B0B0235C346}" destId="{98BB581B-A7C1-440A-A6B3-01110F3ECFDE}" srcOrd="1" destOrd="0" presId="urn:microsoft.com/office/officeart/2005/8/layout/bProcess3"/>
    <dgm:cxn modelId="{AC4985B1-CD7E-413D-A72D-D7B45B24C088}" type="presParOf" srcId="{EA977759-E0E7-4636-9156-8F9466C01C0B}" destId="{BD19624C-203A-47FE-8C31-936F545F44A3}" srcOrd="0" destOrd="0" presId="urn:microsoft.com/office/officeart/2005/8/layout/bProcess3"/>
    <dgm:cxn modelId="{A5E7147A-1252-48DC-9F8B-1FCDDA2E68D8}" type="presParOf" srcId="{EA977759-E0E7-4636-9156-8F9466C01C0B}" destId="{DC167A47-60E4-4C4C-BBF9-F0DFFCB7D9CB}" srcOrd="1" destOrd="0" presId="urn:microsoft.com/office/officeart/2005/8/layout/bProcess3"/>
    <dgm:cxn modelId="{CEA274A4-DF69-4D4C-8784-983E9E7710A7}" type="presParOf" srcId="{DC167A47-60E4-4C4C-BBF9-F0DFFCB7D9CB}" destId="{37A3E32D-CCE8-469A-9383-7048D22D5C17}" srcOrd="0" destOrd="0" presId="urn:microsoft.com/office/officeart/2005/8/layout/bProcess3"/>
    <dgm:cxn modelId="{13B9BE50-0E43-4138-A9AA-732E2E2D3A89}" type="presParOf" srcId="{EA977759-E0E7-4636-9156-8F9466C01C0B}" destId="{2710D70B-F99A-4E92-8BD4-B52899C62892}" srcOrd="2" destOrd="0" presId="urn:microsoft.com/office/officeart/2005/8/layout/bProcess3"/>
    <dgm:cxn modelId="{EC5F3ACD-0225-4581-A8E6-AF76FEDD88C3}" type="presParOf" srcId="{EA977759-E0E7-4636-9156-8F9466C01C0B}" destId="{1584B7EC-06F3-41C4-A0F9-2ACD53E2FB15}" srcOrd="3" destOrd="0" presId="urn:microsoft.com/office/officeart/2005/8/layout/bProcess3"/>
    <dgm:cxn modelId="{099C11E8-1696-4445-8F5D-E85D1C900D8A}" type="presParOf" srcId="{1584B7EC-06F3-41C4-A0F9-2ACD53E2FB15}" destId="{E7B41243-611B-4908-9965-DD2CE73A53AD}" srcOrd="0" destOrd="0" presId="urn:microsoft.com/office/officeart/2005/8/layout/bProcess3"/>
    <dgm:cxn modelId="{5B5A9871-BD26-40CD-A17A-E5A72269AC34}" type="presParOf" srcId="{EA977759-E0E7-4636-9156-8F9466C01C0B}" destId="{3805AD86-CD50-4E07-BC85-67D72C3844E6}" srcOrd="4" destOrd="0" presId="urn:microsoft.com/office/officeart/2005/8/layout/bProcess3"/>
    <dgm:cxn modelId="{97FEE9ED-C1A6-4FFF-854D-7DE63ED2BD5E}" type="presParOf" srcId="{EA977759-E0E7-4636-9156-8F9466C01C0B}" destId="{E864CCC2-7280-4C99-8929-A718134A473A}" srcOrd="5" destOrd="0" presId="urn:microsoft.com/office/officeart/2005/8/layout/bProcess3"/>
    <dgm:cxn modelId="{E800CD5A-6724-480A-AFDC-1C1147D7AEEC}" type="presParOf" srcId="{E864CCC2-7280-4C99-8929-A718134A473A}" destId="{24479E87-ED27-4239-B5C4-89487F4EDF54}" srcOrd="0" destOrd="0" presId="urn:microsoft.com/office/officeart/2005/8/layout/bProcess3"/>
    <dgm:cxn modelId="{8B101F5C-13FF-41EA-8EE3-7475416A3B87}" type="presParOf" srcId="{EA977759-E0E7-4636-9156-8F9466C01C0B}" destId="{7DE7664C-5E4A-4148-A0C1-0EEDCAA852D4}" srcOrd="6" destOrd="0" presId="urn:microsoft.com/office/officeart/2005/8/layout/bProcess3"/>
    <dgm:cxn modelId="{77F6EE27-FB46-4F85-A012-99D9B55391DF}" type="presParOf" srcId="{EA977759-E0E7-4636-9156-8F9466C01C0B}" destId="{4340CCB7-B843-4DDD-9AE8-F12D4473CB68}" srcOrd="7" destOrd="0" presId="urn:microsoft.com/office/officeart/2005/8/layout/bProcess3"/>
    <dgm:cxn modelId="{55D976B8-2ABF-49A7-B1F2-21EF636B4E56}" type="presParOf" srcId="{4340CCB7-B843-4DDD-9AE8-F12D4473CB68}" destId="{98BB581B-A7C1-440A-A6B3-01110F3ECFDE}" srcOrd="0" destOrd="0" presId="urn:microsoft.com/office/officeart/2005/8/layout/bProcess3"/>
    <dgm:cxn modelId="{EAE6FBB2-7FE2-4F81-9BCC-164D5BB68C50}" type="presParOf" srcId="{EA977759-E0E7-4636-9156-8F9466C01C0B}" destId="{E2ADE88E-901B-4DF7-9278-68FD1E0E4EF6}" srcOrd="8" destOrd="0" presId="urn:microsoft.com/office/officeart/2005/8/layout/bProcess3"/>
    <dgm:cxn modelId="{AF62AE3E-0E55-403C-AE90-BAD056ACD2BB}" type="presParOf" srcId="{EA977759-E0E7-4636-9156-8F9466C01C0B}" destId="{B4DAC52F-388C-452C-9859-CCA0BE4FBBBE}" srcOrd="9" destOrd="0" presId="urn:microsoft.com/office/officeart/2005/8/layout/bProcess3"/>
    <dgm:cxn modelId="{124796C2-6767-41F6-A06D-68B725D8A2E6}" type="presParOf" srcId="{B4DAC52F-388C-452C-9859-CCA0BE4FBBBE}" destId="{737DEEA3-E78E-41DF-AE41-D8EFA178B5B8}" srcOrd="0" destOrd="0" presId="urn:microsoft.com/office/officeart/2005/8/layout/bProcess3"/>
    <dgm:cxn modelId="{BA205658-016F-4B81-B5DE-6F68D0D301F4}" type="presParOf" srcId="{EA977759-E0E7-4636-9156-8F9466C01C0B}" destId="{636892D1-4A3E-4B52-905B-4A07CEB0D7F2}"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67A47-60E4-4C4C-BBF9-F0DFFCB7D9CB}">
      <dsp:nvSpPr>
        <dsp:cNvPr id="0" name=""/>
        <dsp:cNvSpPr/>
      </dsp:nvSpPr>
      <dsp:spPr>
        <a:xfrm>
          <a:off x="3147230" y="744390"/>
          <a:ext cx="572802" cy="91440"/>
        </a:xfrm>
        <a:custGeom>
          <a:avLst/>
          <a:gdLst/>
          <a:ahLst/>
          <a:cxnLst/>
          <a:rect l="0" t="0" r="0" b="0"/>
          <a:pathLst>
            <a:path>
              <a:moveTo>
                <a:pt x="0" y="45720"/>
              </a:moveTo>
              <a:lnTo>
                <a:pt x="572802"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18546" y="787090"/>
        <a:ext cx="30170" cy="6039"/>
      </dsp:txXfrm>
    </dsp:sp>
    <dsp:sp modelId="{BD19624C-203A-47FE-8C31-936F545F44A3}">
      <dsp:nvSpPr>
        <dsp:cNvPr id="0" name=""/>
        <dsp:cNvSpPr/>
      </dsp:nvSpPr>
      <dsp:spPr>
        <a:xfrm>
          <a:off x="525542" y="3064"/>
          <a:ext cx="2623488" cy="15740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PHAs answer the questions on the Concept Call Checklist concerning any proposed changes described in the previous slides.</a:t>
          </a:r>
        </a:p>
      </dsp:txBody>
      <dsp:txXfrm>
        <a:off x="525542" y="3064"/>
        <a:ext cx="2623488" cy="1574092"/>
      </dsp:txXfrm>
    </dsp:sp>
    <dsp:sp modelId="{1584B7EC-06F3-41C4-A0F9-2ACD53E2FB15}">
      <dsp:nvSpPr>
        <dsp:cNvPr id="0" name=""/>
        <dsp:cNvSpPr/>
      </dsp:nvSpPr>
      <dsp:spPr>
        <a:xfrm>
          <a:off x="6374121" y="744390"/>
          <a:ext cx="572802" cy="91440"/>
        </a:xfrm>
        <a:custGeom>
          <a:avLst/>
          <a:gdLst/>
          <a:ahLst/>
          <a:cxnLst/>
          <a:rect l="0" t="0" r="0" b="0"/>
          <a:pathLst>
            <a:path>
              <a:moveTo>
                <a:pt x="0" y="45720"/>
              </a:moveTo>
              <a:lnTo>
                <a:pt x="57280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45437" y="787090"/>
        <a:ext cx="30170" cy="6039"/>
      </dsp:txXfrm>
    </dsp:sp>
    <dsp:sp modelId="{2710D70B-F99A-4E92-8BD4-B52899C62892}">
      <dsp:nvSpPr>
        <dsp:cNvPr id="0" name=""/>
        <dsp:cNvSpPr/>
      </dsp:nvSpPr>
      <dsp:spPr>
        <a:xfrm>
          <a:off x="3752432" y="3064"/>
          <a:ext cx="2623488" cy="157409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The Financing Plan grid on the RAD Resource Desk indicate which FHEO categories apply to the transaction.</a:t>
          </a:r>
        </a:p>
      </dsp:txBody>
      <dsp:txXfrm>
        <a:off x="3752432" y="3064"/>
        <a:ext cx="2623488" cy="1574092"/>
      </dsp:txXfrm>
    </dsp:sp>
    <dsp:sp modelId="{E864CCC2-7280-4C99-8929-A718134A473A}">
      <dsp:nvSpPr>
        <dsp:cNvPr id="0" name=""/>
        <dsp:cNvSpPr/>
      </dsp:nvSpPr>
      <dsp:spPr>
        <a:xfrm>
          <a:off x="1837286" y="1575357"/>
          <a:ext cx="6453781" cy="572802"/>
        </a:xfrm>
        <a:custGeom>
          <a:avLst/>
          <a:gdLst/>
          <a:ahLst/>
          <a:cxnLst/>
          <a:rect l="0" t="0" r="0" b="0"/>
          <a:pathLst>
            <a:path>
              <a:moveTo>
                <a:pt x="6453781" y="0"/>
              </a:moveTo>
              <a:lnTo>
                <a:pt x="6453781" y="303501"/>
              </a:lnTo>
              <a:lnTo>
                <a:pt x="0" y="303501"/>
              </a:lnTo>
              <a:lnTo>
                <a:pt x="0" y="572802"/>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02128" y="1858738"/>
        <a:ext cx="324096" cy="6039"/>
      </dsp:txXfrm>
    </dsp:sp>
    <dsp:sp modelId="{3805AD86-CD50-4E07-BC85-67D72C3844E6}">
      <dsp:nvSpPr>
        <dsp:cNvPr id="0" name=""/>
        <dsp:cNvSpPr/>
      </dsp:nvSpPr>
      <dsp:spPr>
        <a:xfrm>
          <a:off x="6979323" y="3064"/>
          <a:ext cx="2623488" cy="157409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Upload the appropriate documents on the RAD Resource Desk for each applicable category.</a:t>
          </a:r>
        </a:p>
      </dsp:txBody>
      <dsp:txXfrm>
        <a:off x="6979323" y="3064"/>
        <a:ext cx="2623488" cy="1574092"/>
      </dsp:txXfrm>
    </dsp:sp>
    <dsp:sp modelId="{4340CCB7-B843-4DDD-9AE8-F12D4473CB68}">
      <dsp:nvSpPr>
        <dsp:cNvPr id="0" name=""/>
        <dsp:cNvSpPr/>
      </dsp:nvSpPr>
      <dsp:spPr>
        <a:xfrm>
          <a:off x="3147230" y="2921886"/>
          <a:ext cx="572802" cy="91440"/>
        </a:xfrm>
        <a:custGeom>
          <a:avLst/>
          <a:gdLst/>
          <a:ahLst/>
          <a:cxnLst/>
          <a:rect l="0" t="0" r="0" b="0"/>
          <a:pathLst>
            <a:path>
              <a:moveTo>
                <a:pt x="0" y="45720"/>
              </a:moveTo>
              <a:lnTo>
                <a:pt x="572802"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18546" y="2964586"/>
        <a:ext cx="30170" cy="6039"/>
      </dsp:txXfrm>
    </dsp:sp>
    <dsp:sp modelId="{7DE7664C-5E4A-4148-A0C1-0EEDCAA852D4}">
      <dsp:nvSpPr>
        <dsp:cNvPr id="0" name=""/>
        <dsp:cNvSpPr/>
      </dsp:nvSpPr>
      <dsp:spPr>
        <a:xfrm>
          <a:off x="525542" y="2180559"/>
          <a:ext cx="2623488" cy="157409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The RAD Resource Desk automatically notifies FHEO when PHAs upload documents on the Resource Desk. </a:t>
          </a:r>
        </a:p>
      </dsp:txBody>
      <dsp:txXfrm>
        <a:off x="525542" y="2180559"/>
        <a:ext cx="2623488" cy="1574092"/>
      </dsp:txXfrm>
    </dsp:sp>
    <dsp:sp modelId="{B4DAC52F-388C-452C-9859-CCA0BE4FBBBE}">
      <dsp:nvSpPr>
        <dsp:cNvPr id="0" name=""/>
        <dsp:cNvSpPr/>
      </dsp:nvSpPr>
      <dsp:spPr>
        <a:xfrm>
          <a:off x="6374121" y="2921886"/>
          <a:ext cx="572802" cy="91440"/>
        </a:xfrm>
        <a:custGeom>
          <a:avLst/>
          <a:gdLst/>
          <a:ahLst/>
          <a:cxnLst/>
          <a:rect l="0" t="0" r="0" b="0"/>
          <a:pathLst>
            <a:path>
              <a:moveTo>
                <a:pt x="0" y="45720"/>
              </a:moveTo>
              <a:lnTo>
                <a:pt x="572802"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45437" y="2964586"/>
        <a:ext cx="30170" cy="6039"/>
      </dsp:txXfrm>
    </dsp:sp>
    <dsp:sp modelId="{E2ADE88E-901B-4DF7-9278-68FD1E0E4EF6}">
      <dsp:nvSpPr>
        <dsp:cNvPr id="0" name=""/>
        <dsp:cNvSpPr/>
      </dsp:nvSpPr>
      <dsp:spPr>
        <a:xfrm>
          <a:off x="3752432" y="2180559"/>
          <a:ext cx="2623488" cy="1574092"/>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FHEO has 60 calendar days to review the documents.</a:t>
          </a:r>
        </a:p>
      </dsp:txBody>
      <dsp:txXfrm>
        <a:off x="3752432" y="2180559"/>
        <a:ext cx="2623488" cy="1574092"/>
      </dsp:txXfrm>
    </dsp:sp>
    <dsp:sp modelId="{636892D1-4A3E-4B52-905B-4A07CEB0D7F2}">
      <dsp:nvSpPr>
        <dsp:cNvPr id="0" name=""/>
        <dsp:cNvSpPr/>
      </dsp:nvSpPr>
      <dsp:spPr>
        <a:xfrm>
          <a:off x="6979323" y="2180559"/>
          <a:ext cx="2623488" cy="15740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FHEO will upload a letter of approval or disapproval to the RAD Resource Desk.</a:t>
          </a:r>
        </a:p>
      </dsp:txBody>
      <dsp:txXfrm>
        <a:off x="6979323" y="2180559"/>
        <a:ext cx="2623488" cy="157409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49" cy="464839"/>
          </a:xfrm>
          <a:prstGeom prst="rect">
            <a:avLst/>
          </a:prstGeom>
        </p:spPr>
        <p:txBody>
          <a:bodyPr vert="horz" lIns="88276" tIns="44138" rIns="88276" bIns="44138" rtlCol="0"/>
          <a:lstStyle>
            <a:lvl1pPr algn="l">
              <a:defRPr sz="1200"/>
            </a:lvl1pPr>
          </a:lstStyle>
          <a:p>
            <a:endParaRPr lang="en-US"/>
          </a:p>
        </p:txBody>
      </p:sp>
      <p:sp>
        <p:nvSpPr>
          <p:cNvPr id="3" name="Date Placeholder 2"/>
          <p:cNvSpPr>
            <a:spLocks noGrp="1"/>
          </p:cNvSpPr>
          <p:nvPr>
            <p:ph type="dt" sz="quarter" idx="1"/>
          </p:nvPr>
        </p:nvSpPr>
        <p:spPr>
          <a:xfrm>
            <a:off x="3977928" y="1"/>
            <a:ext cx="3043649" cy="464839"/>
          </a:xfrm>
          <a:prstGeom prst="rect">
            <a:avLst/>
          </a:prstGeom>
        </p:spPr>
        <p:txBody>
          <a:bodyPr vert="horz" lIns="88276" tIns="44138" rIns="88276" bIns="44138" rtlCol="0"/>
          <a:lstStyle>
            <a:lvl1pPr algn="r">
              <a:defRPr sz="1200"/>
            </a:lvl1pPr>
          </a:lstStyle>
          <a:p>
            <a:fld id="{7F874583-FAF2-4EEE-9740-EDDCE3DC83D8}" type="datetimeFigureOut">
              <a:rPr lang="en-US" smtClean="0"/>
              <a:t>6/16/2020</a:t>
            </a:fld>
            <a:endParaRPr lang="en-US"/>
          </a:p>
        </p:txBody>
      </p:sp>
      <p:sp>
        <p:nvSpPr>
          <p:cNvPr id="4" name="Footer Placeholder 3"/>
          <p:cNvSpPr>
            <a:spLocks noGrp="1"/>
          </p:cNvSpPr>
          <p:nvPr>
            <p:ph type="ftr" sz="quarter" idx="2"/>
          </p:nvPr>
        </p:nvSpPr>
        <p:spPr>
          <a:xfrm>
            <a:off x="0" y="8842723"/>
            <a:ext cx="3043649" cy="464839"/>
          </a:xfrm>
          <a:prstGeom prst="rect">
            <a:avLst/>
          </a:prstGeom>
        </p:spPr>
        <p:txBody>
          <a:bodyPr vert="horz" lIns="88276" tIns="44138" rIns="88276" bIns="44138" rtlCol="0" anchor="b"/>
          <a:lstStyle>
            <a:lvl1pPr algn="l">
              <a:defRPr sz="1200"/>
            </a:lvl1pPr>
          </a:lstStyle>
          <a:p>
            <a:endParaRPr lang="en-US"/>
          </a:p>
        </p:txBody>
      </p:sp>
      <p:sp>
        <p:nvSpPr>
          <p:cNvPr id="5" name="Slide Number Placeholder 4"/>
          <p:cNvSpPr>
            <a:spLocks noGrp="1"/>
          </p:cNvSpPr>
          <p:nvPr>
            <p:ph type="sldNum" sz="quarter" idx="3"/>
          </p:nvPr>
        </p:nvSpPr>
        <p:spPr>
          <a:xfrm>
            <a:off x="3977928" y="8842723"/>
            <a:ext cx="3043649" cy="464839"/>
          </a:xfrm>
          <a:prstGeom prst="rect">
            <a:avLst/>
          </a:prstGeom>
        </p:spPr>
        <p:txBody>
          <a:bodyPr vert="horz" lIns="88276" tIns="44138" rIns="88276" bIns="44138" rtlCol="0" anchor="b"/>
          <a:lstStyle>
            <a:lvl1pPr algn="r">
              <a:defRPr sz="1200"/>
            </a:lvl1pPr>
          </a:lstStyle>
          <a:p>
            <a:fld id="{6CBC3091-1EBA-425F-95E0-137D56004111}" type="slidenum">
              <a:rPr lang="en-US" smtClean="0"/>
              <a:t>‹#›</a:t>
            </a:fld>
            <a:endParaRPr lang="en-US"/>
          </a:p>
        </p:txBody>
      </p:sp>
    </p:spTree>
    <p:extLst>
      <p:ext uri="{BB962C8B-B14F-4D97-AF65-F5344CB8AC3E}">
        <p14:creationId xmlns:p14="http://schemas.microsoft.com/office/powerpoint/2010/main" val="3855442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a:p>
        </p:txBody>
      </p:sp>
      <p:sp>
        <p:nvSpPr>
          <p:cNvPr id="3" name="Date Placeholder 2"/>
          <p:cNvSpPr>
            <a:spLocks noGrp="1"/>
          </p:cNvSpPr>
          <p:nvPr>
            <p:ph type="dt" idx="1"/>
          </p:nvPr>
        </p:nvSpPr>
        <p:spPr>
          <a:xfrm>
            <a:off x="3978131" y="0"/>
            <a:ext cx="3043343" cy="465455"/>
          </a:xfrm>
          <a:prstGeom prst="rect">
            <a:avLst/>
          </a:prstGeom>
        </p:spPr>
        <p:txBody>
          <a:bodyPr vert="horz" lIns="93317" tIns="46659" rIns="93317" bIns="46659" rtlCol="0"/>
          <a:lstStyle>
            <a:lvl1pPr algn="r">
              <a:defRPr sz="1300"/>
            </a:lvl1pPr>
          </a:lstStyle>
          <a:p>
            <a:fld id="{280333EB-9656-4978-B664-5EB89348699F}" type="datetimeFigureOut">
              <a:rPr lang="en-US" smtClean="0"/>
              <a:t>6/16/2020</a:t>
            </a:fld>
            <a:endParaRPr lang="en-US"/>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7" tIns="46659" rIns="93317" bIns="46659" rtlCol="0" anchor="b"/>
          <a:lstStyle>
            <a:lvl1pPr algn="r">
              <a:defRPr sz="1300"/>
            </a:lvl1pPr>
          </a:lstStyle>
          <a:p>
            <a:fld id="{50CF28B2-F925-4418-8D44-1FD3DB21FEF6}" type="slidenum">
              <a:rPr lang="en-US" smtClean="0"/>
              <a:t>‹#›</a:t>
            </a:fld>
            <a:endParaRPr lang="en-US"/>
          </a:p>
        </p:txBody>
      </p:sp>
    </p:spTree>
    <p:extLst>
      <p:ext uri="{BB962C8B-B14F-4D97-AF65-F5344CB8AC3E}">
        <p14:creationId xmlns:p14="http://schemas.microsoft.com/office/powerpoint/2010/main" val="41329890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F28B2-F925-4418-8D44-1FD3DB21FEF6}" type="slidenum">
              <a:rPr lang="en-US" smtClean="0"/>
              <a:t>1</a:t>
            </a:fld>
            <a:endParaRPr lang="en-US"/>
          </a:p>
        </p:txBody>
      </p:sp>
    </p:spTree>
    <p:extLst>
      <p:ext uri="{BB962C8B-B14F-4D97-AF65-F5344CB8AC3E}">
        <p14:creationId xmlns:p14="http://schemas.microsoft.com/office/powerpoint/2010/main" val="4022431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13</a:t>
            </a:fld>
            <a:endParaRPr lang="en-US"/>
          </a:p>
        </p:txBody>
      </p:sp>
    </p:spTree>
    <p:extLst>
      <p:ext uri="{BB962C8B-B14F-4D97-AF65-F5344CB8AC3E}">
        <p14:creationId xmlns:p14="http://schemas.microsoft.com/office/powerpoint/2010/main" val="2399746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14</a:t>
            </a:fld>
            <a:endParaRPr lang="en-US"/>
          </a:p>
        </p:txBody>
      </p:sp>
    </p:spTree>
    <p:extLst>
      <p:ext uri="{BB962C8B-B14F-4D97-AF65-F5344CB8AC3E}">
        <p14:creationId xmlns:p14="http://schemas.microsoft.com/office/powerpoint/2010/main" val="3272346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15</a:t>
            </a:fld>
            <a:endParaRPr lang="en-US"/>
          </a:p>
        </p:txBody>
      </p:sp>
    </p:spTree>
    <p:extLst>
      <p:ext uri="{BB962C8B-B14F-4D97-AF65-F5344CB8AC3E}">
        <p14:creationId xmlns:p14="http://schemas.microsoft.com/office/powerpoint/2010/main" val="1978334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Wh</a:t>
            </a:r>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16</a:t>
            </a:fld>
            <a:endParaRPr lang="en-US"/>
          </a:p>
        </p:txBody>
      </p:sp>
    </p:spTree>
    <p:extLst>
      <p:ext uri="{BB962C8B-B14F-4D97-AF65-F5344CB8AC3E}">
        <p14:creationId xmlns:p14="http://schemas.microsoft.com/office/powerpoint/2010/main" val="692980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17</a:t>
            </a:fld>
            <a:endParaRPr lang="en-US"/>
          </a:p>
        </p:txBody>
      </p:sp>
    </p:spTree>
    <p:extLst>
      <p:ext uri="{BB962C8B-B14F-4D97-AF65-F5344CB8AC3E}">
        <p14:creationId xmlns:p14="http://schemas.microsoft.com/office/powerpoint/2010/main" val="3612050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18</a:t>
            </a:fld>
            <a:endParaRPr lang="en-US"/>
          </a:p>
        </p:txBody>
      </p:sp>
    </p:spTree>
    <p:extLst>
      <p:ext uri="{BB962C8B-B14F-4D97-AF65-F5344CB8AC3E}">
        <p14:creationId xmlns:p14="http://schemas.microsoft.com/office/powerpoint/2010/main" val="834906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20</a:t>
            </a:fld>
            <a:endParaRPr lang="en-US"/>
          </a:p>
        </p:txBody>
      </p:sp>
    </p:spTree>
    <p:extLst>
      <p:ext uri="{BB962C8B-B14F-4D97-AF65-F5344CB8AC3E}">
        <p14:creationId xmlns:p14="http://schemas.microsoft.com/office/powerpoint/2010/main" val="3470325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F28B2-F925-4418-8D44-1FD3DB21FEF6}" type="slidenum">
              <a:rPr lang="en-US" smtClean="0"/>
              <a:t>22</a:t>
            </a:fld>
            <a:endParaRPr lang="en-US"/>
          </a:p>
        </p:txBody>
      </p:sp>
    </p:spTree>
    <p:extLst>
      <p:ext uri="{BB962C8B-B14F-4D97-AF65-F5344CB8AC3E}">
        <p14:creationId xmlns:p14="http://schemas.microsoft.com/office/powerpoint/2010/main" val="307065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CF28B2-F925-4418-8D44-1FD3DB21FEF6}" type="slidenum">
              <a:rPr lang="en-US" smtClean="0"/>
              <a:t>2</a:t>
            </a:fld>
            <a:endParaRPr lang="en-US"/>
          </a:p>
        </p:txBody>
      </p:sp>
    </p:spTree>
    <p:extLst>
      <p:ext uri="{BB962C8B-B14F-4D97-AF65-F5344CB8AC3E}">
        <p14:creationId xmlns:p14="http://schemas.microsoft.com/office/powerpoint/2010/main" val="25887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CF28B2-F925-4418-8D44-1FD3DB21FEF6}" type="slidenum">
              <a:rPr lang="en-US" smtClean="0"/>
              <a:t>4</a:t>
            </a:fld>
            <a:endParaRPr lang="en-US"/>
          </a:p>
        </p:txBody>
      </p:sp>
    </p:spTree>
    <p:extLst>
      <p:ext uri="{BB962C8B-B14F-4D97-AF65-F5344CB8AC3E}">
        <p14:creationId xmlns:p14="http://schemas.microsoft.com/office/powerpoint/2010/main" val="329812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6</a:t>
            </a:fld>
            <a:endParaRPr lang="en-US"/>
          </a:p>
        </p:txBody>
      </p:sp>
    </p:spTree>
    <p:extLst>
      <p:ext uri="{BB962C8B-B14F-4D97-AF65-F5344CB8AC3E}">
        <p14:creationId xmlns:p14="http://schemas.microsoft.com/office/powerpoint/2010/main" val="2177293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7</a:t>
            </a:fld>
            <a:endParaRPr lang="en-US"/>
          </a:p>
        </p:txBody>
      </p:sp>
    </p:spTree>
    <p:extLst>
      <p:ext uri="{BB962C8B-B14F-4D97-AF65-F5344CB8AC3E}">
        <p14:creationId xmlns:p14="http://schemas.microsoft.com/office/powerpoint/2010/main" val="3013052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CF28B2-F925-4418-8D44-1FD3DB21FEF6}" type="slidenum">
              <a:rPr lang="en-US" smtClean="0"/>
              <a:t>9</a:t>
            </a:fld>
            <a:endParaRPr lang="en-US"/>
          </a:p>
        </p:txBody>
      </p:sp>
    </p:spTree>
    <p:extLst>
      <p:ext uri="{BB962C8B-B14F-4D97-AF65-F5344CB8AC3E}">
        <p14:creationId xmlns:p14="http://schemas.microsoft.com/office/powerpoint/2010/main" val="2051318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10</a:t>
            </a:fld>
            <a:endParaRPr lang="en-US"/>
          </a:p>
        </p:txBody>
      </p:sp>
    </p:spTree>
    <p:extLst>
      <p:ext uri="{BB962C8B-B14F-4D97-AF65-F5344CB8AC3E}">
        <p14:creationId xmlns:p14="http://schemas.microsoft.com/office/powerpoint/2010/main" val="1341473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11</a:t>
            </a:fld>
            <a:endParaRPr lang="en-US"/>
          </a:p>
        </p:txBody>
      </p:sp>
    </p:spTree>
    <p:extLst>
      <p:ext uri="{BB962C8B-B14F-4D97-AF65-F5344CB8AC3E}">
        <p14:creationId xmlns:p14="http://schemas.microsoft.com/office/powerpoint/2010/main" val="3044120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CF28B2-F925-4418-8D44-1FD3DB21FEF6}" type="slidenum">
              <a:rPr lang="en-US" smtClean="0"/>
              <a:t>12</a:t>
            </a:fld>
            <a:endParaRPr lang="en-US"/>
          </a:p>
        </p:txBody>
      </p:sp>
    </p:spTree>
    <p:extLst>
      <p:ext uri="{BB962C8B-B14F-4D97-AF65-F5344CB8AC3E}">
        <p14:creationId xmlns:p14="http://schemas.microsoft.com/office/powerpoint/2010/main" val="1074761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6"/>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1861479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184062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218411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4"/>
          <p:cNvSpPr txBox="1">
            <a:spLocks/>
          </p:cNvSpPr>
          <p:nvPr userDrawn="1"/>
        </p:nvSpPr>
        <p:spPr>
          <a:xfrm>
            <a:off x="8940800" y="6508751"/>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Calibri" pitchFamily="26"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fld id="{72F69E4E-50B0-45DB-90A0-5BC33AFC7458}" type="slidenum">
              <a:rPr lang="en-US" sz="1200" smtClean="0"/>
              <a:pPr/>
              <a:t>‹#›</a:t>
            </a:fld>
            <a:endParaRPr lang="en-US" sz="1200"/>
          </a:p>
        </p:txBody>
      </p:sp>
      <p:sp>
        <p:nvSpPr>
          <p:cNvPr id="7" name="Slide Number Placeholder 6"/>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333096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496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22246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2660718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2319626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129873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382648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376711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3A0B1DC3-0B33-4BCE-9CCD-07F7A2522635}" type="slidenum">
              <a:rPr lang="en-US" smtClean="0"/>
              <a:t>‹#›</a:t>
            </a:fld>
            <a:endParaRPr lang="en-US"/>
          </a:p>
        </p:txBody>
      </p:sp>
    </p:spTree>
    <p:extLst>
      <p:ext uri="{BB962C8B-B14F-4D97-AF65-F5344CB8AC3E}">
        <p14:creationId xmlns:p14="http://schemas.microsoft.com/office/powerpoint/2010/main" val="3218372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4624475"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B1DC3-0B33-4BCE-9CCD-07F7A25226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9" r:id="rId12"/>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26" charset="-128"/>
          <a:cs typeface="ＭＳ Ｐゴシック" pitchFamily="26" charset="-128"/>
        </a:defRPr>
      </a:lvl1pPr>
      <a:lvl2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2pPr>
      <a:lvl3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3pPr>
      <a:lvl4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4pPr>
      <a:lvl5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5pPr>
      <a:lvl6pPr marL="4572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6pPr>
      <a:lvl7pPr marL="9144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7pPr>
      <a:lvl8pPr marL="13716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8pPr>
      <a:lvl9pPr marL="18288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26" charset="-128"/>
          <a:cs typeface="ＭＳ Ｐゴシック" pitchFamily="26"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26"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26"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uduser.gov/portal/maps/rad/home.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mailto:Alan.M.Kaufmann@hud.gov"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627" y="1556081"/>
            <a:ext cx="10237076" cy="2497186"/>
          </a:xfrm>
        </p:spPr>
        <p:txBody>
          <a:bodyPr/>
          <a:lstStyle/>
          <a:p>
            <a:pPr algn="ctr"/>
            <a:r>
              <a:rPr lang="en-US" dirty="0"/>
              <a:t>Fair Housing and Civil Rights Requirements for RAD Public Housing Conversions</a:t>
            </a:r>
          </a:p>
        </p:txBody>
      </p:sp>
      <p:sp>
        <p:nvSpPr>
          <p:cNvPr id="3" name="Subtitle 2"/>
          <p:cNvSpPr>
            <a:spLocks noGrp="1"/>
          </p:cNvSpPr>
          <p:nvPr>
            <p:ph type="subTitle" idx="1"/>
          </p:nvPr>
        </p:nvSpPr>
        <p:spPr>
          <a:xfrm>
            <a:off x="2640682" y="3540652"/>
            <a:ext cx="6619244" cy="646065"/>
          </a:xfrm>
        </p:spPr>
        <p:txBody>
          <a:bodyPr/>
          <a:lstStyle/>
          <a:p>
            <a:pPr algn="ctr"/>
            <a:r>
              <a:rPr lang="en-US" dirty="0"/>
              <a:t>June 17, 2020</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9916" y="4320167"/>
            <a:ext cx="933992" cy="911486"/>
          </a:xfrm>
          <a:prstGeom prst="rect">
            <a:avLst/>
          </a:prstGeom>
        </p:spPr>
      </p:pic>
      <p:sp>
        <p:nvSpPr>
          <p:cNvPr id="11" name="Slide Number Placeholder 8"/>
          <p:cNvSpPr txBox="1">
            <a:spLocks/>
          </p:cNvSpPr>
          <p:nvPr/>
        </p:nvSpPr>
        <p:spPr>
          <a:xfrm>
            <a:off x="4985365" y="6398587"/>
            <a:ext cx="2133600" cy="365125"/>
          </a:xfrm>
          <a:prstGeom prst="rect">
            <a:avLst/>
          </a:prstGeom>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pPr algn="ctr"/>
            <a:fld id="{3A0B1DC3-0B33-4BCE-9CCD-07F7A2522635}" type="slidenum">
              <a:rPr lang="en-US" smtClean="0">
                <a:solidFill>
                  <a:schemeClr val="bg1">
                    <a:lumMod val="65000"/>
                  </a:schemeClr>
                </a:solidFill>
              </a:rPr>
              <a:pPr algn="ctr"/>
              <a:t>1</a:t>
            </a:fld>
            <a:endParaRPr lang="en-US" dirty="0">
              <a:solidFill>
                <a:schemeClr val="bg1">
                  <a:lumMod val="65000"/>
                </a:schemeClr>
              </a:solidFill>
            </a:endParaRPr>
          </a:p>
        </p:txBody>
      </p:sp>
      <p:sp>
        <p:nvSpPr>
          <p:cNvPr id="6" name="TextBox 5">
            <a:extLst>
              <a:ext uri="{FF2B5EF4-FFF2-40B4-BE49-F238E27FC236}">
                <a16:creationId xmlns:a16="http://schemas.microsoft.com/office/drawing/2014/main" id="{D1DC7668-52A3-4B2C-A29C-1154C57D600C}"/>
              </a:ext>
            </a:extLst>
          </p:cNvPr>
          <p:cNvSpPr txBox="1"/>
          <p:nvPr/>
        </p:nvSpPr>
        <p:spPr>
          <a:xfrm>
            <a:off x="933627" y="4186717"/>
            <a:ext cx="3753195" cy="1200329"/>
          </a:xfrm>
          <a:prstGeom prst="rect">
            <a:avLst/>
          </a:prstGeom>
          <a:noFill/>
        </p:spPr>
        <p:txBody>
          <a:bodyPr wrap="square" rtlCol="0">
            <a:spAutoFit/>
          </a:bodyPr>
          <a:lstStyle/>
          <a:p>
            <a:r>
              <a:rPr lang="en-US" dirty="0"/>
              <a:t>Celia Carpentier</a:t>
            </a:r>
          </a:p>
          <a:p>
            <a:r>
              <a:rPr lang="en-US" dirty="0"/>
              <a:t>HUD Office of Fair Housing and Equal Opportunity </a:t>
            </a:r>
          </a:p>
          <a:p>
            <a:r>
              <a:rPr lang="en-US" dirty="0"/>
              <a:t>Celia.Y.Carpentier@hud.gov</a:t>
            </a:r>
          </a:p>
        </p:txBody>
      </p:sp>
      <p:sp>
        <p:nvSpPr>
          <p:cNvPr id="8" name="TextBox 7">
            <a:extLst>
              <a:ext uri="{FF2B5EF4-FFF2-40B4-BE49-F238E27FC236}">
                <a16:creationId xmlns:a16="http://schemas.microsoft.com/office/drawing/2014/main" id="{E430B9BE-2E8A-4EB1-8C28-311BF617CE1B}"/>
              </a:ext>
            </a:extLst>
          </p:cNvPr>
          <p:cNvSpPr txBox="1"/>
          <p:nvPr/>
        </p:nvSpPr>
        <p:spPr>
          <a:xfrm>
            <a:off x="7713528" y="4089051"/>
            <a:ext cx="3753195" cy="923330"/>
          </a:xfrm>
          <a:prstGeom prst="rect">
            <a:avLst/>
          </a:prstGeom>
          <a:noFill/>
        </p:spPr>
        <p:txBody>
          <a:bodyPr wrap="square" rtlCol="0">
            <a:spAutoFit/>
          </a:bodyPr>
          <a:lstStyle/>
          <a:p>
            <a:r>
              <a:rPr lang="en-US" dirty="0"/>
              <a:t>Alan Kaufmann</a:t>
            </a:r>
          </a:p>
          <a:p>
            <a:r>
              <a:rPr lang="en-US" dirty="0"/>
              <a:t>HUD Office of Recapitalization</a:t>
            </a:r>
          </a:p>
          <a:p>
            <a:r>
              <a:rPr lang="en-US" dirty="0"/>
              <a:t>Alan.M.Kaufmann@hud.gov </a:t>
            </a:r>
          </a:p>
        </p:txBody>
      </p:sp>
    </p:spTree>
    <p:extLst>
      <p:ext uri="{BB962C8B-B14F-4D97-AF65-F5344CB8AC3E}">
        <p14:creationId xmlns:p14="http://schemas.microsoft.com/office/powerpoint/2010/main" val="85246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076D-D0E7-43FE-80E2-B6643E69763E}"/>
              </a:ext>
            </a:extLst>
          </p:cNvPr>
          <p:cNvSpPr>
            <a:spLocks noGrp="1"/>
          </p:cNvSpPr>
          <p:nvPr>
            <p:ph type="title"/>
          </p:nvPr>
        </p:nvSpPr>
        <p:spPr/>
        <p:txBody>
          <a:bodyPr/>
          <a:lstStyle/>
          <a:p>
            <a:r>
              <a:rPr lang="en-US" dirty="0"/>
              <a:t>New Construction</a:t>
            </a:r>
          </a:p>
        </p:txBody>
      </p:sp>
      <p:graphicFrame>
        <p:nvGraphicFramePr>
          <p:cNvPr id="4" name="Table 4">
            <a:extLst>
              <a:ext uri="{FF2B5EF4-FFF2-40B4-BE49-F238E27FC236}">
                <a16:creationId xmlns:a16="http://schemas.microsoft.com/office/drawing/2014/main" id="{467CAEF8-85FB-4368-9B1E-CA5B276E7A07}"/>
              </a:ext>
            </a:extLst>
          </p:cNvPr>
          <p:cNvGraphicFramePr>
            <a:graphicFrameLocks noGrp="1"/>
          </p:cNvGraphicFramePr>
          <p:nvPr>
            <p:ph idx="1"/>
            <p:extLst>
              <p:ext uri="{D42A27DB-BD31-4B8C-83A1-F6EECF244321}">
                <p14:modId xmlns:p14="http://schemas.microsoft.com/office/powerpoint/2010/main" val="113304690"/>
              </p:ext>
            </p:extLst>
          </p:nvPr>
        </p:nvGraphicFramePr>
        <p:xfrm>
          <a:off x="609600" y="1244600"/>
          <a:ext cx="11137900" cy="4900920"/>
        </p:xfrm>
        <a:graphic>
          <a:graphicData uri="http://schemas.openxmlformats.org/drawingml/2006/table">
            <a:tbl>
              <a:tblPr firstRow="1" bandRow="1">
                <a:tableStyleId>{5C22544A-7EE6-4342-B048-85BDC9FD1C3A}</a:tableStyleId>
              </a:tblPr>
              <a:tblGrid>
                <a:gridCol w="5568950">
                  <a:extLst>
                    <a:ext uri="{9D8B030D-6E8A-4147-A177-3AD203B41FA5}">
                      <a16:colId xmlns:a16="http://schemas.microsoft.com/office/drawing/2014/main" val="2381277795"/>
                    </a:ext>
                  </a:extLst>
                </a:gridCol>
                <a:gridCol w="5568950">
                  <a:extLst>
                    <a:ext uri="{9D8B030D-6E8A-4147-A177-3AD203B41FA5}">
                      <a16:colId xmlns:a16="http://schemas.microsoft.com/office/drawing/2014/main" val="3547069945"/>
                    </a:ext>
                  </a:extLst>
                </a:gridCol>
              </a:tblGrid>
              <a:tr h="420360">
                <a:tc>
                  <a:txBody>
                    <a:bodyPr/>
                    <a:lstStyle/>
                    <a:p>
                      <a:r>
                        <a:rPr lang="en-US" dirty="0"/>
                        <a:t>Requirement </a:t>
                      </a:r>
                    </a:p>
                  </a:txBody>
                  <a:tcPr/>
                </a:tc>
                <a:tc>
                  <a:txBody>
                    <a:bodyPr/>
                    <a:lstStyle/>
                    <a:p>
                      <a:r>
                        <a:rPr lang="en-US" dirty="0"/>
                        <a:t>Elements of Submission</a:t>
                      </a:r>
                    </a:p>
                  </a:txBody>
                  <a:tcPr/>
                </a:tc>
                <a:extLst>
                  <a:ext uri="{0D108BD9-81ED-4DB2-BD59-A6C34878D82A}">
                    <a16:rowId xmlns:a16="http://schemas.microsoft.com/office/drawing/2014/main" val="3107594506"/>
                  </a:ext>
                </a:extLst>
              </a:tr>
              <a:tr h="4234395">
                <a:tc>
                  <a:txBody>
                    <a:bodyPr/>
                    <a:lstStyle/>
                    <a:p>
                      <a:r>
                        <a:rPr lang="en-US" sz="1800" b="0" i="0" u="none" strike="noStrike" kern="1200" baseline="0" dirty="0">
                          <a:solidFill>
                            <a:schemeClr val="dk1"/>
                          </a:solidFill>
                          <a:latin typeface="+mn-lt"/>
                          <a:ea typeface="+mn-ea"/>
                          <a:cs typeface="+mn-cs"/>
                        </a:rPr>
                        <a:t>HUD may approve new construction in an area of minority concentration </a:t>
                      </a:r>
                      <a:r>
                        <a:rPr lang="en-US" dirty="0"/>
                        <a:t>only if:</a:t>
                      </a:r>
                    </a:p>
                    <a:p>
                      <a:endParaRPr lang="en-US" dirty="0"/>
                    </a:p>
                    <a:p>
                      <a:r>
                        <a:rPr lang="en-US" dirty="0"/>
                        <a:t>(i) Sufficient, comparable opportunities exist for housing for minority families in the income range to be served by the proposed project outside areas of minority concentration; or (ii) The project is necessary to meet overriding housing needs that cannot be met in that housing market area (e.g., the site is an integral part of an overall local strategy for the preservation or restoration of the immediate neighborhood or the site is in a neighborhood experiencing significant private investment that is demonstrably improving the economic character of the area (a “revitalizing area”).  (see 24 CFR 983.57; Appendix III of the RAD Notice)</a:t>
                      </a:r>
                    </a:p>
                    <a:p>
                      <a:endParaRPr lang="en-US" dirty="0"/>
                    </a:p>
                  </a:txBody>
                  <a:tcPr/>
                </a:tc>
                <a:tc>
                  <a:txBody>
                    <a:bodyPr/>
                    <a:lstStyle/>
                    <a:p>
                      <a:pPr marL="285750" indent="-285750">
                        <a:buFont typeface="Arial" panose="020B0604020202020204" pitchFamily="34" charset="0"/>
                        <a:buChar char="•"/>
                      </a:pPr>
                      <a:r>
                        <a:rPr lang="en-US" dirty="0"/>
                        <a:t>Use the Site and Neighborhood Standards submission template on the RAD Resource Desk.</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Determine whether the project is located in an area of minority concentration using the </a:t>
                      </a:r>
                      <a:r>
                        <a:rPr lang="en-US" dirty="0">
                          <a:hlinkClick r:id="rId3"/>
                        </a:rPr>
                        <a:t>RAD Minority Concentration Tool.</a:t>
                      </a:r>
                      <a:endParaRPr lang="en-US" dirty="0"/>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If the project is located in an area of minority concentration, submit a narrative along with supporting documentation demonstrating that the project meets one of the exceptions (i.e., sufficient comparable opportunities, overall local strategy, or revitalizing area).</a:t>
                      </a:r>
                    </a:p>
                  </a:txBody>
                  <a:tcPr/>
                </a:tc>
                <a:extLst>
                  <a:ext uri="{0D108BD9-81ED-4DB2-BD59-A6C34878D82A}">
                    <a16:rowId xmlns:a16="http://schemas.microsoft.com/office/drawing/2014/main" val="3668122425"/>
                  </a:ext>
                </a:extLst>
              </a:tr>
            </a:tbl>
          </a:graphicData>
        </a:graphic>
      </p:graphicFrame>
    </p:spTree>
    <p:extLst>
      <p:ext uri="{BB962C8B-B14F-4D97-AF65-F5344CB8AC3E}">
        <p14:creationId xmlns:p14="http://schemas.microsoft.com/office/powerpoint/2010/main" val="223951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8038-62B9-4B91-A8CB-AF18B995E0C6}"/>
              </a:ext>
            </a:extLst>
          </p:cNvPr>
          <p:cNvSpPr>
            <a:spLocks noGrp="1"/>
          </p:cNvSpPr>
          <p:nvPr>
            <p:ph type="title"/>
          </p:nvPr>
        </p:nvSpPr>
        <p:spPr>
          <a:xfrm>
            <a:off x="488950" y="274638"/>
            <a:ext cx="11214100" cy="1143000"/>
          </a:xfrm>
        </p:spPr>
        <p:txBody>
          <a:bodyPr/>
          <a:lstStyle/>
          <a:p>
            <a:r>
              <a:rPr lang="en-US" dirty="0"/>
              <a:t>Reduction in Number of Units with 2+ Bedrooms</a:t>
            </a:r>
          </a:p>
        </p:txBody>
      </p:sp>
      <p:graphicFrame>
        <p:nvGraphicFramePr>
          <p:cNvPr id="6" name="Table 6">
            <a:extLst>
              <a:ext uri="{FF2B5EF4-FFF2-40B4-BE49-F238E27FC236}">
                <a16:creationId xmlns:a16="http://schemas.microsoft.com/office/drawing/2014/main" id="{0F61BF19-0597-456C-A33E-9846E6680B3E}"/>
              </a:ext>
            </a:extLst>
          </p:cNvPr>
          <p:cNvGraphicFramePr>
            <a:graphicFrameLocks noGrp="1"/>
          </p:cNvGraphicFramePr>
          <p:nvPr>
            <p:ph idx="1"/>
            <p:extLst>
              <p:ext uri="{D42A27DB-BD31-4B8C-83A1-F6EECF244321}">
                <p14:modId xmlns:p14="http://schemas.microsoft.com/office/powerpoint/2010/main" val="1492077748"/>
              </p:ext>
            </p:extLst>
          </p:nvPr>
        </p:nvGraphicFramePr>
        <p:xfrm>
          <a:off x="609600" y="1417638"/>
          <a:ext cx="10972800" cy="4028440"/>
        </p:xfrm>
        <a:graphic>
          <a:graphicData uri="http://schemas.openxmlformats.org/drawingml/2006/table">
            <a:tbl>
              <a:tblPr firstRow="1" bandRow="1">
                <a:tableStyleId>{5C22544A-7EE6-4342-B048-85BDC9FD1C3A}</a:tableStyleId>
              </a:tblPr>
              <a:tblGrid>
                <a:gridCol w="4478594">
                  <a:extLst>
                    <a:ext uri="{9D8B030D-6E8A-4147-A177-3AD203B41FA5}">
                      <a16:colId xmlns:a16="http://schemas.microsoft.com/office/drawing/2014/main" val="3550934752"/>
                    </a:ext>
                  </a:extLst>
                </a:gridCol>
                <a:gridCol w="6494206">
                  <a:extLst>
                    <a:ext uri="{9D8B030D-6E8A-4147-A177-3AD203B41FA5}">
                      <a16:colId xmlns:a16="http://schemas.microsoft.com/office/drawing/2014/main" val="2475058250"/>
                    </a:ext>
                  </a:extLst>
                </a:gridCol>
              </a:tblGrid>
              <a:tr h="370840">
                <a:tc>
                  <a:txBody>
                    <a:bodyPr/>
                    <a:lstStyle/>
                    <a:p>
                      <a:r>
                        <a:rPr lang="en-US" dirty="0"/>
                        <a:t>Requirement </a:t>
                      </a:r>
                    </a:p>
                  </a:txBody>
                  <a:tcPr/>
                </a:tc>
                <a:tc>
                  <a:txBody>
                    <a:bodyPr/>
                    <a:lstStyle/>
                    <a:p>
                      <a:r>
                        <a:rPr lang="en-US" dirty="0"/>
                        <a:t>Elements of Submission</a:t>
                      </a:r>
                    </a:p>
                  </a:txBody>
                  <a:tcPr/>
                </a:tc>
                <a:extLst>
                  <a:ext uri="{0D108BD9-81ED-4DB2-BD59-A6C34878D82A}">
                    <a16:rowId xmlns:a16="http://schemas.microsoft.com/office/drawing/2014/main" val="25257614"/>
                  </a:ext>
                </a:extLst>
              </a:tr>
              <a:tr h="370840">
                <a:tc>
                  <a:txBody>
                    <a:bodyPr/>
                    <a:lstStyle/>
                    <a:p>
                      <a:r>
                        <a:rPr lang="en-US" sz="1800" b="0" i="0" u="none" strike="noStrike" kern="1200" baseline="0" dirty="0">
                          <a:solidFill>
                            <a:schemeClr val="dk1"/>
                          </a:solidFill>
                          <a:latin typeface="+mn-lt"/>
                          <a:ea typeface="+mn-ea"/>
                          <a:cs typeface="+mn-cs"/>
                        </a:rPr>
                        <a:t>HUD’s front-end civil rights review of reduction in the number of units shall consider whether the proposed changes will result in discrimination against a protected class, such as families with children. </a:t>
                      </a:r>
                      <a:endParaRPr lang="en-US"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Use the Reduction of Units or Change in Unit Configuration Template on the RAD Resource Desk.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Demonstrate that the reduction in the number of units will not affect the right to return of any residents or that they have voluntarily accepted an alternative housing option.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b="0" i="0" u="none" strike="noStrike" kern="1200" baseline="0" dirty="0">
                        <a:solidFill>
                          <a:schemeClr val="dk1"/>
                        </a:solidFill>
                        <a:latin typeface="+mn-lt"/>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kern="1200" baseline="0" dirty="0">
                          <a:solidFill>
                            <a:schemeClr val="dk1"/>
                          </a:solidFill>
                          <a:latin typeface="+mn-lt"/>
                          <a:ea typeface="+mn-ea"/>
                          <a:cs typeface="+mn-cs"/>
                        </a:rPr>
                        <a:t>Analyze the impact of the reduction of units on the PHA’s housing stock and its ability to meet the demand for affordable housing as evidenced by the PHA’s occupancy and waiting list data or other data.  Analyze whether the reduction in units would result in a denial of housing to a protected class (e.g., families with children).</a:t>
                      </a:r>
                      <a:endParaRPr lang="en-US" dirty="0"/>
                    </a:p>
                  </a:txBody>
                  <a:tcPr/>
                </a:tc>
                <a:extLst>
                  <a:ext uri="{0D108BD9-81ED-4DB2-BD59-A6C34878D82A}">
                    <a16:rowId xmlns:a16="http://schemas.microsoft.com/office/drawing/2014/main" val="2304500551"/>
                  </a:ext>
                </a:extLst>
              </a:tr>
            </a:tbl>
          </a:graphicData>
        </a:graphic>
      </p:graphicFrame>
    </p:spTree>
    <p:extLst>
      <p:ext uri="{BB962C8B-B14F-4D97-AF65-F5344CB8AC3E}">
        <p14:creationId xmlns:p14="http://schemas.microsoft.com/office/powerpoint/2010/main" val="76561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9CC5E-227B-4966-B441-7FA2092871DD}"/>
              </a:ext>
            </a:extLst>
          </p:cNvPr>
          <p:cNvSpPr>
            <a:spLocks noGrp="1"/>
          </p:cNvSpPr>
          <p:nvPr>
            <p:ph type="title"/>
          </p:nvPr>
        </p:nvSpPr>
        <p:spPr/>
        <p:txBody>
          <a:bodyPr/>
          <a:lstStyle/>
          <a:p>
            <a:r>
              <a:rPr lang="en-US" dirty="0"/>
              <a:t>Reduction/Increase in UFAS Units</a:t>
            </a:r>
          </a:p>
        </p:txBody>
      </p:sp>
      <p:graphicFrame>
        <p:nvGraphicFramePr>
          <p:cNvPr id="4" name="Table 4">
            <a:extLst>
              <a:ext uri="{FF2B5EF4-FFF2-40B4-BE49-F238E27FC236}">
                <a16:creationId xmlns:a16="http://schemas.microsoft.com/office/drawing/2014/main" id="{CA4DC4AB-A443-488C-A965-7753152EFA60}"/>
              </a:ext>
            </a:extLst>
          </p:cNvPr>
          <p:cNvGraphicFramePr>
            <a:graphicFrameLocks noGrp="1"/>
          </p:cNvGraphicFramePr>
          <p:nvPr>
            <p:ph idx="1"/>
            <p:extLst>
              <p:ext uri="{D42A27DB-BD31-4B8C-83A1-F6EECF244321}">
                <p14:modId xmlns:p14="http://schemas.microsoft.com/office/powerpoint/2010/main" val="2006220348"/>
              </p:ext>
            </p:extLst>
          </p:nvPr>
        </p:nvGraphicFramePr>
        <p:xfrm>
          <a:off x="749300" y="1274250"/>
          <a:ext cx="10972800" cy="4851400"/>
        </p:xfrm>
        <a:graphic>
          <a:graphicData uri="http://schemas.openxmlformats.org/drawingml/2006/table">
            <a:tbl>
              <a:tblPr firstRow="1" bandRow="1">
                <a:tableStyleId>{5C22544A-7EE6-4342-B048-85BDC9FD1C3A}</a:tableStyleId>
              </a:tblPr>
              <a:tblGrid>
                <a:gridCol w="4338894">
                  <a:extLst>
                    <a:ext uri="{9D8B030D-6E8A-4147-A177-3AD203B41FA5}">
                      <a16:colId xmlns:a16="http://schemas.microsoft.com/office/drawing/2014/main" val="2035429973"/>
                    </a:ext>
                  </a:extLst>
                </a:gridCol>
                <a:gridCol w="6633906">
                  <a:extLst>
                    <a:ext uri="{9D8B030D-6E8A-4147-A177-3AD203B41FA5}">
                      <a16:colId xmlns:a16="http://schemas.microsoft.com/office/drawing/2014/main" val="219125947"/>
                    </a:ext>
                  </a:extLst>
                </a:gridCol>
              </a:tblGrid>
              <a:tr h="370840">
                <a:tc>
                  <a:txBody>
                    <a:bodyPr/>
                    <a:lstStyle/>
                    <a:p>
                      <a:r>
                        <a:rPr lang="en-US" dirty="0"/>
                        <a:t>Requirement </a:t>
                      </a:r>
                    </a:p>
                  </a:txBody>
                  <a:tcPr/>
                </a:tc>
                <a:tc>
                  <a:txBody>
                    <a:bodyPr/>
                    <a:lstStyle/>
                    <a:p>
                      <a:r>
                        <a:rPr lang="en-US" dirty="0"/>
                        <a:t>Elements of Submission</a:t>
                      </a:r>
                    </a:p>
                  </a:txBody>
                  <a:tcPr/>
                </a:tc>
                <a:extLst>
                  <a:ext uri="{0D108BD9-81ED-4DB2-BD59-A6C34878D82A}">
                    <a16:rowId xmlns:a16="http://schemas.microsoft.com/office/drawing/2014/main" val="1005360323"/>
                  </a:ext>
                </a:extLst>
              </a:tr>
              <a:tr h="370840">
                <a:tc>
                  <a:txBody>
                    <a:bodyPr/>
                    <a:lstStyle/>
                    <a:p>
                      <a:r>
                        <a:rPr lang="en-US" sz="1800" b="0" i="0" u="none" strike="noStrike" kern="1200" baseline="0" dirty="0">
                          <a:solidFill>
                            <a:schemeClr val="dk1"/>
                          </a:solidFill>
                          <a:latin typeface="+mn-lt"/>
                          <a:ea typeface="+mn-ea"/>
                          <a:cs typeface="+mn-cs"/>
                        </a:rPr>
                        <a:t>HUD shall conduct a front-end civil rights review if the RAD conversion results in:</a:t>
                      </a:r>
                    </a:p>
                    <a:p>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A reduction in the number of UFAS accessible units.</a:t>
                      </a:r>
                    </a:p>
                    <a:p>
                      <a:pPr marL="285750" indent="-285750">
                        <a:buFont typeface="Arial" panose="020B0604020202020204" pitchFamily="34" charset="0"/>
                        <a:buChar char="•"/>
                      </a:pPr>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creation of units accessible for persons with mobility impairments in excess of 10% of the units at the project and/or the creation of units accessible for persons with hearing and vision impairments in excess of 4% of the units at the project. </a:t>
                      </a:r>
                      <a:endParaRPr lang="en-US"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Use the Reduction of Units or Change in Unit Configuration Template on the RAD Resource Desk.</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the project involves a decrease in UFAS accessible units,  demonstrate that this will not affect the right to return of any residents with disabilities or that they have voluntarily accepted an alternative housing option.  Note:  The project must meet the minimum 5% mobility units/2% hearing and vision units requirement.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the project involves an increase in UFAS accessible units above 10% mobility units/4% hearing and vision units, provide data on local need to justify the increase and analyze </a:t>
                      </a:r>
                      <a:r>
                        <a:rPr lang="en-US" sz="1800" b="0" i="0" u="none" strike="noStrike" kern="1200" baseline="0" dirty="0">
                          <a:solidFill>
                            <a:schemeClr val="dk1"/>
                          </a:solidFill>
                          <a:latin typeface="+mn-lt"/>
                          <a:ea typeface="+mn-ea"/>
                          <a:cs typeface="+mn-cs"/>
                        </a:rPr>
                        <a:t>whether the change would concentrate individuals with disabilities in a particular property or to exclude individuals with certain types of disabilities from a particular property.</a:t>
                      </a:r>
                      <a:endParaRPr lang="en-US" dirty="0"/>
                    </a:p>
                  </a:txBody>
                  <a:tcPr/>
                </a:tc>
                <a:extLst>
                  <a:ext uri="{0D108BD9-81ED-4DB2-BD59-A6C34878D82A}">
                    <a16:rowId xmlns:a16="http://schemas.microsoft.com/office/drawing/2014/main" val="1565230374"/>
                  </a:ext>
                </a:extLst>
              </a:tr>
            </a:tbl>
          </a:graphicData>
        </a:graphic>
      </p:graphicFrame>
    </p:spTree>
    <p:extLst>
      <p:ext uri="{BB962C8B-B14F-4D97-AF65-F5344CB8AC3E}">
        <p14:creationId xmlns:p14="http://schemas.microsoft.com/office/powerpoint/2010/main" val="49654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A9F6B-1ED4-4A44-8B4D-1F639B3C77FB}"/>
              </a:ext>
            </a:extLst>
          </p:cNvPr>
          <p:cNvSpPr>
            <a:spLocks noGrp="1"/>
          </p:cNvSpPr>
          <p:nvPr>
            <p:ph type="title"/>
          </p:nvPr>
        </p:nvSpPr>
        <p:spPr/>
        <p:txBody>
          <a:bodyPr/>
          <a:lstStyle/>
          <a:p>
            <a:r>
              <a:rPr lang="en-US" dirty="0"/>
              <a:t>Change in Occupancy</a:t>
            </a:r>
          </a:p>
        </p:txBody>
      </p:sp>
      <p:graphicFrame>
        <p:nvGraphicFramePr>
          <p:cNvPr id="4" name="Table 4">
            <a:extLst>
              <a:ext uri="{FF2B5EF4-FFF2-40B4-BE49-F238E27FC236}">
                <a16:creationId xmlns:a16="http://schemas.microsoft.com/office/drawing/2014/main" id="{87CD99A2-2CAA-4169-A170-A83DC243D8E8}"/>
              </a:ext>
            </a:extLst>
          </p:cNvPr>
          <p:cNvGraphicFramePr>
            <a:graphicFrameLocks noGrp="1"/>
          </p:cNvGraphicFramePr>
          <p:nvPr>
            <p:ph idx="1"/>
            <p:extLst>
              <p:ext uri="{D42A27DB-BD31-4B8C-83A1-F6EECF244321}">
                <p14:modId xmlns:p14="http://schemas.microsoft.com/office/powerpoint/2010/main" val="3119074829"/>
              </p:ext>
            </p:extLst>
          </p:nvPr>
        </p:nvGraphicFramePr>
        <p:xfrm>
          <a:off x="609600" y="1600200"/>
          <a:ext cx="10972800" cy="3479800"/>
        </p:xfrm>
        <a:graphic>
          <a:graphicData uri="http://schemas.openxmlformats.org/drawingml/2006/table">
            <a:tbl>
              <a:tblPr firstRow="1" bandRow="1">
                <a:tableStyleId>{5C22544A-7EE6-4342-B048-85BDC9FD1C3A}</a:tableStyleId>
              </a:tblPr>
              <a:tblGrid>
                <a:gridCol w="4272116">
                  <a:extLst>
                    <a:ext uri="{9D8B030D-6E8A-4147-A177-3AD203B41FA5}">
                      <a16:colId xmlns:a16="http://schemas.microsoft.com/office/drawing/2014/main" val="98494374"/>
                    </a:ext>
                  </a:extLst>
                </a:gridCol>
                <a:gridCol w="6700684">
                  <a:extLst>
                    <a:ext uri="{9D8B030D-6E8A-4147-A177-3AD203B41FA5}">
                      <a16:colId xmlns:a16="http://schemas.microsoft.com/office/drawing/2014/main" val="2676229620"/>
                    </a:ext>
                  </a:extLst>
                </a:gridCol>
              </a:tblGrid>
              <a:tr h="370840">
                <a:tc>
                  <a:txBody>
                    <a:bodyPr/>
                    <a:lstStyle/>
                    <a:p>
                      <a:r>
                        <a:rPr lang="en-US" dirty="0"/>
                        <a:t>Requirement</a:t>
                      </a:r>
                    </a:p>
                  </a:txBody>
                  <a:tcPr/>
                </a:tc>
                <a:tc>
                  <a:txBody>
                    <a:bodyPr/>
                    <a:lstStyle/>
                    <a:p>
                      <a:r>
                        <a:rPr lang="en-US" dirty="0"/>
                        <a:t>Elements of Submission</a:t>
                      </a:r>
                    </a:p>
                  </a:txBody>
                  <a:tcPr/>
                </a:tc>
                <a:extLst>
                  <a:ext uri="{0D108BD9-81ED-4DB2-BD59-A6C34878D82A}">
                    <a16:rowId xmlns:a16="http://schemas.microsoft.com/office/drawing/2014/main" val="2892593505"/>
                  </a:ext>
                </a:extLst>
              </a:tr>
              <a:tr h="370840">
                <a:tc>
                  <a:txBody>
                    <a:bodyPr/>
                    <a:lstStyle/>
                    <a:p>
                      <a:r>
                        <a:rPr lang="en-US" sz="1800" b="0" i="0" u="none" strike="noStrike" kern="1200" baseline="0" dirty="0">
                          <a:solidFill>
                            <a:schemeClr val="dk1"/>
                          </a:solidFill>
                          <a:latin typeface="+mn-lt"/>
                          <a:ea typeface="+mn-ea"/>
                          <a:cs typeface="+mn-cs"/>
                        </a:rPr>
                        <a:t>HUD shall conduct a front-end civil rights review if the RAD conversion results in the implementation of an admissions preference at the Covered Project that would alter the occupancy of the property (e.g., family units converting to elderly units, elderly/disabled units converting to elderly only units). </a:t>
                      </a:r>
                      <a:endParaRPr lang="en-US" dirty="0"/>
                    </a:p>
                  </a:txBody>
                  <a:tcPr/>
                </a:tc>
                <a:tc>
                  <a:txBody>
                    <a:bodyPr/>
                    <a:lstStyle/>
                    <a:p>
                      <a:pPr marL="285750" indent="-285750">
                        <a:buFont typeface="Arial" panose="020B0604020202020204" pitchFamily="34" charset="0"/>
                        <a:buChar char="•"/>
                      </a:pPr>
                      <a:r>
                        <a:rPr lang="en-US" dirty="0"/>
                        <a:t>Use the Change in Occupancy Template on the Resource Desk.</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A PHA must demonstrate that this change would not result in the involuntary permanent displacement of any resident family.</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Analyze the impact of the change in occupancy on the PHA’s housing stock and demonstrate that the proposed change in occupancy type is consistent with the demand for affordable housing in its jurisdiction as demonstrated by factors such as the demographics of its current occupancy, the demographics of its waiting list or a market study. </a:t>
                      </a:r>
                      <a:endParaRPr lang="en-US" dirty="0"/>
                    </a:p>
                  </a:txBody>
                  <a:tcPr/>
                </a:tc>
                <a:extLst>
                  <a:ext uri="{0D108BD9-81ED-4DB2-BD59-A6C34878D82A}">
                    <a16:rowId xmlns:a16="http://schemas.microsoft.com/office/drawing/2014/main" val="658573126"/>
                  </a:ext>
                </a:extLst>
              </a:tr>
            </a:tbl>
          </a:graphicData>
        </a:graphic>
      </p:graphicFrame>
    </p:spTree>
    <p:extLst>
      <p:ext uri="{BB962C8B-B14F-4D97-AF65-F5344CB8AC3E}">
        <p14:creationId xmlns:p14="http://schemas.microsoft.com/office/powerpoint/2010/main" val="3198370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BB6DB-5231-47A2-BB0F-09BD64673A3E}"/>
              </a:ext>
            </a:extLst>
          </p:cNvPr>
          <p:cNvSpPr>
            <a:spLocks noGrp="1"/>
          </p:cNvSpPr>
          <p:nvPr>
            <p:ph type="title"/>
          </p:nvPr>
        </p:nvSpPr>
        <p:spPr/>
        <p:txBody>
          <a:bodyPr/>
          <a:lstStyle/>
          <a:p>
            <a:r>
              <a:rPr lang="en-US" dirty="0"/>
              <a:t>Relocation Exceeding 12 Months</a:t>
            </a:r>
          </a:p>
        </p:txBody>
      </p:sp>
      <p:graphicFrame>
        <p:nvGraphicFramePr>
          <p:cNvPr id="4" name="Table 4">
            <a:extLst>
              <a:ext uri="{FF2B5EF4-FFF2-40B4-BE49-F238E27FC236}">
                <a16:creationId xmlns:a16="http://schemas.microsoft.com/office/drawing/2014/main" id="{8FBB8933-3C4D-4C85-80F1-18C9CFFFA7BF}"/>
              </a:ext>
            </a:extLst>
          </p:cNvPr>
          <p:cNvGraphicFramePr>
            <a:graphicFrameLocks noGrp="1"/>
          </p:cNvGraphicFramePr>
          <p:nvPr>
            <p:ph idx="1"/>
            <p:extLst>
              <p:ext uri="{D42A27DB-BD31-4B8C-83A1-F6EECF244321}">
                <p14:modId xmlns:p14="http://schemas.microsoft.com/office/powerpoint/2010/main" val="2403419212"/>
              </p:ext>
            </p:extLst>
          </p:nvPr>
        </p:nvGraphicFramePr>
        <p:xfrm>
          <a:off x="609600" y="1246238"/>
          <a:ext cx="10972800" cy="4302760"/>
        </p:xfrm>
        <a:graphic>
          <a:graphicData uri="http://schemas.openxmlformats.org/drawingml/2006/table">
            <a:tbl>
              <a:tblPr firstRow="1" bandRow="1">
                <a:tableStyleId>{5C22544A-7EE6-4342-B048-85BDC9FD1C3A}</a:tableStyleId>
              </a:tblPr>
              <a:tblGrid>
                <a:gridCol w="4286865">
                  <a:extLst>
                    <a:ext uri="{9D8B030D-6E8A-4147-A177-3AD203B41FA5}">
                      <a16:colId xmlns:a16="http://schemas.microsoft.com/office/drawing/2014/main" val="3497815787"/>
                    </a:ext>
                  </a:extLst>
                </a:gridCol>
                <a:gridCol w="6685935">
                  <a:extLst>
                    <a:ext uri="{9D8B030D-6E8A-4147-A177-3AD203B41FA5}">
                      <a16:colId xmlns:a16="http://schemas.microsoft.com/office/drawing/2014/main" val="680205541"/>
                    </a:ext>
                  </a:extLst>
                </a:gridCol>
              </a:tblGrid>
              <a:tr h="370840">
                <a:tc>
                  <a:txBody>
                    <a:bodyPr/>
                    <a:lstStyle/>
                    <a:p>
                      <a:r>
                        <a:rPr lang="en-US" dirty="0"/>
                        <a:t>Requirement</a:t>
                      </a:r>
                    </a:p>
                  </a:txBody>
                  <a:tcPr/>
                </a:tc>
                <a:tc>
                  <a:txBody>
                    <a:bodyPr/>
                    <a:lstStyle/>
                    <a:p>
                      <a:r>
                        <a:rPr lang="en-US" dirty="0"/>
                        <a:t>Elements of Submission</a:t>
                      </a:r>
                    </a:p>
                  </a:txBody>
                  <a:tcPr/>
                </a:tc>
                <a:extLst>
                  <a:ext uri="{0D108BD9-81ED-4DB2-BD59-A6C34878D82A}">
                    <a16:rowId xmlns:a16="http://schemas.microsoft.com/office/drawing/2014/main" val="3896098629"/>
                  </a:ext>
                </a:extLst>
              </a:tr>
              <a:tr h="370840">
                <a:tc>
                  <a:txBody>
                    <a:bodyPr/>
                    <a:lstStyle/>
                    <a:p>
                      <a:r>
                        <a:rPr lang="en-US" sz="1800" b="0" i="0" u="none" strike="noStrike" kern="1200" baseline="0" dirty="0">
                          <a:solidFill>
                            <a:schemeClr val="dk1"/>
                          </a:solidFill>
                          <a:latin typeface="+mn-lt"/>
                          <a:ea typeface="+mn-ea"/>
                          <a:cs typeface="+mn-cs"/>
                        </a:rPr>
                        <a:t>HUD’s front-end civil rights review shall focus on whether the relocation will result in discrimination on the basis of race, color, national origin, religion, sex, disability, and familial status. </a:t>
                      </a:r>
                      <a:endParaRPr lang="en-US"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Use the RAD FHEO Accessibility and Relocation Plan Checklist on the RAD Resource Desk.</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Identify the number of families that will be temporarily or permanently relocated,  the demographic characteristics of those families, and the relocation housing options being provided;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For any family that will not be able to return to the project, identify the relocation housing options that have been offered to the family and whether they have accepted the offer. For example, if using HCVs, identify where families are likely to relocate.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endParaRPr lang="en-US" dirty="0"/>
                    </a:p>
                  </a:txBody>
                  <a:tcPr/>
                </a:tc>
                <a:extLst>
                  <a:ext uri="{0D108BD9-81ED-4DB2-BD59-A6C34878D82A}">
                    <a16:rowId xmlns:a16="http://schemas.microsoft.com/office/drawing/2014/main" val="500172235"/>
                  </a:ext>
                </a:extLst>
              </a:tr>
            </a:tbl>
          </a:graphicData>
        </a:graphic>
      </p:graphicFrame>
    </p:spTree>
    <p:extLst>
      <p:ext uri="{BB962C8B-B14F-4D97-AF65-F5344CB8AC3E}">
        <p14:creationId xmlns:p14="http://schemas.microsoft.com/office/powerpoint/2010/main" val="2993673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F8F05-CC1E-46F8-9CAF-76BC896B6F1E}"/>
              </a:ext>
            </a:extLst>
          </p:cNvPr>
          <p:cNvSpPr>
            <a:spLocks noGrp="1"/>
          </p:cNvSpPr>
          <p:nvPr>
            <p:ph type="title"/>
          </p:nvPr>
        </p:nvSpPr>
        <p:spPr/>
        <p:txBody>
          <a:bodyPr/>
          <a:lstStyle/>
          <a:p>
            <a:r>
              <a:rPr lang="en-US" dirty="0"/>
              <a:t>Accessible Units </a:t>
            </a:r>
          </a:p>
        </p:txBody>
      </p:sp>
      <p:graphicFrame>
        <p:nvGraphicFramePr>
          <p:cNvPr id="4" name="Table 4">
            <a:extLst>
              <a:ext uri="{FF2B5EF4-FFF2-40B4-BE49-F238E27FC236}">
                <a16:creationId xmlns:a16="http://schemas.microsoft.com/office/drawing/2014/main" id="{39E443F0-3462-41F3-A40E-5F4F3E118D04}"/>
              </a:ext>
            </a:extLst>
          </p:cNvPr>
          <p:cNvGraphicFramePr>
            <a:graphicFrameLocks noGrp="1"/>
          </p:cNvGraphicFramePr>
          <p:nvPr>
            <p:ph idx="1"/>
            <p:extLst>
              <p:ext uri="{D42A27DB-BD31-4B8C-83A1-F6EECF244321}">
                <p14:modId xmlns:p14="http://schemas.microsoft.com/office/powerpoint/2010/main" val="3527103829"/>
              </p:ext>
            </p:extLst>
          </p:nvPr>
        </p:nvGraphicFramePr>
        <p:xfrm>
          <a:off x="609600" y="1423354"/>
          <a:ext cx="11188700" cy="4577080"/>
        </p:xfrm>
        <a:graphic>
          <a:graphicData uri="http://schemas.openxmlformats.org/drawingml/2006/table">
            <a:tbl>
              <a:tblPr firstRow="1" bandRow="1">
                <a:tableStyleId>{5C22544A-7EE6-4342-B048-85BDC9FD1C3A}</a:tableStyleId>
              </a:tblPr>
              <a:tblGrid>
                <a:gridCol w="4390103">
                  <a:extLst>
                    <a:ext uri="{9D8B030D-6E8A-4147-A177-3AD203B41FA5}">
                      <a16:colId xmlns:a16="http://schemas.microsoft.com/office/drawing/2014/main" val="430034495"/>
                    </a:ext>
                  </a:extLst>
                </a:gridCol>
                <a:gridCol w="6798597">
                  <a:extLst>
                    <a:ext uri="{9D8B030D-6E8A-4147-A177-3AD203B41FA5}">
                      <a16:colId xmlns:a16="http://schemas.microsoft.com/office/drawing/2014/main" val="15138462"/>
                    </a:ext>
                  </a:extLst>
                </a:gridCol>
              </a:tblGrid>
              <a:tr h="370840">
                <a:tc>
                  <a:txBody>
                    <a:bodyPr/>
                    <a:lstStyle/>
                    <a:p>
                      <a:r>
                        <a:rPr lang="en-US" dirty="0"/>
                        <a:t>Front-End Civil Rights Review </a:t>
                      </a:r>
                    </a:p>
                  </a:txBody>
                  <a:tcPr/>
                </a:tc>
                <a:tc>
                  <a:txBody>
                    <a:bodyPr/>
                    <a:lstStyle/>
                    <a:p>
                      <a:r>
                        <a:rPr lang="en-US" dirty="0"/>
                        <a:t>Elements of Review </a:t>
                      </a:r>
                    </a:p>
                  </a:txBody>
                  <a:tcPr/>
                </a:tc>
                <a:extLst>
                  <a:ext uri="{0D108BD9-81ED-4DB2-BD59-A6C34878D82A}">
                    <a16:rowId xmlns:a16="http://schemas.microsoft.com/office/drawing/2014/main" val="1539277380"/>
                  </a:ext>
                </a:extLst>
              </a:tr>
              <a:tr h="370840">
                <a:tc>
                  <a:txBody>
                    <a:bodyPr/>
                    <a:lstStyle/>
                    <a:p>
                      <a:r>
                        <a:rPr lang="en-US" sz="1800" b="0" i="0" u="none" strike="noStrike" kern="1200" baseline="0" dirty="0">
                          <a:solidFill>
                            <a:schemeClr val="dk1"/>
                          </a:solidFill>
                          <a:latin typeface="+mn-lt"/>
                          <a:ea typeface="+mn-ea"/>
                          <a:cs typeface="+mn-cs"/>
                        </a:rPr>
                        <a:t>HUD’s front-end civil rights review of new construction or substantial alteration shall include:</a:t>
                      </a:r>
                    </a:p>
                    <a:p>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Confirming the provision of the minimum number of accessible units required under Section 504 (generally 5% of units accessible for persons with mobility impairments and an additional 2% of units accessible for persons with hearing and vision impairments) and</a:t>
                      </a:r>
                    </a:p>
                    <a:p>
                      <a:pPr marL="0" indent="0">
                        <a:buFont typeface="Arial" panose="020B0604020202020204" pitchFamily="34" charset="0"/>
                        <a:buNone/>
                      </a:pPr>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Confirming the PHA is applying the appropriate accessibility standards. </a:t>
                      </a:r>
                    </a:p>
                    <a:p>
                      <a:endParaRPr lang="en-US" sz="1800" b="0" i="0" u="none" strike="noStrike" kern="1200" baseline="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dirty="0"/>
                        <a:t>Use the RAD FHEO Accessibility and Relocation Plan Checklist on the RAD Resource Desk.</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Provide separate numbers for mobility accessible units and hearing/vision accessible units, by bedroom size, and the accessibility standard that will be used (UFAS or HUD’s Deeming Notice/2010 ADA Standards).</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If the Checklist covers more than one project, provide separate data for each project.</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If the PHA is subject to a Section 504 remedial agreement that prescribes a higher number of accessible units, this must be reflected in the checklist.</a:t>
                      </a:r>
                    </a:p>
                  </a:txBody>
                  <a:tcPr/>
                </a:tc>
                <a:extLst>
                  <a:ext uri="{0D108BD9-81ED-4DB2-BD59-A6C34878D82A}">
                    <a16:rowId xmlns:a16="http://schemas.microsoft.com/office/drawing/2014/main" val="3212799511"/>
                  </a:ext>
                </a:extLst>
              </a:tr>
            </a:tbl>
          </a:graphicData>
        </a:graphic>
      </p:graphicFrame>
    </p:spTree>
    <p:extLst>
      <p:ext uri="{BB962C8B-B14F-4D97-AF65-F5344CB8AC3E}">
        <p14:creationId xmlns:p14="http://schemas.microsoft.com/office/powerpoint/2010/main" val="2363785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3EBF-7AB9-4A8C-8DAC-56A5BF53D4CA}"/>
              </a:ext>
            </a:extLst>
          </p:cNvPr>
          <p:cNvSpPr>
            <a:spLocks noGrp="1"/>
          </p:cNvSpPr>
          <p:nvPr>
            <p:ph type="title"/>
          </p:nvPr>
        </p:nvSpPr>
        <p:spPr/>
        <p:txBody>
          <a:bodyPr/>
          <a:lstStyle/>
          <a:p>
            <a:r>
              <a:rPr lang="en-US" dirty="0"/>
              <a:t>Transfer of Assistance</a:t>
            </a:r>
          </a:p>
        </p:txBody>
      </p:sp>
      <p:graphicFrame>
        <p:nvGraphicFramePr>
          <p:cNvPr id="4" name="Table 4">
            <a:extLst>
              <a:ext uri="{FF2B5EF4-FFF2-40B4-BE49-F238E27FC236}">
                <a16:creationId xmlns:a16="http://schemas.microsoft.com/office/drawing/2014/main" id="{C5269716-2836-4389-8E03-18F40E8A8D94}"/>
              </a:ext>
            </a:extLst>
          </p:cNvPr>
          <p:cNvGraphicFramePr>
            <a:graphicFrameLocks noGrp="1"/>
          </p:cNvGraphicFramePr>
          <p:nvPr>
            <p:ph idx="1"/>
            <p:extLst>
              <p:ext uri="{D42A27DB-BD31-4B8C-83A1-F6EECF244321}">
                <p14:modId xmlns:p14="http://schemas.microsoft.com/office/powerpoint/2010/main" val="2236450135"/>
              </p:ext>
            </p:extLst>
          </p:nvPr>
        </p:nvGraphicFramePr>
        <p:xfrm>
          <a:off x="609600" y="1600200"/>
          <a:ext cx="10972800" cy="32054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708183874"/>
                    </a:ext>
                  </a:extLst>
                </a:gridCol>
                <a:gridCol w="5486400">
                  <a:extLst>
                    <a:ext uri="{9D8B030D-6E8A-4147-A177-3AD203B41FA5}">
                      <a16:colId xmlns:a16="http://schemas.microsoft.com/office/drawing/2014/main" val="844937168"/>
                    </a:ext>
                  </a:extLst>
                </a:gridCol>
              </a:tblGrid>
              <a:tr h="370840">
                <a:tc>
                  <a:txBody>
                    <a:bodyPr/>
                    <a:lstStyle/>
                    <a:p>
                      <a:r>
                        <a:rPr lang="en-US" dirty="0"/>
                        <a:t>Front-End Civil Rights Review</a:t>
                      </a:r>
                    </a:p>
                  </a:txBody>
                  <a:tcPr/>
                </a:tc>
                <a:tc>
                  <a:txBody>
                    <a:bodyPr/>
                    <a:lstStyle/>
                    <a:p>
                      <a:r>
                        <a:rPr lang="en-US" dirty="0"/>
                        <a:t>Elements of Review </a:t>
                      </a:r>
                    </a:p>
                  </a:txBody>
                  <a:tcPr/>
                </a:tc>
                <a:extLst>
                  <a:ext uri="{0D108BD9-81ED-4DB2-BD59-A6C34878D82A}">
                    <a16:rowId xmlns:a16="http://schemas.microsoft.com/office/drawing/2014/main" val="2918993562"/>
                  </a:ext>
                </a:extLst>
              </a:tr>
              <a:tr h="370840">
                <a:tc>
                  <a:txBody>
                    <a:bodyPr/>
                    <a:lstStyle/>
                    <a:p>
                      <a:r>
                        <a:rPr lang="en-US" sz="1800" b="0" i="0" u="none" strike="noStrike" kern="1200" baseline="0" dirty="0">
                          <a:solidFill>
                            <a:schemeClr val="dk1"/>
                          </a:solidFill>
                          <a:latin typeface="+mn-lt"/>
                          <a:ea typeface="+mn-ea"/>
                          <a:cs typeface="+mn-cs"/>
                        </a:rPr>
                        <a:t>HUD’s front-end civil rights review of transfers of assistance shall consider:</a:t>
                      </a:r>
                    </a:p>
                    <a:p>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The accessibility of the proposed site for persons with disabilities and the ability of the RAD conversion to remediate accessibility concerns.</a:t>
                      </a:r>
                    </a:p>
                    <a:p>
                      <a:pPr marL="0" indent="0">
                        <a:buFont typeface="Arial" panose="020B0604020202020204" pitchFamily="34" charset="0"/>
                        <a:buNone/>
                      </a:pPr>
                      <a:endParaRPr lang="en-US" sz="180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800" b="0" i="0" u="none" strike="noStrike" kern="1200" baseline="0" dirty="0">
                          <a:solidFill>
                            <a:schemeClr val="dk1"/>
                          </a:solidFill>
                          <a:latin typeface="+mn-lt"/>
                          <a:ea typeface="+mn-ea"/>
                          <a:cs typeface="+mn-cs"/>
                        </a:rPr>
                        <a:t>Whether the transfer of assistance would result in assisted units being located in an area with a significantly higher minority concentration.</a:t>
                      </a:r>
                      <a:endParaRPr lang="en-US" dirty="0"/>
                    </a:p>
                  </a:txBody>
                  <a:tcPr/>
                </a:tc>
                <a:tc>
                  <a:txBody>
                    <a:bodyPr/>
                    <a:lstStyle/>
                    <a:p>
                      <a:pPr marL="285750" indent="-285750">
                        <a:buFont typeface="Arial" panose="020B0604020202020204" pitchFamily="34" charset="0"/>
                        <a:buChar char="•"/>
                      </a:pPr>
                      <a:r>
                        <a:rPr lang="en-US" dirty="0"/>
                        <a:t>No template available.  Therefore, submission not required at this time.</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HUD may still review if it receives information that indicates that the proposed transfer of assistance may raise minority concentration or accessibility concerns.</a:t>
                      </a:r>
                    </a:p>
                  </a:txBody>
                  <a:tcPr/>
                </a:tc>
                <a:extLst>
                  <a:ext uri="{0D108BD9-81ED-4DB2-BD59-A6C34878D82A}">
                    <a16:rowId xmlns:a16="http://schemas.microsoft.com/office/drawing/2014/main" val="2037698589"/>
                  </a:ext>
                </a:extLst>
              </a:tr>
            </a:tbl>
          </a:graphicData>
        </a:graphic>
      </p:graphicFrame>
    </p:spTree>
    <p:extLst>
      <p:ext uri="{BB962C8B-B14F-4D97-AF65-F5344CB8AC3E}">
        <p14:creationId xmlns:p14="http://schemas.microsoft.com/office/powerpoint/2010/main" val="3985324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7499A5-C73E-4EC8-800A-2A8D1F0FE392}"/>
              </a:ext>
            </a:extLst>
          </p:cNvPr>
          <p:cNvSpPr>
            <a:spLocks noGrp="1"/>
          </p:cNvSpPr>
          <p:nvPr>
            <p:ph type="body" idx="1"/>
          </p:nvPr>
        </p:nvSpPr>
        <p:spPr/>
        <p:txBody>
          <a:bodyPr/>
          <a:lstStyle/>
          <a:p>
            <a:r>
              <a:rPr lang="en-US" sz="4000" b="1" dirty="0"/>
              <a:t>Processing</a:t>
            </a:r>
          </a:p>
        </p:txBody>
      </p:sp>
      <p:sp>
        <p:nvSpPr>
          <p:cNvPr id="4" name="Slide Number Placeholder 3">
            <a:extLst>
              <a:ext uri="{FF2B5EF4-FFF2-40B4-BE49-F238E27FC236}">
                <a16:creationId xmlns:a16="http://schemas.microsoft.com/office/drawing/2014/main" id="{2AF6A833-8BD0-421E-B519-F6BC84B626F5}"/>
              </a:ext>
            </a:extLst>
          </p:cNvPr>
          <p:cNvSpPr>
            <a:spLocks noGrp="1"/>
          </p:cNvSpPr>
          <p:nvPr>
            <p:ph type="sldNum" sz="quarter" idx="10"/>
          </p:nvPr>
        </p:nvSpPr>
        <p:spPr/>
        <p:txBody>
          <a:bodyPr/>
          <a:lstStyle/>
          <a:p>
            <a:fld id="{3A0B1DC3-0B33-4BCE-9CCD-07F7A2522635}" type="slidenum">
              <a:rPr lang="en-US" smtClean="0"/>
              <a:t>17</a:t>
            </a:fld>
            <a:endParaRPr lang="en-US"/>
          </a:p>
        </p:txBody>
      </p:sp>
    </p:spTree>
    <p:extLst>
      <p:ext uri="{BB962C8B-B14F-4D97-AF65-F5344CB8AC3E}">
        <p14:creationId xmlns:p14="http://schemas.microsoft.com/office/powerpoint/2010/main" val="1184586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DC6BC-BE0F-4C60-B693-33D71ED50323}"/>
              </a:ext>
            </a:extLst>
          </p:cNvPr>
          <p:cNvSpPr>
            <a:spLocks noGrp="1"/>
          </p:cNvSpPr>
          <p:nvPr>
            <p:ph type="title"/>
          </p:nvPr>
        </p:nvSpPr>
        <p:spPr/>
        <p:txBody>
          <a:bodyPr/>
          <a:lstStyle/>
          <a:p>
            <a:r>
              <a:rPr lang="en-US" dirty="0"/>
              <a:t>Processing</a:t>
            </a:r>
          </a:p>
        </p:txBody>
      </p:sp>
      <p:graphicFrame>
        <p:nvGraphicFramePr>
          <p:cNvPr id="4" name="Content Placeholder 3">
            <a:extLst>
              <a:ext uri="{FF2B5EF4-FFF2-40B4-BE49-F238E27FC236}">
                <a16:creationId xmlns:a16="http://schemas.microsoft.com/office/drawing/2014/main" id="{FE9A9219-4330-4423-A905-D21401B67402}"/>
              </a:ext>
            </a:extLst>
          </p:cNvPr>
          <p:cNvGraphicFramePr>
            <a:graphicFrameLocks noGrp="1"/>
          </p:cNvGraphicFramePr>
          <p:nvPr>
            <p:ph idx="1"/>
            <p:extLst>
              <p:ext uri="{D42A27DB-BD31-4B8C-83A1-F6EECF244321}">
                <p14:modId xmlns:p14="http://schemas.microsoft.com/office/powerpoint/2010/main" val="2599352370"/>
              </p:ext>
            </p:extLst>
          </p:nvPr>
        </p:nvGraphicFramePr>
        <p:xfrm>
          <a:off x="-271638" y="1228387"/>
          <a:ext cx="10128354" cy="3757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Straight Connector 9">
            <a:extLst>
              <a:ext uri="{FF2B5EF4-FFF2-40B4-BE49-F238E27FC236}">
                <a16:creationId xmlns:a16="http://schemas.microsoft.com/office/drawing/2014/main" id="{02670555-ABB2-4879-AB22-66CC2C76C7EC}"/>
              </a:ext>
            </a:extLst>
          </p:cNvPr>
          <p:cNvCxnSpPr/>
          <p:nvPr/>
        </p:nvCxnSpPr>
        <p:spPr>
          <a:xfrm>
            <a:off x="9384526" y="4227225"/>
            <a:ext cx="47219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26DF819-2C3C-4699-A983-3C88D33D5D51}"/>
              </a:ext>
            </a:extLst>
          </p:cNvPr>
          <p:cNvCxnSpPr/>
          <p:nvPr/>
        </p:nvCxnSpPr>
        <p:spPr>
          <a:xfrm flipV="1">
            <a:off x="9856716" y="2068643"/>
            <a:ext cx="0" cy="217357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AB8E5938-E466-4A51-B4EE-C54BF6B8FEA2}"/>
              </a:ext>
            </a:extLst>
          </p:cNvPr>
          <p:cNvCxnSpPr/>
          <p:nvPr/>
        </p:nvCxnSpPr>
        <p:spPr>
          <a:xfrm flipH="1">
            <a:off x="9384526" y="2068643"/>
            <a:ext cx="47219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15" name="Group 14">
            <a:extLst>
              <a:ext uri="{FF2B5EF4-FFF2-40B4-BE49-F238E27FC236}">
                <a16:creationId xmlns:a16="http://schemas.microsoft.com/office/drawing/2014/main" id="{D6E36FD5-64BA-40E2-AFD7-ED3C0B787ED1}"/>
              </a:ext>
            </a:extLst>
          </p:cNvPr>
          <p:cNvGrpSpPr/>
          <p:nvPr/>
        </p:nvGrpSpPr>
        <p:grpSpPr>
          <a:xfrm>
            <a:off x="9422909" y="2398057"/>
            <a:ext cx="2593299" cy="1499755"/>
            <a:chOff x="6981195" y="-31489"/>
            <a:chExt cx="2678836" cy="1608350"/>
          </a:xfrm>
        </p:grpSpPr>
        <p:sp>
          <p:nvSpPr>
            <p:cNvPr id="16" name="Rectangle 15">
              <a:extLst>
                <a:ext uri="{FF2B5EF4-FFF2-40B4-BE49-F238E27FC236}">
                  <a16:creationId xmlns:a16="http://schemas.microsoft.com/office/drawing/2014/main" id="{1FA70F87-41C2-48E0-B39E-23AE7DB1CA68}"/>
                </a:ext>
              </a:extLst>
            </p:cNvPr>
            <p:cNvSpPr/>
            <p:nvPr/>
          </p:nvSpPr>
          <p:spPr>
            <a:xfrm>
              <a:off x="6981195" y="1230"/>
              <a:ext cx="2626052" cy="1575631"/>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7" name="TextBox 16">
              <a:extLst>
                <a:ext uri="{FF2B5EF4-FFF2-40B4-BE49-F238E27FC236}">
                  <a16:creationId xmlns:a16="http://schemas.microsoft.com/office/drawing/2014/main" id="{E5AED7D7-14A8-42A7-B6AA-AF30CD97FA94}"/>
                </a:ext>
              </a:extLst>
            </p:cNvPr>
            <p:cNvSpPr txBox="1"/>
            <p:nvPr/>
          </p:nvSpPr>
          <p:spPr>
            <a:xfrm>
              <a:off x="6981195" y="-31489"/>
              <a:ext cx="2678836" cy="1575631"/>
            </a:xfrm>
            <a:prstGeom prst="rect">
              <a:avLst/>
            </a:prstGeom>
            <a:solidFill>
              <a:schemeClr val="accent3"/>
            </a:solidFill>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r>
                <a:rPr lang="en-US" dirty="0"/>
                <a:t>If FHEO issues a letter of disapproval, that letter will give the PHA an opportunity to resubmit documents.  </a:t>
              </a:r>
            </a:p>
          </p:txBody>
        </p:sp>
      </p:grpSp>
      <p:sp>
        <p:nvSpPr>
          <p:cNvPr id="18" name="TextBox 17">
            <a:extLst>
              <a:ext uri="{FF2B5EF4-FFF2-40B4-BE49-F238E27FC236}">
                <a16:creationId xmlns:a16="http://schemas.microsoft.com/office/drawing/2014/main" id="{F7453560-BEA6-4D5A-A5E8-2D807EBF2340}"/>
              </a:ext>
            </a:extLst>
          </p:cNvPr>
          <p:cNvSpPr txBox="1"/>
          <p:nvPr/>
        </p:nvSpPr>
        <p:spPr>
          <a:xfrm>
            <a:off x="1139252" y="5036944"/>
            <a:ext cx="10253269" cy="1015663"/>
          </a:xfrm>
          <a:prstGeom prst="rect">
            <a:avLst/>
          </a:prstGeom>
          <a:noFill/>
        </p:spPr>
        <p:txBody>
          <a:bodyPr wrap="square" rtlCol="0">
            <a:spAutoFit/>
          </a:bodyPr>
          <a:lstStyle/>
          <a:p>
            <a:r>
              <a:rPr lang="en-US" sz="1500" dirty="0">
                <a:latin typeface="+mn-lt"/>
              </a:rPr>
              <a:t>NOTES: PHAs must complete and upload the Accessibility and Relocation checklist for </a:t>
            </a:r>
            <a:r>
              <a:rPr lang="en-US" sz="1500" b="1" dirty="0">
                <a:latin typeface="+mn-lt"/>
              </a:rPr>
              <a:t>every</a:t>
            </a:r>
            <a:r>
              <a:rPr lang="en-US" sz="1500" dirty="0">
                <a:latin typeface="+mn-lt"/>
              </a:rPr>
              <a:t> transaction.</a:t>
            </a:r>
          </a:p>
          <a:p>
            <a:r>
              <a:rPr lang="en-US" sz="1500" dirty="0">
                <a:latin typeface="+mn-lt"/>
              </a:rPr>
              <a:t>Please upload any required FHEO documents ASAP to avoid delays in processing the transaction.</a:t>
            </a:r>
          </a:p>
          <a:p>
            <a:r>
              <a:rPr lang="en-US" sz="1500" dirty="0">
                <a:latin typeface="+mn-lt"/>
              </a:rPr>
              <a:t>If PHAs have questions at any time during the FHEO process, they should contact Alan Kaufmann (</a:t>
            </a:r>
            <a:r>
              <a:rPr lang="en-US" sz="1500" dirty="0">
                <a:latin typeface="+mn-lt"/>
                <a:hlinkClick r:id="rId8"/>
              </a:rPr>
              <a:t>Alan.M.Kaufmann@hud.gov</a:t>
            </a:r>
            <a:r>
              <a:rPr lang="en-US" sz="1500" dirty="0">
                <a:latin typeface="+mn-lt"/>
              </a:rPr>
              <a:t>). He meets regularly with FHEO on all FHEO issues for RAD transactions and will address the PHA’s concerns with FHEO.</a:t>
            </a:r>
          </a:p>
        </p:txBody>
      </p:sp>
    </p:spTree>
    <p:extLst>
      <p:ext uri="{BB962C8B-B14F-4D97-AF65-F5344CB8AC3E}">
        <p14:creationId xmlns:p14="http://schemas.microsoft.com/office/powerpoint/2010/main" val="2853727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image001">
            <a:extLst>
              <a:ext uri="{FF2B5EF4-FFF2-40B4-BE49-F238E27FC236}">
                <a16:creationId xmlns:a16="http://schemas.microsoft.com/office/drawing/2014/main" id="{00334341-7E9A-4DF9-9774-4BEDC6C55E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2890"/>
          <a:stretch/>
        </p:blipFill>
        <p:spPr bwMode="auto">
          <a:xfrm>
            <a:off x="132290" y="274638"/>
            <a:ext cx="10106584" cy="564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peech Bubble: Rectangle with Corners Rounded 5">
            <a:extLst>
              <a:ext uri="{FF2B5EF4-FFF2-40B4-BE49-F238E27FC236}">
                <a16:creationId xmlns:a16="http://schemas.microsoft.com/office/drawing/2014/main" id="{1FF60960-3E32-42FF-A27A-80101D122430}"/>
              </a:ext>
            </a:extLst>
          </p:cNvPr>
          <p:cNvSpPr/>
          <p:nvPr/>
        </p:nvSpPr>
        <p:spPr>
          <a:xfrm>
            <a:off x="10447478" y="2322095"/>
            <a:ext cx="1632227" cy="1287379"/>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Concept call checklist</a:t>
            </a:r>
          </a:p>
        </p:txBody>
      </p:sp>
    </p:spTree>
    <p:extLst>
      <p:ext uri="{BB962C8B-B14F-4D97-AF65-F5344CB8AC3E}">
        <p14:creationId xmlns:p14="http://schemas.microsoft.com/office/powerpoint/2010/main" val="39944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827242" y="1516829"/>
            <a:ext cx="10209058" cy="4249271"/>
          </a:xfrm>
        </p:spPr>
        <p:txBody>
          <a:bodyPr>
            <a:normAutofit/>
          </a:bodyPr>
          <a:lstStyle/>
          <a:p>
            <a:pPr>
              <a:spcBef>
                <a:spcPts val="0"/>
              </a:spcBef>
            </a:pPr>
            <a:r>
              <a:rPr lang="en-US" dirty="0"/>
              <a:t>Overview of Fair Housing and Civil Rights Laws</a:t>
            </a:r>
          </a:p>
          <a:p>
            <a:pPr marL="0" indent="0">
              <a:spcBef>
                <a:spcPts val="0"/>
              </a:spcBef>
              <a:buNone/>
            </a:pPr>
            <a:endParaRPr lang="en-US" dirty="0"/>
          </a:p>
          <a:p>
            <a:pPr>
              <a:spcBef>
                <a:spcPts val="0"/>
              </a:spcBef>
            </a:pPr>
            <a:r>
              <a:rPr lang="en-US" dirty="0"/>
              <a:t>Overview of Fair Housing and Civil Rights Reviews of RAD Public Housing Conversions</a:t>
            </a:r>
          </a:p>
          <a:p>
            <a:pPr marL="0" indent="0">
              <a:spcBef>
                <a:spcPts val="0"/>
              </a:spcBef>
              <a:buNone/>
            </a:pPr>
            <a:endParaRPr lang="en-US" dirty="0"/>
          </a:p>
          <a:p>
            <a:pPr>
              <a:spcBef>
                <a:spcPts val="0"/>
              </a:spcBef>
            </a:pPr>
            <a:r>
              <a:rPr lang="en-US" dirty="0"/>
              <a:t>Processing of RAD FHEO Reviews</a:t>
            </a:r>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11FBD473-5057-407D-BA5D-DAB40F47A68D}" type="slidenum">
              <a:rPr lang="en-US" smtClean="0"/>
              <a:t>2</a:t>
            </a:fld>
            <a:endParaRPr lang="en-US"/>
          </a:p>
        </p:txBody>
      </p:sp>
      <p:sp>
        <p:nvSpPr>
          <p:cNvPr id="5" name="Slide Number Placeholder 8"/>
          <p:cNvSpPr txBox="1">
            <a:spLocks/>
          </p:cNvSpPr>
          <p:nvPr/>
        </p:nvSpPr>
        <p:spPr>
          <a:xfrm>
            <a:off x="4992356" y="6356351"/>
            <a:ext cx="2133600" cy="365125"/>
          </a:xfrm>
          <a:prstGeom prst="rect">
            <a:avLst/>
          </a:prstGeom>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pPr algn="ctr"/>
            <a:fld id="{3A0B1DC3-0B33-4BCE-9CCD-07F7A2522635}" type="slidenum">
              <a:rPr lang="en-US" smtClean="0">
                <a:solidFill>
                  <a:schemeClr val="bg1">
                    <a:lumMod val="65000"/>
                  </a:schemeClr>
                </a:solidFill>
              </a:rPr>
              <a:pPr algn="ctr"/>
              <a:t>2</a:t>
            </a:fld>
            <a:endParaRPr lang="en-US" dirty="0">
              <a:solidFill>
                <a:schemeClr val="bg1">
                  <a:lumMod val="65000"/>
                </a:schemeClr>
              </a:solidFill>
            </a:endParaRPr>
          </a:p>
        </p:txBody>
      </p:sp>
    </p:spTree>
    <p:extLst>
      <p:ext uri="{BB962C8B-B14F-4D97-AF65-F5344CB8AC3E}">
        <p14:creationId xmlns:p14="http://schemas.microsoft.com/office/powerpoint/2010/main" val="580378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002">
            <a:extLst>
              <a:ext uri="{FF2B5EF4-FFF2-40B4-BE49-F238E27FC236}">
                <a16:creationId xmlns:a16="http://schemas.microsoft.com/office/drawing/2014/main" id="{9ECAAADD-DD86-44BB-9092-1112B3303D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821" b="3556"/>
          <a:stretch/>
        </p:blipFill>
        <p:spPr bwMode="auto">
          <a:xfrm>
            <a:off x="190609" y="274638"/>
            <a:ext cx="8233864" cy="58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8DBA6FBD-EB5A-4F48-A202-46634244A277}"/>
              </a:ext>
            </a:extLst>
          </p:cNvPr>
          <p:cNvSpPr/>
          <p:nvPr/>
        </p:nvSpPr>
        <p:spPr>
          <a:xfrm>
            <a:off x="3505200" y="1057275"/>
            <a:ext cx="400050" cy="95250"/>
          </a:xfrm>
          <a:prstGeom prst="rect">
            <a:avLst/>
          </a:prstGeom>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 name="Speech Bubble: Rectangle with Corners Rounded 4">
            <a:extLst>
              <a:ext uri="{FF2B5EF4-FFF2-40B4-BE49-F238E27FC236}">
                <a16:creationId xmlns:a16="http://schemas.microsoft.com/office/drawing/2014/main" id="{34AF6E8D-AC7F-475C-9BC6-EC47FEAF506E}"/>
              </a:ext>
            </a:extLst>
          </p:cNvPr>
          <p:cNvSpPr/>
          <p:nvPr/>
        </p:nvSpPr>
        <p:spPr>
          <a:xfrm>
            <a:off x="8896350" y="1685925"/>
            <a:ext cx="2352675" cy="1257300"/>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RAD Resource Desk Fair Housing Summary page</a:t>
            </a:r>
          </a:p>
        </p:txBody>
      </p:sp>
      <p:sp>
        <p:nvSpPr>
          <p:cNvPr id="7" name="Rectangle 6">
            <a:extLst>
              <a:ext uri="{FF2B5EF4-FFF2-40B4-BE49-F238E27FC236}">
                <a16:creationId xmlns:a16="http://schemas.microsoft.com/office/drawing/2014/main" id="{33567DC9-A1F4-4EAE-B445-5AC01EEFC323}"/>
              </a:ext>
            </a:extLst>
          </p:cNvPr>
          <p:cNvSpPr/>
          <p:nvPr/>
        </p:nvSpPr>
        <p:spPr>
          <a:xfrm>
            <a:off x="1142999" y="1787190"/>
            <a:ext cx="613612" cy="131347"/>
          </a:xfrm>
          <a:prstGeom prst="rect">
            <a:avLst/>
          </a:prstGeom>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92CFB68-17B2-4656-9B41-C6D009206947}"/>
              </a:ext>
            </a:extLst>
          </p:cNvPr>
          <p:cNvSpPr/>
          <p:nvPr/>
        </p:nvSpPr>
        <p:spPr>
          <a:xfrm>
            <a:off x="1142999" y="2222415"/>
            <a:ext cx="613612" cy="131347"/>
          </a:xfrm>
          <a:prstGeom prst="rect">
            <a:avLst/>
          </a:prstGeom>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187469D-3B6F-4323-AE43-64D8F8875B4F}"/>
              </a:ext>
            </a:extLst>
          </p:cNvPr>
          <p:cNvSpPr/>
          <p:nvPr/>
        </p:nvSpPr>
        <p:spPr>
          <a:xfrm>
            <a:off x="1142999" y="2526293"/>
            <a:ext cx="613612" cy="131347"/>
          </a:xfrm>
          <a:prstGeom prst="rect">
            <a:avLst/>
          </a:prstGeom>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608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image003">
            <a:extLst>
              <a:ext uri="{FF2B5EF4-FFF2-40B4-BE49-F238E27FC236}">
                <a16:creationId xmlns:a16="http://schemas.microsoft.com/office/drawing/2014/main" id="{4D645191-4C7F-4ED6-8D48-38E077E61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473" y="274638"/>
            <a:ext cx="9058069" cy="578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peech Bubble: Rectangle with Corners Rounded 3">
            <a:extLst>
              <a:ext uri="{FF2B5EF4-FFF2-40B4-BE49-F238E27FC236}">
                <a16:creationId xmlns:a16="http://schemas.microsoft.com/office/drawing/2014/main" id="{C895873D-9EA7-41D6-99BC-81EB20250678}"/>
              </a:ext>
            </a:extLst>
          </p:cNvPr>
          <p:cNvSpPr/>
          <p:nvPr/>
        </p:nvSpPr>
        <p:spPr>
          <a:xfrm>
            <a:off x="9914021" y="2322392"/>
            <a:ext cx="1961147" cy="1491916"/>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Concept Call Checklist with review reminders</a:t>
            </a:r>
          </a:p>
        </p:txBody>
      </p:sp>
    </p:spTree>
    <p:extLst>
      <p:ext uri="{BB962C8B-B14F-4D97-AF65-F5344CB8AC3E}">
        <p14:creationId xmlns:p14="http://schemas.microsoft.com/office/powerpoint/2010/main" val="268787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5417" y="1911152"/>
            <a:ext cx="10341166" cy="3484563"/>
          </a:xfrm>
        </p:spPr>
        <p:txBody>
          <a:bodyPr/>
          <a:lstStyle/>
          <a:p>
            <a:pPr marL="0" indent="0" algn="ctr">
              <a:buNone/>
            </a:pPr>
            <a:r>
              <a:rPr lang="en-US" sz="7200" dirty="0"/>
              <a:t>Questions?</a:t>
            </a:r>
          </a:p>
        </p:txBody>
      </p:sp>
      <p:sp>
        <p:nvSpPr>
          <p:cNvPr id="4" name="Slide Number Placeholder 8"/>
          <p:cNvSpPr txBox="1">
            <a:spLocks/>
          </p:cNvSpPr>
          <p:nvPr/>
        </p:nvSpPr>
        <p:spPr>
          <a:xfrm>
            <a:off x="4992356" y="6356351"/>
            <a:ext cx="2133600" cy="365125"/>
          </a:xfrm>
          <a:prstGeom prst="rect">
            <a:avLst/>
          </a:prstGeom>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pPr algn="ctr"/>
            <a:fld id="{3A0B1DC3-0B33-4BCE-9CCD-07F7A2522635}" type="slidenum">
              <a:rPr lang="en-US" smtClean="0">
                <a:solidFill>
                  <a:schemeClr val="bg1">
                    <a:lumMod val="65000"/>
                  </a:schemeClr>
                </a:solidFill>
              </a:rPr>
              <a:pPr algn="ctr"/>
              <a:t>22</a:t>
            </a:fld>
            <a:endParaRPr lang="en-US" dirty="0">
              <a:solidFill>
                <a:schemeClr val="bg1">
                  <a:lumMod val="65000"/>
                </a:schemeClr>
              </a:solidFill>
            </a:endParaRPr>
          </a:p>
        </p:txBody>
      </p:sp>
    </p:spTree>
    <p:extLst>
      <p:ext uri="{BB962C8B-B14F-4D97-AF65-F5344CB8AC3E}">
        <p14:creationId xmlns:p14="http://schemas.microsoft.com/office/powerpoint/2010/main" val="270072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7499A5-C73E-4EC8-800A-2A8D1F0FE392}"/>
              </a:ext>
            </a:extLst>
          </p:cNvPr>
          <p:cNvSpPr>
            <a:spLocks noGrp="1"/>
          </p:cNvSpPr>
          <p:nvPr>
            <p:ph type="body" idx="1"/>
          </p:nvPr>
        </p:nvSpPr>
        <p:spPr/>
        <p:txBody>
          <a:bodyPr/>
          <a:lstStyle/>
          <a:p>
            <a:r>
              <a:rPr lang="en-US" sz="4000" b="1" dirty="0"/>
              <a:t>Fair Housing and Civil Rights Laws</a:t>
            </a:r>
          </a:p>
        </p:txBody>
      </p:sp>
      <p:sp>
        <p:nvSpPr>
          <p:cNvPr id="4" name="Slide Number Placeholder 3">
            <a:extLst>
              <a:ext uri="{FF2B5EF4-FFF2-40B4-BE49-F238E27FC236}">
                <a16:creationId xmlns:a16="http://schemas.microsoft.com/office/drawing/2014/main" id="{2AF6A833-8BD0-421E-B519-F6BC84B626F5}"/>
              </a:ext>
            </a:extLst>
          </p:cNvPr>
          <p:cNvSpPr>
            <a:spLocks noGrp="1"/>
          </p:cNvSpPr>
          <p:nvPr>
            <p:ph type="sldNum" sz="quarter" idx="10"/>
          </p:nvPr>
        </p:nvSpPr>
        <p:spPr/>
        <p:txBody>
          <a:bodyPr/>
          <a:lstStyle/>
          <a:p>
            <a:fld id="{3A0B1DC3-0B33-4BCE-9CCD-07F7A2522635}" type="slidenum">
              <a:rPr lang="en-US" smtClean="0"/>
              <a:t>3</a:t>
            </a:fld>
            <a:endParaRPr lang="en-US"/>
          </a:p>
        </p:txBody>
      </p:sp>
    </p:spTree>
    <p:extLst>
      <p:ext uri="{BB962C8B-B14F-4D97-AF65-F5344CB8AC3E}">
        <p14:creationId xmlns:p14="http://schemas.microsoft.com/office/powerpoint/2010/main" val="2993125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Governing Statutes</a:t>
            </a:r>
          </a:p>
        </p:txBody>
      </p:sp>
      <p:sp>
        <p:nvSpPr>
          <p:cNvPr id="3" name="Content Placeholder 2"/>
          <p:cNvSpPr>
            <a:spLocks noGrp="1"/>
          </p:cNvSpPr>
          <p:nvPr>
            <p:ph idx="1"/>
          </p:nvPr>
        </p:nvSpPr>
        <p:spPr>
          <a:xfrm>
            <a:off x="827242" y="1516829"/>
            <a:ext cx="10209058" cy="4249271"/>
          </a:xfrm>
        </p:spPr>
        <p:txBody>
          <a:bodyPr>
            <a:normAutofit lnSpcReduction="10000"/>
          </a:bodyPr>
          <a:lstStyle/>
          <a:p>
            <a:pPr>
              <a:spcBef>
                <a:spcPts val="0"/>
              </a:spcBef>
            </a:pPr>
            <a:r>
              <a:rPr lang="en-US" dirty="0"/>
              <a:t>Fair Housing Act of 1968, as amended, including the obligation to affirmatively further fair housing </a:t>
            </a:r>
          </a:p>
          <a:p>
            <a:pPr marL="0" indent="0">
              <a:spcBef>
                <a:spcPts val="0"/>
              </a:spcBef>
              <a:buNone/>
            </a:pPr>
            <a:endParaRPr lang="en-US" dirty="0"/>
          </a:p>
          <a:p>
            <a:pPr>
              <a:spcBef>
                <a:spcPts val="0"/>
              </a:spcBef>
            </a:pPr>
            <a:r>
              <a:rPr lang="en-US" dirty="0"/>
              <a:t>Title VI of the Civil Rights Act of 1964, including Executive Order 13166 (Limited English Proficiency)</a:t>
            </a:r>
          </a:p>
          <a:p>
            <a:pPr marL="0" indent="0">
              <a:spcBef>
                <a:spcPts val="0"/>
              </a:spcBef>
              <a:buNone/>
            </a:pPr>
            <a:endParaRPr lang="en-US" dirty="0"/>
          </a:p>
          <a:p>
            <a:pPr>
              <a:spcBef>
                <a:spcPts val="0"/>
              </a:spcBef>
            </a:pPr>
            <a:r>
              <a:rPr lang="en-US" dirty="0"/>
              <a:t>Section 504 of the Rehabilitation Act of 1973</a:t>
            </a:r>
          </a:p>
          <a:p>
            <a:pPr marL="0" indent="0">
              <a:spcBef>
                <a:spcPts val="0"/>
              </a:spcBef>
              <a:buNone/>
            </a:pPr>
            <a:endParaRPr lang="en-US" dirty="0"/>
          </a:p>
          <a:p>
            <a:pPr>
              <a:spcBef>
                <a:spcPts val="0"/>
              </a:spcBef>
            </a:pPr>
            <a:r>
              <a:rPr lang="en-US" dirty="0"/>
              <a:t>Title II of the Americans with Disabilities Act of 1990</a:t>
            </a:r>
          </a:p>
          <a:p>
            <a:endParaRPr lang="en-US" dirty="0"/>
          </a:p>
        </p:txBody>
      </p:sp>
      <p:sp>
        <p:nvSpPr>
          <p:cNvPr id="4" name="Slide Number Placeholder 3"/>
          <p:cNvSpPr>
            <a:spLocks noGrp="1"/>
          </p:cNvSpPr>
          <p:nvPr>
            <p:ph type="sldNum" sz="quarter" idx="12"/>
          </p:nvPr>
        </p:nvSpPr>
        <p:spPr/>
        <p:txBody>
          <a:bodyPr/>
          <a:lstStyle/>
          <a:p>
            <a:fld id="{11FBD473-5057-407D-BA5D-DAB40F47A68D}" type="slidenum">
              <a:rPr lang="en-US" smtClean="0"/>
              <a:t>4</a:t>
            </a:fld>
            <a:endParaRPr lang="en-US"/>
          </a:p>
        </p:txBody>
      </p:sp>
      <p:sp>
        <p:nvSpPr>
          <p:cNvPr id="5" name="Slide Number Placeholder 8"/>
          <p:cNvSpPr txBox="1">
            <a:spLocks/>
          </p:cNvSpPr>
          <p:nvPr/>
        </p:nvSpPr>
        <p:spPr>
          <a:xfrm>
            <a:off x="4992356" y="6356351"/>
            <a:ext cx="2133600" cy="365125"/>
          </a:xfrm>
          <a:prstGeom prst="rect">
            <a:avLst/>
          </a:prstGeom>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pPr algn="ctr"/>
            <a:fld id="{3A0B1DC3-0B33-4BCE-9CCD-07F7A2522635}" type="slidenum">
              <a:rPr lang="en-US" smtClean="0">
                <a:solidFill>
                  <a:schemeClr val="bg1">
                    <a:lumMod val="65000"/>
                  </a:schemeClr>
                </a:solidFill>
              </a:rPr>
              <a:pPr algn="ctr"/>
              <a:t>4</a:t>
            </a:fld>
            <a:endParaRPr lang="en-US" dirty="0">
              <a:solidFill>
                <a:schemeClr val="bg1">
                  <a:lumMod val="65000"/>
                </a:schemeClr>
              </a:solidFill>
            </a:endParaRPr>
          </a:p>
        </p:txBody>
      </p:sp>
    </p:spTree>
    <p:extLst>
      <p:ext uri="{BB962C8B-B14F-4D97-AF65-F5344CB8AC3E}">
        <p14:creationId xmlns:p14="http://schemas.microsoft.com/office/powerpoint/2010/main" val="320574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7499A5-C73E-4EC8-800A-2A8D1F0FE392}"/>
              </a:ext>
            </a:extLst>
          </p:cNvPr>
          <p:cNvSpPr>
            <a:spLocks noGrp="1"/>
          </p:cNvSpPr>
          <p:nvPr>
            <p:ph type="body" idx="1"/>
          </p:nvPr>
        </p:nvSpPr>
        <p:spPr/>
        <p:txBody>
          <a:bodyPr/>
          <a:lstStyle/>
          <a:p>
            <a:r>
              <a:rPr lang="en-US" sz="4000" b="1" dirty="0"/>
              <a:t>RAD Upfront Civil Rights Reviews</a:t>
            </a:r>
          </a:p>
        </p:txBody>
      </p:sp>
      <p:sp>
        <p:nvSpPr>
          <p:cNvPr id="4" name="Slide Number Placeholder 3">
            <a:extLst>
              <a:ext uri="{FF2B5EF4-FFF2-40B4-BE49-F238E27FC236}">
                <a16:creationId xmlns:a16="http://schemas.microsoft.com/office/drawing/2014/main" id="{2AF6A833-8BD0-421E-B519-F6BC84B626F5}"/>
              </a:ext>
            </a:extLst>
          </p:cNvPr>
          <p:cNvSpPr>
            <a:spLocks noGrp="1"/>
          </p:cNvSpPr>
          <p:nvPr>
            <p:ph type="sldNum" sz="quarter" idx="10"/>
          </p:nvPr>
        </p:nvSpPr>
        <p:spPr/>
        <p:txBody>
          <a:bodyPr/>
          <a:lstStyle/>
          <a:p>
            <a:fld id="{3A0B1DC3-0B33-4BCE-9CCD-07F7A2522635}" type="slidenum">
              <a:rPr lang="en-US" smtClean="0"/>
              <a:t>5</a:t>
            </a:fld>
            <a:endParaRPr lang="en-US"/>
          </a:p>
        </p:txBody>
      </p:sp>
    </p:spTree>
    <p:extLst>
      <p:ext uri="{BB962C8B-B14F-4D97-AF65-F5344CB8AC3E}">
        <p14:creationId xmlns:p14="http://schemas.microsoft.com/office/powerpoint/2010/main" val="317140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FD14-DB17-4655-9989-7A2F32AAB19B}"/>
              </a:ext>
            </a:extLst>
          </p:cNvPr>
          <p:cNvSpPr>
            <a:spLocks noGrp="1"/>
          </p:cNvSpPr>
          <p:nvPr>
            <p:ph type="title"/>
          </p:nvPr>
        </p:nvSpPr>
        <p:spPr/>
        <p:txBody>
          <a:bodyPr/>
          <a:lstStyle/>
          <a:p>
            <a:r>
              <a:rPr lang="en-US" dirty="0"/>
              <a:t>Front-End Civil Rights Review of RAD Public Housing Conversions</a:t>
            </a:r>
          </a:p>
        </p:txBody>
      </p:sp>
      <p:sp>
        <p:nvSpPr>
          <p:cNvPr id="4" name="Rectangle 3">
            <a:extLst>
              <a:ext uri="{FF2B5EF4-FFF2-40B4-BE49-F238E27FC236}">
                <a16:creationId xmlns:a16="http://schemas.microsoft.com/office/drawing/2014/main" id="{E313523D-AD16-4A83-8977-4314E892AA3A}"/>
              </a:ext>
            </a:extLst>
          </p:cNvPr>
          <p:cNvSpPr/>
          <p:nvPr/>
        </p:nvSpPr>
        <p:spPr>
          <a:xfrm>
            <a:off x="924910" y="1726533"/>
            <a:ext cx="9574924" cy="4216539"/>
          </a:xfrm>
          <a:prstGeom prst="rect">
            <a:avLst/>
          </a:prstGeom>
        </p:spPr>
        <p:txBody>
          <a:bodyPr wrap="square" anchor="t">
            <a:spAutoFit/>
          </a:bodyPr>
          <a:lstStyle/>
          <a:p>
            <a:pPr marL="0" indent="0">
              <a:buNone/>
            </a:pPr>
            <a:r>
              <a:rPr lang="en-US" sz="2400" b="1" u="sng" dirty="0">
                <a:latin typeface="+mn-lt"/>
              </a:rPr>
              <a:t>Purpose:</a:t>
            </a:r>
            <a:r>
              <a:rPr lang="en-US" sz="2400" dirty="0">
                <a:latin typeface="+mn-lt"/>
              </a:rPr>
              <a:t> </a:t>
            </a:r>
          </a:p>
          <a:p>
            <a:pPr marL="0" indent="0">
              <a:buNone/>
            </a:pPr>
            <a:r>
              <a:rPr lang="en-US" sz="2000" dirty="0">
                <a:latin typeface="+mn-lt"/>
              </a:rPr>
              <a:t>The purpose of HUD’s Front-End Civil Rights Reviews of RAD public housing conversions is to assist PHAs with planning and implementing public housing  conversions in a manner consistent with fair housing and other civil rights requirements by conducting an upfront review of certain elements of RAD transactions that have civil rights implications. </a:t>
            </a:r>
          </a:p>
          <a:p>
            <a:r>
              <a:rPr lang="en-US" sz="2400" b="1" u="sng" dirty="0">
                <a:latin typeface="+mn-lt"/>
              </a:rPr>
              <a:t>Authority:</a:t>
            </a:r>
          </a:p>
          <a:p>
            <a:pPr marL="342900" indent="-342900">
              <a:buFont typeface="Arial" panose="020B0604020202020204" pitchFamily="34" charset="0"/>
              <a:buChar char="•"/>
            </a:pPr>
            <a:r>
              <a:rPr lang="en-US" sz="2000" b="1" u="sng" dirty="0">
                <a:latin typeface="+mn-lt"/>
              </a:rPr>
              <a:t>RAD Notice:</a:t>
            </a:r>
            <a:r>
              <a:rPr lang="en-US" sz="2000" dirty="0">
                <a:latin typeface="+mn-lt"/>
              </a:rPr>
              <a:t>  In June 2015, the RAD Notice established a front-end civil rights review requirement for public housing conversions.</a:t>
            </a:r>
          </a:p>
          <a:p>
            <a:endParaRPr lang="en-US" sz="2000" dirty="0">
              <a:latin typeface="+mn-lt"/>
            </a:endParaRPr>
          </a:p>
          <a:p>
            <a:pPr marL="342900" indent="-342900">
              <a:buFont typeface="Arial" panose="020B0604020202020204" pitchFamily="34" charset="0"/>
              <a:buChar char="•"/>
            </a:pPr>
            <a:r>
              <a:rPr lang="en-US" sz="2000" b="1" u="sng" dirty="0">
                <a:latin typeface="+mn-lt"/>
                <a:ea typeface="ＭＳ Ｐゴシック"/>
              </a:rPr>
              <a:t>RAD Civil Rights Notice:</a:t>
            </a:r>
            <a:r>
              <a:rPr lang="en-US" sz="2000" dirty="0">
                <a:latin typeface="+mn-lt"/>
                <a:ea typeface="ＭＳ Ｐゴシック"/>
              </a:rPr>
              <a:t>  The RAD Fair Housing, Civil Rights, and Relocation Notice [H2016-17/PIH 2016-17(HA)], published November 10, 2016, provided clarity regarding applicable fair housing and civil rights requirements and the timing and submission requirements for the front-end civil rights reviews of public housing conversions.  </a:t>
            </a:r>
            <a:endParaRPr lang="en-US" sz="2000" dirty="0">
              <a:latin typeface="+mn-lt"/>
              <a:cs typeface="Calibri"/>
            </a:endParaRPr>
          </a:p>
        </p:txBody>
      </p:sp>
    </p:spTree>
    <p:extLst>
      <p:ext uri="{BB962C8B-B14F-4D97-AF65-F5344CB8AC3E}">
        <p14:creationId xmlns:p14="http://schemas.microsoft.com/office/powerpoint/2010/main" val="2574809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8108-9F2A-4B59-B896-01FABE45D7F4}"/>
              </a:ext>
            </a:extLst>
          </p:cNvPr>
          <p:cNvSpPr>
            <a:spLocks noGrp="1"/>
          </p:cNvSpPr>
          <p:nvPr>
            <p:ph type="title"/>
          </p:nvPr>
        </p:nvSpPr>
        <p:spPr/>
        <p:txBody>
          <a:bodyPr/>
          <a:lstStyle/>
          <a:p>
            <a:r>
              <a:rPr lang="en-US" sz="3600" dirty="0"/>
              <a:t>HUD Will Conduct a Front-end Civil Rights Review when:</a:t>
            </a:r>
          </a:p>
        </p:txBody>
      </p:sp>
      <p:sp>
        <p:nvSpPr>
          <p:cNvPr id="3" name="Content Placeholder 2">
            <a:extLst>
              <a:ext uri="{FF2B5EF4-FFF2-40B4-BE49-F238E27FC236}">
                <a16:creationId xmlns:a16="http://schemas.microsoft.com/office/drawing/2014/main" id="{4191C8FA-9535-4317-9F51-97921BB6CDC5}"/>
              </a:ext>
            </a:extLst>
          </p:cNvPr>
          <p:cNvSpPr>
            <a:spLocks noGrp="1"/>
          </p:cNvSpPr>
          <p:nvPr>
            <p:ph idx="1"/>
          </p:nvPr>
        </p:nvSpPr>
        <p:spPr>
          <a:xfrm>
            <a:off x="265471" y="1600201"/>
            <a:ext cx="11739715" cy="4525963"/>
          </a:xfrm>
        </p:spPr>
        <p:txBody>
          <a:bodyPr/>
          <a:lstStyle/>
          <a:p>
            <a:pPr lvl="0">
              <a:buFont typeface="+mj-lt"/>
              <a:buAutoNum type="arabicPeriod"/>
            </a:pPr>
            <a:r>
              <a:rPr lang="en-US" sz="2000" dirty="0">
                <a:ea typeface="ＭＳ Ｐゴシック"/>
              </a:rPr>
              <a:t>New construction, whether on a new site or on a current site, in an area of minority concentration</a:t>
            </a:r>
          </a:p>
          <a:p>
            <a:pPr lvl="0">
              <a:buFont typeface="+mj-lt"/>
              <a:buAutoNum type="arabicPeriod"/>
            </a:pPr>
            <a:r>
              <a:rPr lang="en-US" sz="2000" dirty="0">
                <a:ea typeface="ＭＳ Ｐゴシック"/>
              </a:rPr>
              <a:t>Reduction in the number of units with 2+ bedrooms</a:t>
            </a:r>
          </a:p>
          <a:p>
            <a:pPr lvl="0">
              <a:buFont typeface="+mj-lt"/>
              <a:buAutoNum type="arabicPeriod"/>
            </a:pPr>
            <a:r>
              <a:rPr lang="en-US" sz="2000" dirty="0">
                <a:ea typeface="ＭＳ Ｐゴシック"/>
              </a:rPr>
              <a:t>Reduction in the number of UFAS units or increase in the number of UFAS units for persons with mobility impairments above 10% of the units at the project and increase in the number of UFAS units for persons with hearing and vision impairments above 4% of the units at the project.</a:t>
            </a:r>
          </a:p>
          <a:p>
            <a:pPr lvl="0">
              <a:buFont typeface="+mj-lt"/>
              <a:buAutoNum type="arabicPeriod"/>
            </a:pPr>
            <a:r>
              <a:rPr lang="en-US" sz="2000" dirty="0">
                <a:ea typeface="ＭＳ Ｐゴシック"/>
              </a:rPr>
              <a:t>Change in occupancy of the project (e.g., converting a family project to an elderly project)</a:t>
            </a:r>
          </a:p>
          <a:p>
            <a:pPr lvl="0">
              <a:buFont typeface="+mj-lt"/>
              <a:buAutoNum type="arabicPeriod"/>
            </a:pPr>
            <a:r>
              <a:rPr lang="en-US" sz="2000" dirty="0">
                <a:ea typeface="ＭＳ Ｐゴシック"/>
              </a:rPr>
              <a:t>Relocation that is likely to exceed 12 months</a:t>
            </a:r>
          </a:p>
          <a:p>
            <a:pPr lvl="0">
              <a:buFont typeface="+mj-lt"/>
              <a:buAutoNum type="arabicPeriod"/>
            </a:pPr>
            <a:r>
              <a:rPr lang="en-US" sz="2000" dirty="0">
                <a:ea typeface="ＭＳ Ｐゴシック"/>
              </a:rPr>
              <a:t>New construction or substantial alteration as those terms are defined under Section 504</a:t>
            </a:r>
          </a:p>
          <a:p>
            <a:pPr>
              <a:buFont typeface="+mj-lt"/>
              <a:buAutoNum type="arabicPeriod"/>
            </a:pPr>
            <a:r>
              <a:rPr lang="en-US" sz="2000" dirty="0">
                <a:ea typeface="ＭＳ Ｐゴシック"/>
              </a:rPr>
              <a:t>Transfers of assistance </a:t>
            </a:r>
            <a:endParaRPr lang="en-US" sz="2000" dirty="0"/>
          </a:p>
          <a:p>
            <a:pPr marL="0" lvl="0" indent="0">
              <a:buNone/>
            </a:pPr>
            <a:endParaRPr lang="en-US" sz="1600" dirty="0"/>
          </a:p>
          <a:p>
            <a:pPr marL="0" indent="0">
              <a:buNone/>
            </a:pPr>
            <a:r>
              <a:rPr lang="en-US" sz="1600" dirty="0"/>
              <a:t>FHEO may also, at its discretion, reviews conversions where the project is subject to a Voluntary Compliance Agreement or Conciliation Agreement with HUD or a Consent Decree or Settlement Agreement with the U.S. Department of Justice or HUD, or where the PHA is subject to such an agreement affecting its entire housing portfolio or otherwise related to the converting project, or HUD had identified potential fair housing and civil rights concerns or a history of such concerns. </a:t>
            </a:r>
          </a:p>
          <a:p>
            <a:pPr marL="0" indent="0">
              <a:buNone/>
            </a:pPr>
            <a:endParaRPr lang="en-US" sz="1600" b="1" dirty="0">
              <a:cs typeface="Calibri"/>
            </a:endParaRPr>
          </a:p>
          <a:p>
            <a:endParaRPr lang="en-US" dirty="0"/>
          </a:p>
        </p:txBody>
      </p:sp>
    </p:spTree>
    <p:extLst>
      <p:ext uri="{BB962C8B-B14F-4D97-AF65-F5344CB8AC3E}">
        <p14:creationId xmlns:p14="http://schemas.microsoft.com/office/powerpoint/2010/main" val="114096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56805-0071-4C92-95FD-DFC02FDD25E9}"/>
              </a:ext>
            </a:extLst>
          </p:cNvPr>
          <p:cNvSpPr>
            <a:spLocks noGrp="1"/>
          </p:cNvSpPr>
          <p:nvPr>
            <p:ph type="title"/>
          </p:nvPr>
        </p:nvSpPr>
        <p:spPr/>
        <p:txBody>
          <a:bodyPr/>
          <a:lstStyle/>
          <a:p>
            <a:r>
              <a:rPr lang="en-US" dirty="0"/>
              <a:t>Comment</a:t>
            </a:r>
          </a:p>
        </p:txBody>
      </p:sp>
      <p:sp>
        <p:nvSpPr>
          <p:cNvPr id="3" name="Content Placeholder 2">
            <a:extLst>
              <a:ext uri="{FF2B5EF4-FFF2-40B4-BE49-F238E27FC236}">
                <a16:creationId xmlns:a16="http://schemas.microsoft.com/office/drawing/2014/main" id="{1C2D1124-DD40-4EFE-B78A-384FD123823D}"/>
              </a:ext>
            </a:extLst>
          </p:cNvPr>
          <p:cNvSpPr>
            <a:spLocks noGrp="1"/>
          </p:cNvSpPr>
          <p:nvPr>
            <p:ph idx="1"/>
          </p:nvPr>
        </p:nvSpPr>
        <p:spPr/>
        <p:txBody>
          <a:bodyPr/>
          <a:lstStyle/>
          <a:p>
            <a:r>
              <a:rPr lang="en-US" dirty="0"/>
              <a:t>Most projects don’t trigger any front-end civil rights review. Although PHAs are currently required to submit the FHEO Accessibility and Relocation Checklist.</a:t>
            </a:r>
          </a:p>
          <a:p>
            <a:r>
              <a:rPr lang="en-US" dirty="0"/>
              <a:t>Few projects trigger more than one review.</a:t>
            </a:r>
          </a:p>
          <a:p>
            <a:r>
              <a:rPr lang="en-US" dirty="0"/>
              <a:t>Where applicable, submitting documentation for these reviews should begin early given that the reviews must be completed before a PHA can request a Concept Call (more later!)</a:t>
            </a:r>
          </a:p>
        </p:txBody>
      </p:sp>
    </p:spTree>
    <p:extLst>
      <p:ext uri="{BB962C8B-B14F-4D97-AF65-F5344CB8AC3E}">
        <p14:creationId xmlns:p14="http://schemas.microsoft.com/office/powerpoint/2010/main" val="188855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Front-End Civil Rights Review of RAD Public Housing Conversions</a:t>
            </a:r>
          </a:p>
        </p:txBody>
      </p:sp>
      <p:sp>
        <p:nvSpPr>
          <p:cNvPr id="3" name="Content Placeholder 2"/>
          <p:cNvSpPr>
            <a:spLocks noGrp="1"/>
          </p:cNvSpPr>
          <p:nvPr>
            <p:ph idx="1"/>
          </p:nvPr>
        </p:nvSpPr>
        <p:spPr>
          <a:xfrm>
            <a:off x="609599" y="2011680"/>
            <a:ext cx="10660655" cy="3982720"/>
          </a:xfrm>
        </p:spPr>
        <p:txBody>
          <a:bodyPr>
            <a:normAutofit fontScale="77500" lnSpcReduction="20000"/>
          </a:bodyPr>
          <a:lstStyle/>
          <a:p>
            <a:r>
              <a:rPr lang="en-US" b="1" u="sng" dirty="0"/>
              <a:t>Approval:</a:t>
            </a:r>
            <a:r>
              <a:rPr lang="en-US" dirty="0"/>
              <a:t>  HUD’s approval reflects only that the project may proceed through the RAD conversion process; it does not constitute a determination that the project is in compliance with applicable fair housing and civil rights requirements.</a:t>
            </a:r>
          </a:p>
          <a:p>
            <a:endParaRPr lang="en-US" dirty="0"/>
          </a:p>
          <a:p>
            <a:r>
              <a:rPr lang="en-US" b="1" u="sng" dirty="0"/>
              <a:t>Disapproval:</a:t>
            </a:r>
            <a:r>
              <a:rPr lang="en-US" dirty="0"/>
              <a:t>  HUD’s disapproval is grounds for terminating a CHAP, denying the issuance of an RCC, or denying authority to convert under RAD. </a:t>
            </a:r>
          </a:p>
          <a:p>
            <a:pPr marL="0" indent="0">
              <a:buNone/>
            </a:pPr>
            <a:endParaRPr lang="en-US" dirty="0"/>
          </a:p>
          <a:p>
            <a:r>
              <a:rPr lang="en-US" dirty="0"/>
              <a:t>The front-end civil rights reviews shall not be construed to limit other fair housing and civil rights investigations that HUD may conduct. </a:t>
            </a:r>
          </a:p>
          <a:p>
            <a:endParaRPr lang="en-US" dirty="0"/>
          </a:p>
        </p:txBody>
      </p:sp>
      <p:sp>
        <p:nvSpPr>
          <p:cNvPr id="4" name="Slide Number Placeholder 3"/>
          <p:cNvSpPr>
            <a:spLocks noGrp="1"/>
          </p:cNvSpPr>
          <p:nvPr>
            <p:ph type="sldNum" sz="quarter" idx="12"/>
          </p:nvPr>
        </p:nvSpPr>
        <p:spPr/>
        <p:txBody>
          <a:bodyPr/>
          <a:lstStyle/>
          <a:p>
            <a:fld id="{11FBD473-5057-407D-BA5D-DAB40F47A68D}" type="slidenum">
              <a:rPr lang="en-US" smtClean="0"/>
              <a:t>9</a:t>
            </a:fld>
            <a:endParaRPr lang="en-US"/>
          </a:p>
        </p:txBody>
      </p:sp>
      <p:sp>
        <p:nvSpPr>
          <p:cNvPr id="5" name="Slide Number Placeholder 8"/>
          <p:cNvSpPr txBox="1">
            <a:spLocks/>
          </p:cNvSpPr>
          <p:nvPr/>
        </p:nvSpPr>
        <p:spPr>
          <a:xfrm>
            <a:off x="4992356" y="6356351"/>
            <a:ext cx="2133600" cy="365125"/>
          </a:xfrm>
          <a:prstGeom prst="rect">
            <a:avLst/>
          </a:prstGeom>
        </p:spPr>
        <p:txBody>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2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2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2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2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26" charset="-128"/>
                <a:cs typeface="+mn-cs"/>
              </a:defRPr>
            </a:lvl5pPr>
            <a:lvl6pPr marL="2286000" algn="l" defTabSz="914400" rtl="0" eaLnBrk="1" latinLnBrk="0" hangingPunct="1">
              <a:defRPr kern="1200">
                <a:solidFill>
                  <a:schemeClr val="tx1"/>
                </a:solidFill>
                <a:latin typeface="Arial" charset="0"/>
                <a:ea typeface="ＭＳ Ｐゴシック" pitchFamily="26" charset="-128"/>
                <a:cs typeface="+mn-cs"/>
              </a:defRPr>
            </a:lvl6pPr>
            <a:lvl7pPr marL="2743200" algn="l" defTabSz="914400" rtl="0" eaLnBrk="1" latinLnBrk="0" hangingPunct="1">
              <a:defRPr kern="1200">
                <a:solidFill>
                  <a:schemeClr val="tx1"/>
                </a:solidFill>
                <a:latin typeface="Arial" charset="0"/>
                <a:ea typeface="ＭＳ Ｐゴシック" pitchFamily="26" charset="-128"/>
                <a:cs typeface="+mn-cs"/>
              </a:defRPr>
            </a:lvl7pPr>
            <a:lvl8pPr marL="3200400" algn="l" defTabSz="914400" rtl="0" eaLnBrk="1" latinLnBrk="0" hangingPunct="1">
              <a:defRPr kern="1200">
                <a:solidFill>
                  <a:schemeClr val="tx1"/>
                </a:solidFill>
                <a:latin typeface="Arial" charset="0"/>
                <a:ea typeface="ＭＳ Ｐゴシック" pitchFamily="26" charset="-128"/>
                <a:cs typeface="+mn-cs"/>
              </a:defRPr>
            </a:lvl8pPr>
            <a:lvl9pPr marL="3657600" algn="l" defTabSz="914400" rtl="0" eaLnBrk="1" latinLnBrk="0" hangingPunct="1">
              <a:defRPr kern="1200">
                <a:solidFill>
                  <a:schemeClr val="tx1"/>
                </a:solidFill>
                <a:latin typeface="Arial" charset="0"/>
                <a:ea typeface="ＭＳ Ｐゴシック" pitchFamily="26" charset="-128"/>
                <a:cs typeface="+mn-cs"/>
              </a:defRPr>
            </a:lvl9pPr>
          </a:lstStyle>
          <a:p>
            <a:pPr algn="ctr"/>
            <a:fld id="{3A0B1DC3-0B33-4BCE-9CCD-07F7A2522635}" type="slidenum">
              <a:rPr lang="en-US" smtClean="0">
                <a:solidFill>
                  <a:schemeClr val="bg1">
                    <a:lumMod val="65000"/>
                  </a:schemeClr>
                </a:solidFill>
              </a:rPr>
              <a:pPr algn="ctr"/>
              <a:t>9</a:t>
            </a:fld>
            <a:endParaRPr lang="en-US" dirty="0">
              <a:solidFill>
                <a:schemeClr val="bg1">
                  <a:lumMod val="65000"/>
                </a:schemeClr>
              </a:solidFill>
            </a:endParaRPr>
          </a:p>
        </p:txBody>
      </p:sp>
    </p:spTree>
    <p:extLst>
      <p:ext uri="{BB962C8B-B14F-4D97-AF65-F5344CB8AC3E}">
        <p14:creationId xmlns:p14="http://schemas.microsoft.com/office/powerpoint/2010/main" val="4115828266"/>
      </p:ext>
    </p:extLst>
  </p:cSld>
  <p:clrMapOvr>
    <a:masterClrMapping/>
  </p:clrMapOvr>
</p:sld>
</file>

<file path=ppt/theme/theme1.xml><?xml version="1.0" encoding="utf-8"?>
<a:theme xmlns:a="http://schemas.openxmlformats.org/drawingml/2006/main" name="HSNG PPT Template_March 21-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6B6C543C32EA46A0A9D8391E81E908" ma:contentTypeVersion="12" ma:contentTypeDescription="Create a new document." ma:contentTypeScope="" ma:versionID="d9d1f74676652102044d9ceb6f172d1b">
  <xsd:schema xmlns:xsd="http://www.w3.org/2001/XMLSchema" xmlns:xs="http://www.w3.org/2001/XMLSchema" xmlns:p="http://schemas.microsoft.com/office/2006/metadata/properties" xmlns:ns2="307fff00-37e0-40db-9062-22efbc65f95f" xmlns:ns3="7f3d6263-8e7f-4033-bd7b-5fd45ab2b742" targetNamespace="http://schemas.microsoft.com/office/2006/metadata/properties" ma:root="true" ma:fieldsID="c57e4de57f9e1f8aeeba33deda519f4f" ns2:_="" ns3:_="">
    <xsd:import namespace="307fff00-37e0-40db-9062-22efbc65f95f"/>
    <xsd:import namespace="7f3d6263-8e7f-4033-bd7b-5fd45ab2b74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fff00-37e0-40db-9062-22efbc65f9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3d6263-8e7f-4033-bd7b-5fd45ab2b74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f3d6263-8e7f-4033-bd7b-5fd45ab2b742">
      <UserInfo>
        <DisplayName>Carpentier, Celia Y</DisplayName>
        <AccountId>1719</AccountId>
        <AccountType/>
      </UserInfo>
      <UserInfo>
        <DisplayName>Byrne, Gregory A</DisplayName>
        <AccountId>309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C047FE-8300-4954-9FC2-DD9B29D7FC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7fff00-37e0-40db-9062-22efbc65f95f"/>
    <ds:schemaRef ds:uri="7f3d6263-8e7f-4033-bd7b-5fd45ab2b7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BF1D97-FA36-465B-9156-5FAB4690A143}">
  <ds:schemaRefs>
    <ds:schemaRef ds:uri="http://purl.org/dc/elements/1.1/"/>
    <ds:schemaRef ds:uri="http://schemas.microsoft.com/office/2006/metadata/properties"/>
    <ds:schemaRef ds:uri="307fff00-37e0-40db-9062-22efbc65f95f"/>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7f3d6263-8e7f-4033-bd7b-5fd45ab2b742"/>
    <ds:schemaRef ds:uri="http://www.w3.org/XML/1998/namespace"/>
  </ds:schemaRefs>
</ds:datastoreItem>
</file>

<file path=customXml/itemProps3.xml><?xml version="1.0" encoding="utf-8"?>
<ds:datastoreItem xmlns:ds="http://schemas.openxmlformats.org/officeDocument/2006/customXml" ds:itemID="{4157BACF-A46C-4505-A504-C433373051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HSNG PPT Template_March 21-2013</Template>
  <TotalTime>14905</TotalTime>
  <Words>2053</Words>
  <Application>Microsoft Office PowerPoint</Application>
  <PresentationFormat>Widescreen</PresentationFormat>
  <Paragraphs>176</Paragraphs>
  <Slides>22</Slides>
  <Notes>17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HSNG PPT Template_March 21-2013</vt:lpstr>
      <vt:lpstr>Fair Housing and Civil Rights Requirements for RAD Public Housing Conversions</vt:lpstr>
      <vt:lpstr>Agenda</vt:lpstr>
      <vt:lpstr>PowerPoint Presentation</vt:lpstr>
      <vt:lpstr>Governing Statutes</vt:lpstr>
      <vt:lpstr>PowerPoint Presentation</vt:lpstr>
      <vt:lpstr>Front-End Civil Rights Review of RAD Public Housing Conversions</vt:lpstr>
      <vt:lpstr>HUD Will Conduct a Front-end Civil Rights Review when:</vt:lpstr>
      <vt:lpstr>Comment</vt:lpstr>
      <vt:lpstr>Front-End Civil Rights Review of RAD Public Housing Conversions</vt:lpstr>
      <vt:lpstr>New Construction</vt:lpstr>
      <vt:lpstr>Reduction in Number of Units with 2+ Bedrooms</vt:lpstr>
      <vt:lpstr>Reduction/Increase in UFAS Units</vt:lpstr>
      <vt:lpstr>Change in Occupancy</vt:lpstr>
      <vt:lpstr>Relocation Exceeding 12 Months</vt:lpstr>
      <vt:lpstr>Accessible Units </vt:lpstr>
      <vt:lpstr>Transfer of Assistance</vt:lpstr>
      <vt:lpstr>PowerPoint Presentation</vt:lpstr>
      <vt:lpstr>Processing</vt:lpstr>
      <vt:lpstr>PowerPoint Presentation</vt:lpstr>
      <vt:lpstr>PowerPoint Presentation</vt:lpstr>
      <vt:lpstr>PowerPoint Presentation</vt:lpstr>
      <vt:lpstr>PowerPoint Presentation</vt:lpstr>
    </vt:vector>
  </TitlesOfParts>
  <Company>Housing and Urban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Karolyn Kaelin</dc:creator>
  <cp:lastModifiedBy>Payamps-Smith, Christina</cp:lastModifiedBy>
  <cp:revision>341</cp:revision>
  <cp:lastPrinted>2017-09-27T20:07:53Z</cp:lastPrinted>
  <dcterms:created xsi:type="dcterms:W3CDTF">2013-04-08T13:47:41Z</dcterms:created>
  <dcterms:modified xsi:type="dcterms:W3CDTF">2020-06-16T21:12:53Z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0x010100EE6B6C543C32EA46A0A9D8391E81E908</vt:lpwstr>
  </property>
  <property fmtid="{D5CDD505-2E9C-101B-9397-08002B2CF9AE}" pid="4" name="_dlc_DocIdItemGuid">
    <vt:lpwstr>09316315-42b9-4706-a8d2-4f3e4831a961</vt:lpwstr>
  </property>
  <property fmtid="{D5CDD505-2E9C-101B-9397-08002B2CF9AE}" pid="5" name="Order">
    <vt:r8>2700</vt:r8>
  </property>
</Properties>
</file>