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358" r:id="rId5"/>
    <p:sldId id="360" r:id="rId6"/>
    <p:sldId id="386" r:id="rId7"/>
    <p:sldId id="387" r:id="rId8"/>
    <p:sldId id="401" r:id="rId9"/>
    <p:sldId id="394" r:id="rId10"/>
    <p:sldId id="410" r:id="rId11"/>
    <p:sldId id="362" r:id="rId12"/>
    <p:sldId id="363" r:id="rId13"/>
    <p:sldId id="365" r:id="rId14"/>
    <p:sldId id="404" r:id="rId15"/>
    <p:sldId id="364" r:id="rId16"/>
    <p:sldId id="408" r:id="rId17"/>
    <p:sldId id="411" r:id="rId18"/>
    <p:sldId id="398" r:id="rId19"/>
    <p:sldId id="391" r:id="rId20"/>
    <p:sldId id="367" r:id="rId21"/>
    <p:sldId id="366" r:id="rId22"/>
    <p:sldId id="403" r:id="rId23"/>
    <p:sldId id="369" r:id="rId24"/>
    <p:sldId id="368" r:id="rId25"/>
    <p:sldId id="412" r:id="rId26"/>
    <p:sldId id="392" r:id="rId27"/>
    <p:sldId id="370" r:id="rId28"/>
    <p:sldId id="371" r:id="rId29"/>
    <p:sldId id="409" r:id="rId30"/>
    <p:sldId id="413" r:id="rId31"/>
    <p:sldId id="372" r:id="rId32"/>
    <p:sldId id="373" r:id="rId33"/>
    <p:sldId id="374" r:id="rId34"/>
    <p:sldId id="375" r:id="rId35"/>
    <p:sldId id="376" r:id="rId36"/>
    <p:sldId id="383" r:id="rId37"/>
    <p:sldId id="389" r:id="rId38"/>
    <p:sldId id="390" r:id="rId39"/>
    <p:sldId id="406" r:id="rId40"/>
    <p:sldId id="377" r:id="rId41"/>
    <p:sldId id="407" r:id="rId42"/>
    <p:sldId id="380" r:id="rId43"/>
    <p:sldId id="381" r:id="rId44"/>
    <p:sldId id="382" r:id="rId45"/>
    <p:sldId id="414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Lynott" initials="" lastIdx="1" clrIdx="0"/>
  <p:cmAuthor id="1" name="Williams-Kief, Kara S" initials="WKS" lastIdx="1" clrIdx="1">
    <p:extLst>
      <p:ext uri="{19B8F6BF-5375-455C-9EA6-DF929625EA0E}">
        <p15:presenceInfo xmlns:p15="http://schemas.microsoft.com/office/powerpoint/2012/main" userId="S::Kara.S.Williams-Kief@hud.gov::ac0391d6-6193-4e7e-bba5-d1509f355563" providerId="AD"/>
      </p:ext>
    </p:extLst>
  </p:cmAuthor>
  <p:cmAuthor id="2" name="Campion, Grace" initials="CG" lastIdx="18" clrIdx="2">
    <p:extLst>
      <p:ext uri="{19B8F6BF-5375-455C-9EA6-DF929625EA0E}">
        <p15:presenceInfo xmlns:p15="http://schemas.microsoft.com/office/powerpoint/2012/main" userId="S::gcampion@enterprisecommunity.org::6088165b-7138-45b1-9ee3-43350166f24c" providerId="AD"/>
      </p:ext>
    </p:extLst>
  </p:cmAuthor>
  <p:cmAuthor id="3" name="Payamps-Smith, Christina" initials="PC" lastIdx="8" clrIdx="3">
    <p:extLst>
      <p:ext uri="{19B8F6BF-5375-455C-9EA6-DF929625EA0E}">
        <p15:presenceInfo xmlns:p15="http://schemas.microsoft.com/office/powerpoint/2012/main" userId="S::cpayamps@enterprisecommunity.org::4ee215a2-1a5f-4381-ab8a-7e16efbbea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6C"/>
    <a:srgbClr val="008A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50CA0-BD9D-6E8D-2B66-D070A657FF29}" v="143" dt="2020-06-16T20:53:12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ion, Grace" userId="S::gcampion@enterprisecommunity.org::6088165b-7138-45b1-9ee3-43350166f24c" providerId="AD" clId="Web-{03F50CA0-BD9D-6E8D-2B66-D070A657FF29}"/>
    <pc:docChg chg="addSld modSld">
      <pc:chgData name="Campion, Grace" userId="S::gcampion@enterprisecommunity.org::6088165b-7138-45b1-9ee3-43350166f24c" providerId="AD" clId="Web-{03F50CA0-BD9D-6E8D-2B66-D070A657FF29}" dt="2020-06-16T20:53:12.575" v="141" actId="20577"/>
      <pc:docMkLst>
        <pc:docMk/>
      </pc:docMkLst>
      <pc:sldChg chg="modSp">
        <pc:chgData name="Campion, Grace" userId="S::gcampion@enterprisecommunity.org::6088165b-7138-45b1-9ee3-43350166f24c" providerId="AD" clId="Web-{03F50CA0-BD9D-6E8D-2B66-D070A657FF29}" dt="2020-06-16T20:49:00.048" v="16" actId="1076"/>
        <pc:sldMkLst>
          <pc:docMk/>
          <pc:sldMk cId="4022899291" sldId="358"/>
        </pc:sldMkLst>
        <pc:spChg chg="mod">
          <ac:chgData name="Campion, Grace" userId="S::gcampion@enterprisecommunity.org::6088165b-7138-45b1-9ee3-43350166f24c" providerId="AD" clId="Web-{03F50CA0-BD9D-6E8D-2B66-D070A657FF29}" dt="2020-06-16T20:48:58.220" v="15" actId="1076"/>
          <ac:spMkLst>
            <pc:docMk/>
            <pc:sldMk cId="4022899291" sldId="358"/>
            <ac:spMk id="2" creationId="{00000000-0000-0000-0000-000000000000}"/>
          </ac:spMkLst>
        </pc:spChg>
        <pc:spChg chg="mod">
          <ac:chgData name="Campion, Grace" userId="S::gcampion@enterprisecommunity.org::6088165b-7138-45b1-9ee3-43350166f24c" providerId="AD" clId="Web-{03F50CA0-BD9D-6E8D-2B66-D070A657FF29}" dt="2020-06-16T20:49:00.048" v="16" actId="1076"/>
          <ac:spMkLst>
            <pc:docMk/>
            <pc:sldMk cId="4022899291" sldId="358"/>
            <ac:spMk id="3" creationId="{00000000-0000-0000-0000-000000000000}"/>
          </ac:spMkLst>
        </pc:spChg>
      </pc:sldChg>
      <pc:sldChg chg="delSp modSp new">
        <pc:chgData name="Campion, Grace" userId="S::gcampion@enterprisecommunity.org::6088165b-7138-45b1-9ee3-43350166f24c" providerId="AD" clId="Web-{03F50CA0-BD9D-6E8D-2B66-D070A657FF29}" dt="2020-06-16T20:53:12.575" v="141" actId="20577"/>
        <pc:sldMkLst>
          <pc:docMk/>
          <pc:sldMk cId="595285828" sldId="414"/>
        </pc:sldMkLst>
        <pc:spChg chg="mod">
          <ac:chgData name="Campion, Grace" userId="S::gcampion@enterprisecommunity.org::6088165b-7138-45b1-9ee3-43350166f24c" providerId="AD" clId="Web-{03F50CA0-BD9D-6E8D-2B66-D070A657FF29}" dt="2020-06-16T20:51:02.272" v="39" actId="20577"/>
          <ac:spMkLst>
            <pc:docMk/>
            <pc:sldMk cId="595285828" sldId="414"/>
            <ac:spMk id="2" creationId="{619E78CD-6BF0-4E44-A63A-35C852AF75A8}"/>
          </ac:spMkLst>
        </pc:spChg>
        <pc:spChg chg="del mod">
          <ac:chgData name="Campion, Grace" userId="S::gcampion@enterprisecommunity.org::6088165b-7138-45b1-9ee3-43350166f24c" providerId="AD" clId="Web-{03F50CA0-BD9D-6E8D-2B66-D070A657FF29}" dt="2020-06-16T20:51:21.382" v="44"/>
          <ac:spMkLst>
            <pc:docMk/>
            <pc:sldMk cId="595285828" sldId="414"/>
            <ac:spMk id="3" creationId="{AE48E242-EB69-43DA-A1B0-546760FB77BE}"/>
          </ac:spMkLst>
        </pc:spChg>
        <pc:spChg chg="mod">
          <ac:chgData name="Campion, Grace" userId="S::gcampion@enterprisecommunity.org::6088165b-7138-45b1-9ee3-43350166f24c" providerId="AD" clId="Web-{03F50CA0-BD9D-6E8D-2B66-D070A657FF29}" dt="2020-06-16T20:53:12.575" v="141" actId="20577"/>
          <ac:spMkLst>
            <pc:docMk/>
            <pc:sldMk cId="595285828" sldId="414"/>
            <ac:spMk id="4" creationId="{9C66C2C4-936D-4B2A-8C2B-7C4CD4D231FB}"/>
          </ac:spMkLst>
        </pc:spChg>
        <pc:spChg chg="del">
          <ac:chgData name="Campion, Grace" userId="S::gcampion@enterprisecommunity.org::6088165b-7138-45b1-9ee3-43350166f24c" providerId="AD" clId="Web-{03F50CA0-BD9D-6E8D-2B66-D070A657FF29}" dt="2020-06-16T20:51:06.834" v="40"/>
          <ac:spMkLst>
            <pc:docMk/>
            <pc:sldMk cId="595285828" sldId="414"/>
            <ac:spMk id="5" creationId="{AE7B343C-759B-4988-9817-33EEE5BCEEE6}"/>
          </ac:spMkLst>
        </pc:spChg>
        <pc:spChg chg="del">
          <ac:chgData name="Campion, Grace" userId="S::gcampion@enterprisecommunity.org::6088165b-7138-45b1-9ee3-43350166f24c" providerId="AD" clId="Web-{03F50CA0-BD9D-6E8D-2B66-D070A657FF29}" dt="2020-06-16T20:51:08.100" v="41"/>
          <ac:spMkLst>
            <pc:docMk/>
            <pc:sldMk cId="595285828" sldId="414"/>
            <ac:spMk id="6" creationId="{B38777A0-AD5E-4EA6-8403-0C6AF69D15F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50345\Desktop\RAD%20Convening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Financing Types</a:t>
            </a:r>
          </a:p>
        </c:rich>
      </c:tx>
      <c:layout>
        <c:manualLayout>
          <c:xMode val="edge"/>
          <c:yMode val="edge"/>
          <c:x val="0.40111527618180493"/>
          <c:y val="4.8619912304225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0D-47CB-8905-35EE1CDB34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0D-47CB-8905-35EE1CDB34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0D-47CB-8905-35EE1CDB34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0D-47CB-8905-35EE1CDB34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0D-47CB-8905-35EE1CDB3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Sheet1!$B$7:$F$7</c:f>
              <c:strCache>
                <c:ptCount val="5"/>
                <c:pt idx="0">
                  <c:v>No debt</c:v>
                </c:pt>
                <c:pt idx="1">
                  <c:v>Debt w/ TC</c:v>
                </c:pt>
                <c:pt idx="2">
                  <c:v>FHA w/ TC</c:v>
                </c:pt>
                <c:pt idx="3">
                  <c:v>Debt w/o TC</c:v>
                </c:pt>
                <c:pt idx="4">
                  <c:v>FHA w/o TC</c:v>
                </c:pt>
              </c:strCache>
            </c:strRef>
          </c:cat>
          <c:val>
            <c:numRef>
              <c:f>Sheet1!$B$8:$F$8</c:f>
              <c:numCache>
                <c:formatCode>0.00%</c:formatCode>
                <c:ptCount val="5"/>
                <c:pt idx="0">
                  <c:v>0.47799999999999998</c:v>
                </c:pt>
                <c:pt idx="1">
                  <c:v>0.254</c:v>
                </c:pt>
                <c:pt idx="2">
                  <c:v>0.14399999999999999</c:v>
                </c:pt>
                <c:pt idx="3" formatCode="0%">
                  <c:v>0.08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0D-47CB-8905-35EE1CDB3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FE03B-5236-44F9-9E1D-8E6B75ADB14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AE9F53-1AAD-49A7-9788-1A9CDC783C2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/>
            <a:t>Operating Reserves</a:t>
          </a:r>
        </a:p>
      </dgm:t>
    </dgm:pt>
    <dgm:pt modelId="{F1F2D508-192A-4D52-8400-C3041508ADD7}" type="parTrans" cxnId="{73F782E8-2AD0-48A5-9345-2765CF0EE01B}">
      <dgm:prSet/>
      <dgm:spPr/>
      <dgm:t>
        <a:bodyPr/>
        <a:lstStyle/>
        <a:p>
          <a:endParaRPr lang="en-US"/>
        </a:p>
      </dgm:t>
    </dgm:pt>
    <dgm:pt modelId="{472BD6F0-875C-4102-BEBD-9CA87DD1C12B}" type="sibTrans" cxnId="{73F782E8-2AD0-48A5-9345-2765CF0EE01B}">
      <dgm:prSet/>
      <dgm:spPr/>
      <dgm:t>
        <a:bodyPr/>
        <a:lstStyle/>
        <a:p>
          <a:endParaRPr lang="en-US"/>
        </a:p>
      </dgm:t>
    </dgm:pt>
    <dgm:pt modelId="{E33D3106-7C4E-45BC-92A8-D50A6D7411A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/>
            <a:t>Capital Funds</a:t>
          </a:r>
        </a:p>
      </dgm:t>
    </dgm:pt>
    <dgm:pt modelId="{B6917E28-3B25-47E9-8514-12B67CB666F6}" type="parTrans" cxnId="{012BC10B-7B08-4A77-9C5B-42775B4C5319}">
      <dgm:prSet/>
      <dgm:spPr/>
      <dgm:t>
        <a:bodyPr/>
        <a:lstStyle/>
        <a:p>
          <a:endParaRPr lang="en-US"/>
        </a:p>
      </dgm:t>
    </dgm:pt>
    <dgm:pt modelId="{12514DA2-D5EA-4654-B302-79AA1464A7F1}" type="sibTrans" cxnId="{012BC10B-7B08-4A77-9C5B-42775B4C5319}">
      <dgm:prSet/>
      <dgm:spPr/>
      <dgm:t>
        <a:bodyPr/>
        <a:lstStyle/>
        <a:p>
          <a:endParaRPr lang="en-US"/>
        </a:p>
      </dgm:t>
    </dgm:pt>
    <dgm:pt modelId="{5D9F35D7-1C99-4F39-99DE-F2174A03F0B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/>
            <a:t>Replacement Housing Factor (RHF) funds</a:t>
          </a:r>
        </a:p>
      </dgm:t>
    </dgm:pt>
    <dgm:pt modelId="{CD65A05F-F694-4E3A-B3D8-D24AC1B10D9A}" type="parTrans" cxnId="{A4880333-24E1-48FE-82B5-AEC6C16F5748}">
      <dgm:prSet/>
      <dgm:spPr/>
      <dgm:t>
        <a:bodyPr/>
        <a:lstStyle/>
        <a:p>
          <a:endParaRPr lang="en-US"/>
        </a:p>
      </dgm:t>
    </dgm:pt>
    <dgm:pt modelId="{E549D69B-542A-4BC0-AF2C-A4503E1CDB00}" type="sibTrans" cxnId="{A4880333-24E1-48FE-82B5-AEC6C16F5748}">
      <dgm:prSet/>
      <dgm:spPr/>
      <dgm:t>
        <a:bodyPr/>
        <a:lstStyle/>
        <a:p>
          <a:endParaRPr lang="en-US"/>
        </a:p>
      </dgm:t>
    </dgm:pt>
    <dgm:pt modelId="{2DDAABAE-E09E-464C-A35E-4352B130229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/>
            <a:t>Demolition and Disposition Transitional Funding (DDTF)</a:t>
          </a:r>
        </a:p>
      </dgm:t>
    </dgm:pt>
    <dgm:pt modelId="{C15CE278-B691-443F-B711-1FF292A40E93}" type="parTrans" cxnId="{B89C1365-36A3-4353-92B2-67C6A6C1079A}">
      <dgm:prSet/>
      <dgm:spPr/>
      <dgm:t>
        <a:bodyPr/>
        <a:lstStyle/>
        <a:p>
          <a:endParaRPr lang="en-US"/>
        </a:p>
      </dgm:t>
    </dgm:pt>
    <dgm:pt modelId="{50480E30-5150-4359-93B7-F55EF96E3B0B}" type="sibTrans" cxnId="{B89C1365-36A3-4353-92B2-67C6A6C1079A}">
      <dgm:prSet/>
      <dgm:spPr/>
      <dgm:t>
        <a:bodyPr/>
        <a:lstStyle/>
        <a:p>
          <a:endParaRPr lang="en-US"/>
        </a:p>
      </dgm:t>
    </dgm:pt>
    <dgm:pt modelId="{8A69EB6B-363B-4520-BCAD-B77F47C4B3D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/>
            <a:t>S18 Disposition Proceeds </a:t>
          </a:r>
        </a:p>
      </dgm:t>
    </dgm:pt>
    <dgm:pt modelId="{5E9FED33-BC3F-4127-BAA2-859E93D68C9E}" type="parTrans" cxnId="{0F0F37B4-821D-4ECA-A76F-3EA2EEC93F3C}">
      <dgm:prSet/>
      <dgm:spPr/>
      <dgm:t>
        <a:bodyPr/>
        <a:lstStyle/>
        <a:p>
          <a:endParaRPr lang="en-US"/>
        </a:p>
      </dgm:t>
    </dgm:pt>
    <dgm:pt modelId="{9A1EE7C6-E734-4B24-8FF3-3821E7DA5AC6}" type="sibTrans" cxnId="{0F0F37B4-821D-4ECA-A76F-3EA2EEC93F3C}">
      <dgm:prSet/>
      <dgm:spPr/>
      <dgm:t>
        <a:bodyPr/>
        <a:lstStyle/>
        <a:p>
          <a:endParaRPr lang="en-US"/>
        </a:p>
      </dgm:t>
    </dgm:pt>
    <dgm:pt modelId="{2DC654E6-B6D1-42B8-A328-E6B499B451F1}" type="pres">
      <dgm:prSet presAssocID="{FCFFE03B-5236-44F9-9E1D-8E6B75ADB144}" presName="diagram" presStyleCnt="0">
        <dgm:presLayoutVars>
          <dgm:dir/>
          <dgm:resizeHandles val="exact"/>
        </dgm:presLayoutVars>
      </dgm:prSet>
      <dgm:spPr/>
    </dgm:pt>
    <dgm:pt modelId="{53E7C2A9-1830-493D-9682-A26AC7AE7F6F}" type="pres">
      <dgm:prSet presAssocID="{5EAE9F53-1AAD-49A7-9788-1A9CDC783C2B}" presName="node" presStyleLbl="node1" presStyleIdx="0" presStyleCnt="5">
        <dgm:presLayoutVars>
          <dgm:bulletEnabled val="1"/>
        </dgm:presLayoutVars>
      </dgm:prSet>
      <dgm:spPr/>
    </dgm:pt>
    <dgm:pt modelId="{C6B93B87-BE92-42EB-BA01-312207302DBC}" type="pres">
      <dgm:prSet presAssocID="{472BD6F0-875C-4102-BEBD-9CA87DD1C12B}" presName="sibTrans" presStyleCnt="0"/>
      <dgm:spPr/>
    </dgm:pt>
    <dgm:pt modelId="{D12E4A2E-0D7F-4999-8857-EFB9F950EA03}" type="pres">
      <dgm:prSet presAssocID="{E33D3106-7C4E-45BC-92A8-D50A6D7411A8}" presName="node" presStyleLbl="node1" presStyleIdx="1" presStyleCnt="5">
        <dgm:presLayoutVars>
          <dgm:bulletEnabled val="1"/>
        </dgm:presLayoutVars>
      </dgm:prSet>
      <dgm:spPr/>
    </dgm:pt>
    <dgm:pt modelId="{A7924599-74EE-499B-AF06-593A8E656457}" type="pres">
      <dgm:prSet presAssocID="{12514DA2-D5EA-4654-B302-79AA1464A7F1}" presName="sibTrans" presStyleCnt="0"/>
      <dgm:spPr/>
    </dgm:pt>
    <dgm:pt modelId="{C1718250-FE32-4ED2-9F62-6CB8EC8C5C1C}" type="pres">
      <dgm:prSet presAssocID="{5D9F35D7-1C99-4F39-99DE-F2174A03F0B2}" presName="node" presStyleLbl="node1" presStyleIdx="2" presStyleCnt="5">
        <dgm:presLayoutVars>
          <dgm:bulletEnabled val="1"/>
        </dgm:presLayoutVars>
      </dgm:prSet>
      <dgm:spPr/>
    </dgm:pt>
    <dgm:pt modelId="{31880CBC-2182-4835-9458-DAF3BC1CB44F}" type="pres">
      <dgm:prSet presAssocID="{E549D69B-542A-4BC0-AF2C-A4503E1CDB00}" presName="sibTrans" presStyleCnt="0"/>
      <dgm:spPr/>
    </dgm:pt>
    <dgm:pt modelId="{D40AE2AD-2E7C-43DF-807F-D07D870F2262}" type="pres">
      <dgm:prSet presAssocID="{2DDAABAE-E09E-464C-A35E-4352B130229A}" presName="node" presStyleLbl="node1" presStyleIdx="3" presStyleCnt="5">
        <dgm:presLayoutVars>
          <dgm:bulletEnabled val="1"/>
        </dgm:presLayoutVars>
      </dgm:prSet>
      <dgm:spPr/>
    </dgm:pt>
    <dgm:pt modelId="{A70506E5-F7B6-4C0E-865F-82A1FAEB16E9}" type="pres">
      <dgm:prSet presAssocID="{50480E30-5150-4359-93B7-F55EF96E3B0B}" presName="sibTrans" presStyleCnt="0"/>
      <dgm:spPr/>
    </dgm:pt>
    <dgm:pt modelId="{E2FFEBD3-3B16-43BC-9586-F6FB285C11F1}" type="pres">
      <dgm:prSet presAssocID="{8A69EB6B-363B-4520-BCAD-B77F47C4B3D8}" presName="node" presStyleLbl="node1" presStyleIdx="4" presStyleCnt="5">
        <dgm:presLayoutVars>
          <dgm:bulletEnabled val="1"/>
        </dgm:presLayoutVars>
      </dgm:prSet>
      <dgm:spPr/>
    </dgm:pt>
  </dgm:ptLst>
  <dgm:cxnLst>
    <dgm:cxn modelId="{88CE5800-9092-4F0F-BE68-2E5DD779F868}" type="presOf" srcId="{8A69EB6B-363B-4520-BCAD-B77F47C4B3D8}" destId="{E2FFEBD3-3B16-43BC-9586-F6FB285C11F1}" srcOrd="0" destOrd="0" presId="urn:microsoft.com/office/officeart/2005/8/layout/default"/>
    <dgm:cxn modelId="{012BC10B-7B08-4A77-9C5B-42775B4C5319}" srcId="{FCFFE03B-5236-44F9-9E1D-8E6B75ADB144}" destId="{E33D3106-7C4E-45BC-92A8-D50A6D7411A8}" srcOrd="1" destOrd="0" parTransId="{B6917E28-3B25-47E9-8514-12B67CB666F6}" sibTransId="{12514DA2-D5EA-4654-B302-79AA1464A7F1}"/>
    <dgm:cxn modelId="{A4880333-24E1-48FE-82B5-AEC6C16F5748}" srcId="{FCFFE03B-5236-44F9-9E1D-8E6B75ADB144}" destId="{5D9F35D7-1C99-4F39-99DE-F2174A03F0B2}" srcOrd="2" destOrd="0" parTransId="{CD65A05F-F694-4E3A-B3D8-D24AC1B10D9A}" sibTransId="{E549D69B-542A-4BC0-AF2C-A4503E1CDB00}"/>
    <dgm:cxn modelId="{B89C1365-36A3-4353-92B2-67C6A6C1079A}" srcId="{FCFFE03B-5236-44F9-9E1D-8E6B75ADB144}" destId="{2DDAABAE-E09E-464C-A35E-4352B130229A}" srcOrd="3" destOrd="0" parTransId="{C15CE278-B691-443F-B711-1FF292A40E93}" sibTransId="{50480E30-5150-4359-93B7-F55EF96E3B0B}"/>
    <dgm:cxn modelId="{87791B6B-FA76-4283-A4C9-0F3922D937A8}" type="presOf" srcId="{FCFFE03B-5236-44F9-9E1D-8E6B75ADB144}" destId="{2DC654E6-B6D1-42B8-A328-E6B499B451F1}" srcOrd="0" destOrd="0" presId="urn:microsoft.com/office/officeart/2005/8/layout/default"/>
    <dgm:cxn modelId="{D1072FAB-7115-4759-9DFA-1DE3E7252F95}" type="presOf" srcId="{5EAE9F53-1AAD-49A7-9788-1A9CDC783C2B}" destId="{53E7C2A9-1830-493D-9682-A26AC7AE7F6F}" srcOrd="0" destOrd="0" presId="urn:microsoft.com/office/officeart/2005/8/layout/default"/>
    <dgm:cxn modelId="{0F0F37B4-821D-4ECA-A76F-3EA2EEC93F3C}" srcId="{FCFFE03B-5236-44F9-9E1D-8E6B75ADB144}" destId="{8A69EB6B-363B-4520-BCAD-B77F47C4B3D8}" srcOrd="4" destOrd="0" parTransId="{5E9FED33-BC3F-4127-BAA2-859E93D68C9E}" sibTransId="{9A1EE7C6-E734-4B24-8FF3-3821E7DA5AC6}"/>
    <dgm:cxn modelId="{F9E906E8-1B67-4E98-A84F-CB88642CF472}" type="presOf" srcId="{E33D3106-7C4E-45BC-92A8-D50A6D7411A8}" destId="{D12E4A2E-0D7F-4999-8857-EFB9F950EA03}" srcOrd="0" destOrd="0" presId="urn:microsoft.com/office/officeart/2005/8/layout/default"/>
    <dgm:cxn modelId="{73F782E8-2AD0-48A5-9345-2765CF0EE01B}" srcId="{FCFFE03B-5236-44F9-9E1D-8E6B75ADB144}" destId="{5EAE9F53-1AAD-49A7-9788-1A9CDC783C2B}" srcOrd="0" destOrd="0" parTransId="{F1F2D508-192A-4D52-8400-C3041508ADD7}" sibTransId="{472BD6F0-875C-4102-BEBD-9CA87DD1C12B}"/>
    <dgm:cxn modelId="{A754EEF3-E485-4D70-880D-C4415698D25B}" type="presOf" srcId="{2DDAABAE-E09E-464C-A35E-4352B130229A}" destId="{D40AE2AD-2E7C-43DF-807F-D07D870F2262}" srcOrd="0" destOrd="0" presId="urn:microsoft.com/office/officeart/2005/8/layout/default"/>
    <dgm:cxn modelId="{5ED9B8F8-4591-4EDE-B5C9-77FE85890FFE}" type="presOf" srcId="{5D9F35D7-1C99-4F39-99DE-F2174A03F0B2}" destId="{C1718250-FE32-4ED2-9F62-6CB8EC8C5C1C}" srcOrd="0" destOrd="0" presId="urn:microsoft.com/office/officeart/2005/8/layout/default"/>
    <dgm:cxn modelId="{7373C13F-D9F7-4416-B5DE-3641645EF9DA}" type="presParOf" srcId="{2DC654E6-B6D1-42B8-A328-E6B499B451F1}" destId="{53E7C2A9-1830-493D-9682-A26AC7AE7F6F}" srcOrd="0" destOrd="0" presId="urn:microsoft.com/office/officeart/2005/8/layout/default"/>
    <dgm:cxn modelId="{D93D93F8-AECE-4E0C-822B-DB61CEA61C7B}" type="presParOf" srcId="{2DC654E6-B6D1-42B8-A328-E6B499B451F1}" destId="{C6B93B87-BE92-42EB-BA01-312207302DBC}" srcOrd="1" destOrd="0" presId="urn:microsoft.com/office/officeart/2005/8/layout/default"/>
    <dgm:cxn modelId="{7606CDF4-767F-45B6-8C06-57A7B1D8761E}" type="presParOf" srcId="{2DC654E6-B6D1-42B8-A328-E6B499B451F1}" destId="{D12E4A2E-0D7F-4999-8857-EFB9F950EA03}" srcOrd="2" destOrd="0" presId="urn:microsoft.com/office/officeart/2005/8/layout/default"/>
    <dgm:cxn modelId="{8FA6D982-C480-481C-8FA5-E065BEE8FDDF}" type="presParOf" srcId="{2DC654E6-B6D1-42B8-A328-E6B499B451F1}" destId="{A7924599-74EE-499B-AF06-593A8E656457}" srcOrd="3" destOrd="0" presId="urn:microsoft.com/office/officeart/2005/8/layout/default"/>
    <dgm:cxn modelId="{E60B5F60-B788-4AE3-A1AB-F7D8C08160A2}" type="presParOf" srcId="{2DC654E6-B6D1-42B8-A328-E6B499B451F1}" destId="{C1718250-FE32-4ED2-9F62-6CB8EC8C5C1C}" srcOrd="4" destOrd="0" presId="urn:microsoft.com/office/officeart/2005/8/layout/default"/>
    <dgm:cxn modelId="{30940D27-0FEB-44C1-86BA-D55B61FF77C2}" type="presParOf" srcId="{2DC654E6-B6D1-42B8-A328-E6B499B451F1}" destId="{31880CBC-2182-4835-9458-DAF3BC1CB44F}" srcOrd="5" destOrd="0" presId="urn:microsoft.com/office/officeart/2005/8/layout/default"/>
    <dgm:cxn modelId="{652C5B4F-3751-4ACB-B861-AD7F7AFD5505}" type="presParOf" srcId="{2DC654E6-B6D1-42B8-A328-E6B499B451F1}" destId="{D40AE2AD-2E7C-43DF-807F-D07D870F2262}" srcOrd="6" destOrd="0" presId="urn:microsoft.com/office/officeart/2005/8/layout/default"/>
    <dgm:cxn modelId="{7807D764-BB7B-4D72-AF12-D1CB3EB2BB0B}" type="presParOf" srcId="{2DC654E6-B6D1-42B8-A328-E6B499B451F1}" destId="{A70506E5-F7B6-4C0E-865F-82A1FAEB16E9}" srcOrd="7" destOrd="0" presId="urn:microsoft.com/office/officeart/2005/8/layout/default"/>
    <dgm:cxn modelId="{A4E4C9C9-75AB-46B3-A754-87F8655F7468}" type="presParOf" srcId="{2DC654E6-B6D1-42B8-A328-E6B499B451F1}" destId="{E2FFEBD3-3B16-43BC-9586-F6FB285C11F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336E7-7E82-421D-97B6-5925BB63D84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EE846-EB7F-4448-981D-7E8F9AF0F56B}">
      <dgm:prSet phldrT="[Text]"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Traditional Commercial Lenders</a:t>
          </a:r>
        </a:p>
      </dgm:t>
    </dgm:pt>
    <dgm:pt modelId="{87A99A5A-FE2E-4688-9162-F38E5CF62987}" type="parTrans" cxnId="{74A28777-90C8-4868-AC37-5E77251A27F6}">
      <dgm:prSet/>
      <dgm:spPr/>
      <dgm:t>
        <a:bodyPr/>
        <a:lstStyle/>
        <a:p>
          <a:endParaRPr lang="en-US"/>
        </a:p>
      </dgm:t>
    </dgm:pt>
    <dgm:pt modelId="{F6C15808-747E-4710-B098-0A0E4404983C}" type="sibTrans" cxnId="{74A28777-90C8-4868-AC37-5E77251A27F6}">
      <dgm:prSet/>
      <dgm:spPr/>
      <dgm:t>
        <a:bodyPr/>
        <a:lstStyle/>
        <a:p>
          <a:endParaRPr lang="en-US"/>
        </a:p>
      </dgm:t>
    </dgm:pt>
    <dgm:pt modelId="{96BDDDD9-9D11-471E-9702-2906A4FB5FC6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CDFIs</a:t>
          </a:r>
        </a:p>
      </dgm:t>
    </dgm:pt>
    <dgm:pt modelId="{62CD2D5C-DFA0-4C8F-BF58-BA60C036E501}" type="parTrans" cxnId="{3C1E0438-9218-4F5C-87F4-AC6162956473}">
      <dgm:prSet/>
      <dgm:spPr/>
      <dgm:t>
        <a:bodyPr/>
        <a:lstStyle/>
        <a:p>
          <a:endParaRPr lang="en-US"/>
        </a:p>
      </dgm:t>
    </dgm:pt>
    <dgm:pt modelId="{1744972A-D78F-4ABD-847B-E2A25D110C52}" type="sibTrans" cxnId="{3C1E0438-9218-4F5C-87F4-AC6162956473}">
      <dgm:prSet/>
      <dgm:spPr/>
      <dgm:t>
        <a:bodyPr/>
        <a:lstStyle/>
        <a:p>
          <a:endParaRPr lang="en-US"/>
        </a:p>
      </dgm:t>
    </dgm:pt>
    <dgm:pt modelId="{630D9FCF-EF8C-4062-8F6E-8C697F9CE35E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GSEs</a:t>
          </a:r>
        </a:p>
      </dgm:t>
    </dgm:pt>
    <dgm:pt modelId="{AC45A40D-96B4-459A-9138-51ECB3E8BE34}" type="parTrans" cxnId="{4F852953-7716-407A-9923-A7841509B86B}">
      <dgm:prSet/>
      <dgm:spPr/>
      <dgm:t>
        <a:bodyPr/>
        <a:lstStyle/>
        <a:p>
          <a:endParaRPr lang="en-US"/>
        </a:p>
      </dgm:t>
    </dgm:pt>
    <dgm:pt modelId="{6EEAF57C-BC26-4BBC-9986-6FA3D1C955C8}" type="sibTrans" cxnId="{4F852953-7716-407A-9923-A7841509B86B}">
      <dgm:prSet/>
      <dgm:spPr/>
      <dgm:t>
        <a:bodyPr/>
        <a:lstStyle/>
        <a:p>
          <a:endParaRPr lang="en-US"/>
        </a:p>
      </dgm:t>
    </dgm:pt>
    <dgm:pt modelId="{2024AC7C-D090-4066-9CFE-A905EED0B114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Federal Home Loan Banks</a:t>
          </a:r>
        </a:p>
      </dgm:t>
    </dgm:pt>
    <dgm:pt modelId="{7C3206FD-122F-42E8-8421-9214C18EF009}" type="parTrans" cxnId="{A41F3F23-3198-43A2-9F75-E59D1AB8FCBA}">
      <dgm:prSet/>
      <dgm:spPr/>
      <dgm:t>
        <a:bodyPr/>
        <a:lstStyle/>
        <a:p>
          <a:endParaRPr lang="en-US"/>
        </a:p>
      </dgm:t>
    </dgm:pt>
    <dgm:pt modelId="{0D500979-1A72-405F-AAA7-0CC2C5A96A3B}" type="sibTrans" cxnId="{A41F3F23-3198-43A2-9F75-E59D1AB8FCBA}">
      <dgm:prSet/>
      <dgm:spPr/>
      <dgm:t>
        <a:bodyPr/>
        <a:lstStyle/>
        <a:p>
          <a:endParaRPr lang="en-US"/>
        </a:p>
      </dgm:t>
    </dgm:pt>
    <dgm:pt modelId="{A2C44F28-55C5-415C-B16A-9BD87F5F3246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CDBG</a:t>
          </a:r>
        </a:p>
      </dgm:t>
    </dgm:pt>
    <dgm:pt modelId="{E4D19741-3114-4188-A8AD-C3DE407A7DCE}" type="parTrans" cxnId="{6EAB8A34-9167-418C-A39F-3B995ADA71F5}">
      <dgm:prSet/>
      <dgm:spPr/>
      <dgm:t>
        <a:bodyPr/>
        <a:lstStyle/>
        <a:p>
          <a:endParaRPr lang="en-US"/>
        </a:p>
      </dgm:t>
    </dgm:pt>
    <dgm:pt modelId="{B2B22D78-2372-4D24-8D5F-CD912C22171F}" type="sibTrans" cxnId="{6EAB8A34-9167-418C-A39F-3B995ADA71F5}">
      <dgm:prSet/>
      <dgm:spPr/>
      <dgm:t>
        <a:bodyPr/>
        <a:lstStyle/>
        <a:p>
          <a:endParaRPr lang="en-US"/>
        </a:p>
      </dgm:t>
    </dgm:pt>
    <dgm:pt modelId="{E8392714-AE70-4E55-8ED5-407D35F7C1C9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HOME Funds</a:t>
          </a:r>
        </a:p>
      </dgm:t>
    </dgm:pt>
    <dgm:pt modelId="{51ACACB6-9FE1-4773-9507-301E68C8BF43}" type="parTrans" cxnId="{3F51B0CD-4319-4555-86ED-DA6B7428B7B2}">
      <dgm:prSet/>
      <dgm:spPr/>
      <dgm:t>
        <a:bodyPr/>
        <a:lstStyle/>
        <a:p>
          <a:endParaRPr lang="en-US"/>
        </a:p>
      </dgm:t>
    </dgm:pt>
    <dgm:pt modelId="{8620211E-9828-43E3-BDFD-E7CDF4A2B05D}" type="sibTrans" cxnId="{3F51B0CD-4319-4555-86ED-DA6B7428B7B2}">
      <dgm:prSet/>
      <dgm:spPr/>
      <dgm:t>
        <a:bodyPr/>
        <a:lstStyle/>
        <a:p>
          <a:endParaRPr lang="en-US"/>
        </a:p>
      </dgm:t>
    </dgm:pt>
    <dgm:pt modelId="{398B1FA9-F705-4B51-BE2E-5EFED6FC655C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Housing Trust Funds</a:t>
          </a:r>
        </a:p>
      </dgm:t>
    </dgm:pt>
    <dgm:pt modelId="{FF4D7019-F747-4D82-A216-1C8F68B64566}" type="parTrans" cxnId="{A50363DD-73A8-4358-83AF-066A9327E0EA}">
      <dgm:prSet/>
      <dgm:spPr/>
      <dgm:t>
        <a:bodyPr/>
        <a:lstStyle/>
        <a:p>
          <a:endParaRPr lang="en-US"/>
        </a:p>
      </dgm:t>
    </dgm:pt>
    <dgm:pt modelId="{2FF310B7-F34A-4E43-8682-1219AA065585}" type="sibTrans" cxnId="{A50363DD-73A8-4358-83AF-066A9327E0EA}">
      <dgm:prSet/>
      <dgm:spPr/>
      <dgm:t>
        <a:bodyPr/>
        <a:lstStyle/>
        <a:p>
          <a:endParaRPr lang="en-US"/>
        </a:p>
      </dgm:t>
    </dgm:pt>
    <dgm:pt modelId="{08C70E7D-7335-4437-A199-ACF633DA6960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State and Local Funds</a:t>
          </a:r>
        </a:p>
      </dgm:t>
    </dgm:pt>
    <dgm:pt modelId="{E49A92BB-AD97-432B-AC63-C79792EF2CB6}" type="parTrans" cxnId="{09E6CFFB-5644-481A-B32F-25109D0D68F0}">
      <dgm:prSet/>
      <dgm:spPr/>
      <dgm:t>
        <a:bodyPr/>
        <a:lstStyle/>
        <a:p>
          <a:endParaRPr lang="en-US"/>
        </a:p>
      </dgm:t>
    </dgm:pt>
    <dgm:pt modelId="{0FF908BF-BC5E-497A-94FF-F4CF4763E3CC}" type="sibTrans" cxnId="{09E6CFFB-5644-481A-B32F-25109D0D68F0}">
      <dgm:prSet/>
      <dgm:spPr/>
      <dgm:t>
        <a:bodyPr/>
        <a:lstStyle/>
        <a:p>
          <a:endParaRPr lang="en-US"/>
        </a:p>
      </dgm:t>
    </dgm:pt>
    <dgm:pt modelId="{3305932D-3375-4FB4-945C-D655A4227F1B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Seller Note/Financing</a:t>
          </a:r>
        </a:p>
      </dgm:t>
    </dgm:pt>
    <dgm:pt modelId="{718560BC-2947-4FEA-942F-D6667AD7888E}" type="parTrans" cxnId="{47FE1A15-1850-4029-92C3-30BE254497DB}">
      <dgm:prSet/>
      <dgm:spPr/>
      <dgm:t>
        <a:bodyPr/>
        <a:lstStyle/>
        <a:p>
          <a:endParaRPr lang="en-US"/>
        </a:p>
      </dgm:t>
    </dgm:pt>
    <dgm:pt modelId="{66AE2449-EF2F-4589-80A2-066CE3C5095F}" type="sibTrans" cxnId="{47FE1A15-1850-4029-92C3-30BE254497DB}">
      <dgm:prSet/>
      <dgm:spPr/>
      <dgm:t>
        <a:bodyPr/>
        <a:lstStyle/>
        <a:p>
          <a:endParaRPr lang="en-US"/>
        </a:p>
      </dgm:t>
    </dgm:pt>
    <dgm:pt modelId="{34934F01-87CA-4A00-8DCD-B1EE6596B64A}">
      <dgm:prSet/>
      <dgm:spPr/>
      <dgm:t>
        <a:bodyPr/>
        <a:lstStyle/>
        <a:p>
          <a:pPr>
            <a:buFont typeface="+mj-lt"/>
            <a:buAutoNum type="romanLcPeriod"/>
          </a:pPr>
          <a:r>
            <a:rPr lang="en-US"/>
            <a:t>Private Foundation Financing</a:t>
          </a:r>
        </a:p>
      </dgm:t>
    </dgm:pt>
    <dgm:pt modelId="{606FECFF-4FD3-461B-BFAF-2B84E224386D}" type="parTrans" cxnId="{8F1A5BC3-F77F-4612-956F-9DE39AE44914}">
      <dgm:prSet/>
      <dgm:spPr/>
      <dgm:t>
        <a:bodyPr/>
        <a:lstStyle/>
        <a:p>
          <a:endParaRPr lang="en-US"/>
        </a:p>
      </dgm:t>
    </dgm:pt>
    <dgm:pt modelId="{0928CD7A-AF6F-4AA2-9A35-40A47AC46E72}" type="sibTrans" cxnId="{8F1A5BC3-F77F-4612-956F-9DE39AE44914}">
      <dgm:prSet/>
      <dgm:spPr/>
      <dgm:t>
        <a:bodyPr/>
        <a:lstStyle/>
        <a:p>
          <a:endParaRPr lang="en-US"/>
        </a:p>
      </dgm:t>
    </dgm:pt>
    <dgm:pt modelId="{160E875D-F961-4589-A7DC-E8D949C62AD2}">
      <dgm:prSet phldrT="[Text]"/>
      <dgm:spPr/>
      <dgm:t>
        <a:bodyPr/>
        <a:lstStyle/>
        <a:p>
          <a:pPr>
            <a:buFont typeface="+mj-lt"/>
            <a:buAutoNum type="romanLcPeriod"/>
          </a:pPr>
          <a:r>
            <a:rPr lang="en-US" b="1"/>
            <a:t>FHA-Insured Mortgage</a:t>
          </a:r>
        </a:p>
      </dgm:t>
    </dgm:pt>
    <dgm:pt modelId="{149C4B45-A479-4F7B-BF8F-F9B0881292D0}" type="parTrans" cxnId="{547F6EF0-327E-4987-B52D-598C8BAECCD9}">
      <dgm:prSet/>
      <dgm:spPr/>
    </dgm:pt>
    <dgm:pt modelId="{5DAE8DBF-45D5-4965-8D39-018696496720}" type="sibTrans" cxnId="{547F6EF0-327E-4987-B52D-598C8BAECCD9}">
      <dgm:prSet/>
      <dgm:spPr/>
    </dgm:pt>
    <dgm:pt modelId="{075C1B46-8288-46D5-B583-0031CF35521C}" type="pres">
      <dgm:prSet presAssocID="{B03336E7-7E82-421D-97B6-5925BB63D84D}" presName="diagram" presStyleCnt="0">
        <dgm:presLayoutVars>
          <dgm:dir/>
          <dgm:resizeHandles val="exact"/>
        </dgm:presLayoutVars>
      </dgm:prSet>
      <dgm:spPr/>
    </dgm:pt>
    <dgm:pt modelId="{F3EBF653-D850-4C3C-A811-8A11E70FE7B5}" type="pres">
      <dgm:prSet presAssocID="{F56EE846-EB7F-4448-981D-7E8F9AF0F56B}" presName="node" presStyleLbl="node1" presStyleIdx="0" presStyleCnt="11">
        <dgm:presLayoutVars>
          <dgm:bulletEnabled val="1"/>
        </dgm:presLayoutVars>
      </dgm:prSet>
      <dgm:spPr/>
    </dgm:pt>
    <dgm:pt modelId="{ACF4BC75-D928-4DA9-A7E7-579FC5F58322}" type="pres">
      <dgm:prSet presAssocID="{F6C15808-747E-4710-B098-0A0E4404983C}" presName="sibTrans" presStyleCnt="0"/>
      <dgm:spPr/>
    </dgm:pt>
    <dgm:pt modelId="{4B696E02-9C5D-4A66-8260-EA6B0C3276CA}" type="pres">
      <dgm:prSet presAssocID="{160E875D-F961-4589-A7DC-E8D949C62AD2}" presName="node" presStyleLbl="node1" presStyleIdx="1" presStyleCnt="11">
        <dgm:presLayoutVars>
          <dgm:bulletEnabled val="1"/>
        </dgm:presLayoutVars>
      </dgm:prSet>
      <dgm:spPr/>
    </dgm:pt>
    <dgm:pt modelId="{947F6914-ED8A-4484-B40E-12D518426392}" type="pres">
      <dgm:prSet presAssocID="{5DAE8DBF-45D5-4965-8D39-018696496720}" presName="sibTrans" presStyleCnt="0"/>
      <dgm:spPr/>
    </dgm:pt>
    <dgm:pt modelId="{A9554180-42C9-4539-B1B5-B9A605F535FF}" type="pres">
      <dgm:prSet presAssocID="{96BDDDD9-9D11-471E-9702-2906A4FB5FC6}" presName="node" presStyleLbl="node1" presStyleIdx="2" presStyleCnt="11">
        <dgm:presLayoutVars>
          <dgm:bulletEnabled val="1"/>
        </dgm:presLayoutVars>
      </dgm:prSet>
      <dgm:spPr/>
    </dgm:pt>
    <dgm:pt modelId="{A03838BC-C76C-4DCF-859A-C6CC2F7CBEFB}" type="pres">
      <dgm:prSet presAssocID="{1744972A-D78F-4ABD-847B-E2A25D110C52}" presName="sibTrans" presStyleCnt="0"/>
      <dgm:spPr/>
    </dgm:pt>
    <dgm:pt modelId="{975E1280-CE26-4B58-B90A-4F9323635CF3}" type="pres">
      <dgm:prSet presAssocID="{630D9FCF-EF8C-4062-8F6E-8C697F9CE35E}" presName="node" presStyleLbl="node1" presStyleIdx="3" presStyleCnt="11">
        <dgm:presLayoutVars>
          <dgm:bulletEnabled val="1"/>
        </dgm:presLayoutVars>
      </dgm:prSet>
      <dgm:spPr/>
    </dgm:pt>
    <dgm:pt modelId="{064690A4-0F26-41C6-AFBC-E9EC76EC2DB0}" type="pres">
      <dgm:prSet presAssocID="{6EEAF57C-BC26-4BBC-9986-6FA3D1C955C8}" presName="sibTrans" presStyleCnt="0"/>
      <dgm:spPr/>
    </dgm:pt>
    <dgm:pt modelId="{BEBD2AEF-2A56-4AD0-8405-E8D009468FBB}" type="pres">
      <dgm:prSet presAssocID="{2024AC7C-D090-4066-9CFE-A905EED0B114}" presName="node" presStyleLbl="node1" presStyleIdx="4" presStyleCnt="11">
        <dgm:presLayoutVars>
          <dgm:bulletEnabled val="1"/>
        </dgm:presLayoutVars>
      </dgm:prSet>
      <dgm:spPr/>
    </dgm:pt>
    <dgm:pt modelId="{C5B77E84-D2F6-47E5-8E20-33FD4373291C}" type="pres">
      <dgm:prSet presAssocID="{0D500979-1A72-405F-AAA7-0CC2C5A96A3B}" presName="sibTrans" presStyleCnt="0"/>
      <dgm:spPr/>
    </dgm:pt>
    <dgm:pt modelId="{1227EA02-7D10-4C38-91FC-AA0E55074A6E}" type="pres">
      <dgm:prSet presAssocID="{A2C44F28-55C5-415C-B16A-9BD87F5F3246}" presName="node" presStyleLbl="node1" presStyleIdx="5" presStyleCnt="11">
        <dgm:presLayoutVars>
          <dgm:bulletEnabled val="1"/>
        </dgm:presLayoutVars>
      </dgm:prSet>
      <dgm:spPr/>
    </dgm:pt>
    <dgm:pt modelId="{4D241BE8-A00C-4574-9E24-3260EDEAE29B}" type="pres">
      <dgm:prSet presAssocID="{B2B22D78-2372-4D24-8D5F-CD912C22171F}" presName="sibTrans" presStyleCnt="0"/>
      <dgm:spPr/>
    </dgm:pt>
    <dgm:pt modelId="{3D4A2CFA-EF84-4DAE-A12F-8059229E487E}" type="pres">
      <dgm:prSet presAssocID="{E8392714-AE70-4E55-8ED5-407D35F7C1C9}" presName="node" presStyleLbl="node1" presStyleIdx="6" presStyleCnt="11">
        <dgm:presLayoutVars>
          <dgm:bulletEnabled val="1"/>
        </dgm:presLayoutVars>
      </dgm:prSet>
      <dgm:spPr/>
    </dgm:pt>
    <dgm:pt modelId="{D714C4DD-FA1D-4D11-8FF1-97FCA4E11DA4}" type="pres">
      <dgm:prSet presAssocID="{8620211E-9828-43E3-BDFD-E7CDF4A2B05D}" presName="sibTrans" presStyleCnt="0"/>
      <dgm:spPr/>
    </dgm:pt>
    <dgm:pt modelId="{D5A7BCB1-F75D-4214-89E7-8D29F8215474}" type="pres">
      <dgm:prSet presAssocID="{398B1FA9-F705-4B51-BE2E-5EFED6FC655C}" presName="node" presStyleLbl="node1" presStyleIdx="7" presStyleCnt="11">
        <dgm:presLayoutVars>
          <dgm:bulletEnabled val="1"/>
        </dgm:presLayoutVars>
      </dgm:prSet>
      <dgm:spPr/>
    </dgm:pt>
    <dgm:pt modelId="{3834E753-AA6C-4DA7-8778-D1DF44B256F1}" type="pres">
      <dgm:prSet presAssocID="{2FF310B7-F34A-4E43-8682-1219AA065585}" presName="sibTrans" presStyleCnt="0"/>
      <dgm:spPr/>
    </dgm:pt>
    <dgm:pt modelId="{0D7FDEAC-9613-4850-A8C3-4098E39FAD67}" type="pres">
      <dgm:prSet presAssocID="{08C70E7D-7335-4437-A199-ACF633DA6960}" presName="node" presStyleLbl="node1" presStyleIdx="8" presStyleCnt="11">
        <dgm:presLayoutVars>
          <dgm:bulletEnabled val="1"/>
        </dgm:presLayoutVars>
      </dgm:prSet>
      <dgm:spPr/>
    </dgm:pt>
    <dgm:pt modelId="{3E9811F8-5B9C-4602-AE7F-B89EE88FE2AB}" type="pres">
      <dgm:prSet presAssocID="{0FF908BF-BC5E-497A-94FF-F4CF4763E3CC}" presName="sibTrans" presStyleCnt="0"/>
      <dgm:spPr/>
    </dgm:pt>
    <dgm:pt modelId="{A4C07BFE-A66B-40CE-8686-557462A7358E}" type="pres">
      <dgm:prSet presAssocID="{3305932D-3375-4FB4-945C-D655A4227F1B}" presName="node" presStyleLbl="node1" presStyleIdx="9" presStyleCnt="11">
        <dgm:presLayoutVars>
          <dgm:bulletEnabled val="1"/>
        </dgm:presLayoutVars>
      </dgm:prSet>
      <dgm:spPr/>
    </dgm:pt>
    <dgm:pt modelId="{94EFAB21-4679-4C2C-99E6-99A8FF9C093C}" type="pres">
      <dgm:prSet presAssocID="{66AE2449-EF2F-4589-80A2-066CE3C5095F}" presName="sibTrans" presStyleCnt="0"/>
      <dgm:spPr/>
    </dgm:pt>
    <dgm:pt modelId="{2D48D7AD-60C0-48CC-8366-711324B01EB7}" type="pres">
      <dgm:prSet presAssocID="{34934F01-87CA-4A00-8DCD-B1EE6596B64A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7FE1A15-1850-4029-92C3-30BE254497DB}" srcId="{B03336E7-7E82-421D-97B6-5925BB63D84D}" destId="{3305932D-3375-4FB4-945C-D655A4227F1B}" srcOrd="9" destOrd="0" parTransId="{718560BC-2947-4FEA-942F-D6667AD7888E}" sibTransId="{66AE2449-EF2F-4589-80A2-066CE3C5095F}"/>
    <dgm:cxn modelId="{E01D6922-17A9-4D16-BE7E-C3B55886A8D8}" type="presOf" srcId="{08C70E7D-7335-4437-A199-ACF633DA6960}" destId="{0D7FDEAC-9613-4850-A8C3-4098E39FAD67}" srcOrd="0" destOrd="0" presId="urn:microsoft.com/office/officeart/2005/8/layout/default"/>
    <dgm:cxn modelId="{85EB2B23-2E95-4D22-A929-5DD7BA55BBC2}" type="presOf" srcId="{160E875D-F961-4589-A7DC-E8D949C62AD2}" destId="{4B696E02-9C5D-4A66-8260-EA6B0C3276CA}" srcOrd="0" destOrd="0" presId="urn:microsoft.com/office/officeart/2005/8/layout/default"/>
    <dgm:cxn modelId="{A41F3F23-3198-43A2-9F75-E59D1AB8FCBA}" srcId="{B03336E7-7E82-421D-97B6-5925BB63D84D}" destId="{2024AC7C-D090-4066-9CFE-A905EED0B114}" srcOrd="4" destOrd="0" parTransId="{7C3206FD-122F-42E8-8421-9214C18EF009}" sibTransId="{0D500979-1A72-405F-AAA7-0CC2C5A96A3B}"/>
    <dgm:cxn modelId="{755BC031-654C-462D-97F0-AF1DF0E251A7}" type="presOf" srcId="{34934F01-87CA-4A00-8DCD-B1EE6596B64A}" destId="{2D48D7AD-60C0-48CC-8366-711324B01EB7}" srcOrd="0" destOrd="0" presId="urn:microsoft.com/office/officeart/2005/8/layout/default"/>
    <dgm:cxn modelId="{978C3434-4410-4F1B-AA16-194E114E5010}" type="presOf" srcId="{F56EE846-EB7F-4448-981D-7E8F9AF0F56B}" destId="{F3EBF653-D850-4C3C-A811-8A11E70FE7B5}" srcOrd="0" destOrd="0" presId="urn:microsoft.com/office/officeart/2005/8/layout/default"/>
    <dgm:cxn modelId="{6EAB8A34-9167-418C-A39F-3B995ADA71F5}" srcId="{B03336E7-7E82-421D-97B6-5925BB63D84D}" destId="{A2C44F28-55C5-415C-B16A-9BD87F5F3246}" srcOrd="5" destOrd="0" parTransId="{E4D19741-3114-4188-A8AD-C3DE407A7DCE}" sibTransId="{B2B22D78-2372-4D24-8D5F-CD912C22171F}"/>
    <dgm:cxn modelId="{3C1E0438-9218-4F5C-87F4-AC6162956473}" srcId="{B03336E7-7E82-421D-97B6-5925BB63D84D}" destId="{96BDDDD9-9D11-471E-9702-2906A4FB5FC6}" srcOrd="2" destOrd="0" parTransId="{62CD2D5C-DFA0-4C8F-BF58-BA60C036E501}" sibTransId="{1744972A-D78F-4ABD-847B-E2A25D110C52}"/>
    <dgm:cxn modelId="{C0C6683E-2BFA-48D9-9D27-2AE4D0FA03B1}" type="presOf" srcId="{E8392714-AE70-4E55-8ED5-407D35F7C1C9}" destId="{3D4A2CFA-EF84-4DAE-A12F-8059229E487E}" srcOrd="0" destOrd="0" presId="urn:microsoft.com/office/officeart/2005/8/layout/default"/>
    <dgm:cxn modelId="{918BB95B-B6D5-482A-B6DD-FB25CAAF8AFC}" type="presOf" srcId="{A2C44F28-55C5-415C-B16A-9BD87F5F3246}" destId="{1227EA02-7D10-4C38-91FC-AA0E55074A6E}" srcOrd="0" destOrd="0" presId="urn:microsoft.com/office/officeart/2005/8/layout/default"/>
    <dgm:cxn modelId="{48144567-7DB2-4A7D-BA44-F220BD8D96A9}" type="presOf" srcId="{96BDDDD9-9D11-471E-9702-2906A4FB5FC6}" destId="{A9554180-42C9-4539-B1B5-B9A605F535FF}" srcOrd="0" destOrd="0" presId="urn:microsoft.com/office/officeart/2005/8/layout/default"/>
    <dgm:cxn modelId="{7F0A5F6F-902E-439C-A670-25FC7F5D4106}" type="presOf" srcId="{630D9FCF-EF8C-4062-8F6E-8C697F9CE35E}" destId="{975E1280-CE26-4B58-B90A-4F9323635CF3}" srcOrd="0" destOrd="0" presId="urn:microsoft.com/office/officeart/2005/8/layout/default"/>
    <dgm:cxn modelId="{4F852953-7716-407A-9923-A7841509B86B}" srcId="{B03336E7-7E82-421D-97B6-5925BB63D84D}" destId="{630D9FCF-EF8C-4062-8F6E-8C697F9CE35E}" srcOrd="3" destOrd="0" parTransId="{AC45A40D-96B4-459A-9138-51ECB3E8BE34}" sibTransId="{6EEAF57C-BC26-4BBC-9986-6FA3D1C955C8}"/>
    <dgm:cxn modelId="{74A28777-90C8-4868-AC37-5E77251A27F6}" srcId="{B03336E7-7E82-421D-97B6-5925BB63D84D}" destId="{F56EE846-EB7F-4448-981D-7E8F9AF0F56B}" srcOrd="0" destOrd="0" parTransId="{87A99A5A-FE2E-4688-9162-F38E5CF62987}" sibTransId="{F6C15808-747E-4710-B098-0A0E4404983C}"/>
    <dgm:cxn modelId="{21AD7999-7458-4A2B-926C-15408209558F}" type="presOf" srcId="{3305932D-3375-4FB4-945C-D655A4227F1B}" destId="{A4C07BFE-A66B-40CE-8686-557462A7358E}" srcOrd="0" destOrd="0" presId="urn:microsoft.com/office/officeart/2005/8/layout/default"/>
    <dgm:cxn modelId="{8F1A5BC3-F77F-4612-956F-9DE39AE44914}" srcId="{B03336E7-7E82-421D-97B6-5925BB63D84D}" destId="{34934F01-87CA-4A00-8DCD-B1EE6596B64A}" srcOrd="10" destOrd="0" parTransId="{606FECFF-4FD3-461B-BFAF-2B84E224386D}" sibTransId="{0928CD7A-AF6F-4AA2-9A35-40A47AC46E72}"/>
    <dgm:cxn modelId="{3F51B0CD-4319-4555-86ED-DA6B7428B7B2}" srcId="{B03336E7-7E82-421D-97B6-5925BB63D84D}" destId="{E8392714-AE70-4E55-8ED5-407D35F7C1C9}" srcOrd="6" destOrd="0" parTransId="{51ACACB6-9FE1-4773-9507-301E68C8BF43}" sibTransId="{8620211E-9828-43E3-BDFD-E7CDF4A2B05D}"/>
    <dgm:cxn modelId="{DCC59ED1-8738-4BEE-9F8C-D75D830A3B10}" type="presOf" srcId="{398B1FA9-F705-4B51-BE2E-5EFED6FC655C}" destId="{D5A7BCB1-F75D-4214-89E7-8D29F8215474}" srcOrd="0" destOrd="0" presId="urn:microsoft.com/office/officeart/2005/8/layout/default"/>
    <dgm:cxn modelId="{A50363DD-73A8-4358-83AF-066A9327E0EA}" srcId="{B03336E7-7E82-421D-97B6-5925BB63D84D}" destId="{398B1FA9-F705-4B51-BE2E-5EFED6FC655C}" srcOrd="7" destOrd="0" parTransId="{FF4D7019-F747-4D82-A216-1C8F68B64566}" sibTransId="{2FF310B7-F34A-4E43-8682-1219AA065585}"/>
    <dgm:cxn modelId="{7ECC03E2-29AC-439D-8B14-A5F0F555227E}" type="presOf" srcId="{2024AC7C-D090-4066-9CFE-A905EED0B114}" destId="{BEBD2AEF-2A56-4AD0-8405-E8D009468FBB}" srcOrd="0" destOrd="0" presId="urn:microsoft.com/office/officeart/2005/8/layout/default"/>
    <dgm:cxn modelId="{547F6EF0-327E-4987-B52D-598C8BAECCD9}" srcId="{B03336E7-7E82-421D-97B6-5925BB63D84D}" destId="{160E875D-F961-4589-A7DC-E8D949C62AD2}" srcOrd="1" destOrd="0" parTransId="{149C4B45-A479-4F7B-BF8F-F9B0881292D0}" sibTransId="{5DAE8DBF-45D5-4965-8D39-018696496720}"/>
    <dgm:cxn modelId="{09E6CFFB-5644-481A-B32F-25109D0D68F0}" srcId="{B03336E7-7E82-421D-97B6-5925BB63D84D}" destId="{08C70E7D-7335-4437-A199-ACF633DA6960}" srcOrd="8" destOrd="0" parTransId="{E49A92BB-AD97-432B-AC63-C79792EF2CB6}" sibTransId="{0FF908BF-BC5E-497A-94FF-F4CF4763E3CC}"/>
    <dgm:cxn modelId="{E5CA54FE-1C5D-4323-BEE3-65E182B3CC2F}" type="presOf" srcId="{B03336E7-7E82-421D-97B6-5925BB63D84D}" destId="{075C1B46-8288-46D5-B583-0031CF35521C}" srcOrd="0" destOrd="0" presId="urn:microsoft.com/office/officeart/2005/8/layout/default"/>
    <dgm:cxn modelId="{C851008E-F494-4659-AB4E-61B6D765040F}" type="presParOf" srcId="{075C1B46-8288-46D5-B583-0031CF35521C}" destId="{F3EBF653-D850-4C3C-A811-8A11E70FE7B5}" srcOrd="0" destOrd="0" presId="urn:microsoft.com/office/officeart/2005/8/layout/default"/>
    <dgm:cxn modelId="{C3F1C4EF-6231-45E9-8DFA-923A3A4B69A9}" type="presParOf" srcId="{075C1B46-8288-46D5-B583-0031CF35521C}" destId="{ACF4BC75-D928-4DA9-A7E7-579FC5F58322}" srcOrd="1" destOrd="0" presId="urn:microsoft.com/office/officeart/2005/8/layout/default"/>
    <dgm:cxn modelId="{1CA3AFCE-9ABE-4EFA-B538-00B086544F47}" type="presParOf" srcId="{075C1B46-8288-46D5-B583-0031CF35521C}" destId="{4B696E02-9C5D-4A66-8260-EA6B0C3276CA}" srcOrd="2" destOrd="0" presId="urn:microsoft.com/office/officeart/2005/8/layout/default"/>
    <dgm:cxn modelId="{38229FB1-F966-49BE-AFA8-958BC4B02C4A}" type="presParOf" srcId="{075C1B46-8288-46D5-B583-0031CF35521C}" destId="{947F6914-ED8A-4484-B40E-12D518426392}" srcOrd="3" destOrd="0" presId="urn:microsoft.com/office/officeart/2005/8/layout/default"/>
    <dgm:cxn modelId="{4C2EB955-A415-4E92-ACCB-49F27F973B65}" type="presParOf" srcId="{075C1B46-8288-46D5-B583-0031CF35521C}" destId="{A9554180-42C9-4539-B1B5-B9A605F535FF}" srcOrd="4" destOrd="0" presId="urn:microsoft.com/office/officeart/2005/8/layout/default"/>
    <dgm:cxn modelId="{9C05CAA2-4DC0-43FD-B5B1-1A108BEDCF98}" type="presParOf" srcId="{075C1B46-8288-46D5-B583-0031CF35521C}" destId="{A03838BC-C76C-4DCF-859A-C6CC2F7CBEFB}" srcOrd="5" destOrd="0" presId="urn:microsoft.com/office/officeart/2005/8/layout/default"/>
    <dgm:cxn modelId="{D5673262-8F3C-4C03-894F-49A0755AA734}" type="presParOf" srcId="{075C1B46-8288-46D5-B583-0031CF35521C}" destId="{975E1280-CE26-4B58-B90A-4F9323635CF3}" srcOrd="6" destOrd="0" presId="urn:microsoft.com/office/officeart/2005/8/layout/default"/>
    <dgm:cxn modelId="{77E1AE2B-45A7-426A-99D7-07E8753743AA}" type="presParOf" srcId="{075C1B46-8288-46D5-B583-0031CF35521C}" destId="{064690A4-0F26-41C6-AFBC-E9EC76EC2DB0}" srcOrd="7" destOrd="0" presId="urn:microsoft.com/office/officeart/2005/8/layout/default"/>
    <dgm:cxn modelId="{DA1BD44D-94D2-40B7-B301-8FD1905B717C}" type="presParOf" srcId="{075C1B46-8288-46D5-B583-0031CF35521C}" destId="{BEBD2AEF-2A56-4AD0-8405-E8D009468FBB}" srcOrd="8" destOrd="0" presId="urn:microsoft.com/office/officeart/2005/8/layout/default"/>
    <dgm:cxn modelId="{2338819C-3BAD-4781-A218-2BE6213C386F}" type="presParOf" srcId="{075C1B46-8288-46D5-B583-0031CF35521C}" destId="{C5B77E84-D2F6-47E5-8E20-33FD4373291C}" srcOrd="9" destOrd="0" presId="urn:microsoft.com/office/officeart/2005/8/layout/default"/>
    <dgm:cxn modelId="{594B89A6-D99A-473A-81C3-84E873B15894}" type="presParOf" srcId="{075C1B46-8288-46D5-B583-0031CF35521C}" destId="{1227EA02-7D10-4C38-91FC-AA0E55074A6E}" srcOrd="10" destOrd="0" presId="urn:microsoft.com/office/officeart/2005/8/layout/default"/>
    <dgm:cxn modelId="{7680F49E-EB4F-4C57-A869-B2FD31491B60}" type="presParOf" srcId="{075C1B46-8288-46D5-B583-0031CF35521C}" destId="{4D241BE8-A00C-4574-9E24-3260EDEAE29B}" srcOrd="11" destOrd="0" presId="urn:microsoft.com/office/officeart/2005/8/layout/default"/>
    <dgm:cxn modelId="{D5585864-AC37-4DA7-B5D1-7C730FC786B5}" type="presParOf" srcId="{075C1B46-8288-46D5-B583-0031CF35521C}" destId="{3D4A2CFA-EF84-4DAE-A12F-8059229E487E}" srcOrd="12" destOrd="0" presId="urn:microsoft.com/office/officeart/2005/8/layout/default"/>
    <dgm:cxn modelId="{724794CC-261C-4DF4-A9E5-D498D76CEF26}" type="presParOf" srcId="{075C1B46-8288-46D5-B583-0031CF35521C}" destId="{D714C4DD-FA1D-4D11-8FF1-97FCA4E11DA4}" srcOrd="13" destOrd="0" presId="urn:microsoft.com/office/officeart/2005/8/layout/default"/>
    <dgm:cxn modelId="{6BCCC877-54DC-4308-84C5-17CB4F4E3E78}" type="presParOf" srcId="{075C1B46-8288-46D5-B583-0031CF35521C}" destId="{D5A7BCB1-F75D-4214-89E7-8D29F8215474}" srcOrd="14" destOrd="0" presId="urn:microsoft.com/office/officeart/2005/8/layout/default"/>
    <dgm:cxn modelId="{EE194915-73FD-4A16-928B-643B822372FC}" type="presParOf" srcId="{075C1B46-8288-46D5-B583-0031CF35521C}" destId="{3834E753-AA6C-4DA7-8778-D1DF44B256F1}" srcOrd="15" destOrd="0" presId="urn:microsoft.com/office/officeart/2005/8/layout/default"/>
    <dgm:cxn modelId="{1E814416-3D8D-43AB-BB63-9BA1DEFA3095}" type="presParOf" srcId="{075C1B46-8288-46D5-B583-0031CF35521C}" destId="{0D7FDEAC-9613-4850-A8C3-4098E39FAD67}" srcOrd="16" destOrd="0" presId="urn:microsoft.com/office/officeart/2005/8/layout/default"/>
    <dgm:cxn modelId="{9936F508-BAAF-44CB-BA4C-FC8F8B8C33CA}" type="presParOf" srcId="{075C1B46-8288-46D5-B583-0031CF35521C}" destId="{3E9811F8-5B9C-4602-AE7F-B89EE88FE2AB}" srcOrd="17" destOrd="0" presId="urn:microsoft.com/office/officeart/2005/8/layout/default"/>
    <dgm:cxn modelId="{9B4829DF-836B-41A5-A225-A2CA301969C7}" type="presParOf" srcId="{075C1B46-8288-46D5-B583-0031CF35521C}" destId="{A4C07BFE-A66B-40CE-8686-557462A7358E}" srcOrd="18" destOrd="0" presId="urn:microsoft.com/office/officeart/2005/8/layout/default"/>
    <dgm:cxn modelId="{1F333341-C8F1-4D50-8398-5C070C5EF5ED}" type="presParOf" srcId="{075C1B46-8288-46D5-B583-0031CF35521C}" destId="{94EFAB21-4679-4C2C-99E6-99A8FF9C093C}" srcOrd="19" destOrd="0" presId="urn:microsoft.com/office/officeart/2005/8/layout/default"/>
    <dgm:cxn modelId="{869AF53B-E867-4623-B6BA-8B4C75C95581}" type="presParOf" srcId="{075C1B46-8288-46D5-B583-0031CF35521C}" destId="{2D48D7AD-60C0-48CC-8366-711324B01EB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A569E-2387-47A2-AE6D-E5C46A07C4B8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344308-B4CB-4138-BA99-23C3ADEAEF92}">
      <dgm:prSet phldrT="[Text]"/>
      <dgm:spPr/>
      <dgm:t>
        <a:bodyPr/>
        <a:lstStyle/>
        <a:p>
          <a:r>
            <a:rPr lang="en-US"/>
            <a:t>FINANCING PLAN</a:t>
          </a:r>
        </a:p>
      </dgm:t>
    </dgm:pt>
    <dgm:pt modelId="{BB5A6B56-6FE5-46F7-88BD-D985D695F932}" type="parTrans" cxnId="{96EC033D-ECBA-471F-B61C-033B2E96EB53}">
      <dgm:prSet/>
      <dgm:spPr/>
      <dgm:t>
        <a:bodyPr/>
        <a:lstStyle/>
        <a:p>
          <a:endParaRPr lang="en-US"/>
        </a:p>
      </dgm:t>
    </dgm:pt>
    <dgm:pt modelId="{03DB8B2E-0FAF-43F2-B13E-51776FA37E5E}" type="sibTrans" cxnId="{96EC033D-ECBA-471F-B61C-033B2E96EB53}">
      <dgm:prSet/>
      <dgm:spPr/>
      <dgm:t>
        <a:bodyPr/>
        <a:lstStyle/>
        <a:p>
          <a:endParaRPr lang="en-US"/>
        </a:p>
      </dgm:t>
    </dgm:pt>
    <dgm:pt modelId="{E0ACA2B9-50A9-479F-9CDC-357050B73B46}">
      <dgm:prSet phldrT="[Text]"/>
      <dgm:spPr/>
      <dgm:t>
        <a:bodyPr/>
        <a:lstStyle/>
        <a:p>
          <a:r>
            <a:rPr lang="en-US"/>
            <a:t>Site Map for Proposed Grouping</a:t>
          </a:r>
        </a:p>
      </dgm:t>
    </dgm:pt>
    <dgm:pt modelId="{60EA9B12-EA37-4D08-8DEC-CDDA5B4C0C84}" type="parTrans" cxnId="{CAA153C3-8F38-446E-A330-1D9D63C928B0}">
      <dgm:prSet/>
      <dgm:spPr/>
      <dgm:t>
        <a:bodyPr/>
        <a:lstStyle/>
        <a:p>
          <a:endParaRPr lang="en-US"/>
        </a:p>
      </dgm:t>
    </dgm:pt>
    <dgm:pt modelId="{C9AEAA7A-F4D3-44DB-A1A9-F72597D26FF2}" type="sibTrans" cxnId="{CAA153C3-8F38-446E-A330-1D9D63C928B0}">
      <dgm:prSet/>
      <dgm:spPr/>
      <dgm:t>
        <a:bodyPr/>
        <a:lstStyle/>
        <a:p>
          <a:endParaRPr lang="en-US"/>
        </a:p>
      </dgm:t>
    </dgm:pt>
    <dgm:pt modelId="{914FC0C0-0E63-465A-8783-6B1351079892}">
      <dgm:prSet phldrT="[Text]"/>
      <dgm:spPr/>
      <dgm:t>
        <a:bodyPr/>
        <a:lstStyle/>
        <a:p>
          <a:r>
            <a:rPr lang="en-US"/>
            <a:t>Map of Remaining PH Units</a:t>
          </a:r>
        </a:p>
      </dgm:t>
    </dgm:pt>
    <dgm:pt modelId="{D8E1E002-1E83-4F86-BF80-6A5967103927}" type="parTrans" cxnId="{0CB4B597-1F30-48B9-BF4E-B8DD36F1668B}">
      <dgm:prSet/>
      <dgm:spPr/>
      <dgm:t>
        <a:bodyPr/>
        <a:lstStyle/>
        <a:p>
          <a:endParaRPr lang="en-US"/>
        </a:p>
      </dgm:t>
    </dgm:pt>
    <dgm:pt modelId="{1E410C05-6780-43D3-AE78-224DBC9DA2E6}" type="sibTrans" cxnId="{0CB4B597-1F30-48B9-BF4E-B8DD36F1668B}">
      <dgm:prSet/>
      <dgm:spPr/>
      <dgm:t>
        <a:bodyPr/>
        <a:lstStyle/>
        <a:p>
          <a:endParaRPr lang="en-US"/>
        </a:p>
      </dgm:t>
    </dgm:pt>
    <dgm:pt modelId="{54FC6A56-52D8-498E-8722-83ED7C830771}">
      <dgm:prSet phldrT="[Text]"/>
      <dgm:spPr/>
      <dgm:t>
        <a:bodyPr/>
        <a:lstStyle/>
        <a:p>
          <a:r>
            <a:rPr lang="en-US"/>
            <a:t>Management &amp; Oversight Narrative</a:t>
          </a:r>
        </a:p>
      </dgm:t>
    </dgm:pt>
    <dgm:pt modelId="{5E8D2ABF-75B4-4E0F-8E68-651496FDD96E}" type="parTrans" cxnId="{770696AF-9F88-41AA-92E0-FAF4F7D93F63}">
      <dgm:prSet/>
      <dgm:spPr/>
      <dgm:t>
        <a:bodyPr/>
        <a:lstStyle/>
        <a:p>
          <a:endParaRPr lang="en-US"/>
        </a:p>
      </dgm:t>
    </dgm:pt>
    <dgm:pt modelId="{89B7BC25-B366-4404-A0C4-238B7AE8B240}" type="sibTrans" cxnId="{770696AF-9F88-41AA-92E0-FAF4F7D93F63}">
      <dgm:prSet/>
      <dgm:spPr/>
      <dgm:t>
        <a:bodyPr/>
        <a:lstStyle/>
        <a:p>
          <a:endParaRPr lang="en-US"/>
        </a:p>
      </dgm:t>
    </dgm:pt>
    <dgm:pt modelId="{E2CBB938-9B50-45C4-AB8E-E0AF2F33885F}">
      <dgm:prSet phldrT="[Text]"/>
      <dgm:spPr/>
      <dgm:t>
        <a:bodyPr/>
        <a:lstStyle/>
        <a:p>
          <a:endParaRPr lang="en-US"/>
        </a:p>
      </dgm:t>
    </dgm:pt>
    <dgm:pt modelId="{FD5E08FA-6644-451C-837D-DCC9ADDC4DED}" type="parTrans" cxnId="{948AC045-A640-48D1-A6A7-9B7DA7830EB5}">
      <dgm:prSet/>
      <dgm:spPr/>
      <dgm:t>
        <a:bodyPr/>
        <a:lstStyle/>
        <a:p>
          <a:endParaRPr lang="en-US"/>
        </a:p>
      </dgm:t>
    </dgm:pt>
    <dgm:pt modelId="{68629F23-73DA-41EA-B172-E67BADC69E7C}" type="sibTrans" cxnId="{948AC045-A640-48D1-A6A7-9B7DA7830EB5}">
      <dgm:prSet/>
      <dgm:spPr/>
      <dgm:t>
        <a:bodyPr/>
        <a:lstStyle/>
        <a:p>
          <a:endParaRPr lang="en-US"/>
        </a:p>
      </dgm:t>
    </dgm:pt>
    <dgm:pt modelId="{3EBF4FE6-3973-45CD-9485-4BF326943E3A}" type="pres">
      <dgm:prSet presAssocID="{BBEA569E-2387-47A2-AE6D-E5C46A07C4B8}" presName="composite" presStyleCnt="0">
        <dgm:presLayoutVars>
          <dgm:chMax val="1"/>
          <dgm:dir/>
          <dgm:resizeHandles val="exact"/>
        </dgm:presLayoutVars>
      </dgm:prSet>
      <dgm:spPr/>
    </dgm:pt>
    <dgm:pt modelId="{FBA0ADA1-A669-48F3-8CFB-78B7072558E8}" type="pres">
      <dgm:prSet presAssocID="{BBEA569E-2387-47A2-AE6D-E5C46A07C4B8}" presName="radial" presStyleCnt="0">
        <dgm:presLayoutVars>
          <dgm:animLvl val="ctr"/>
        </dgm:presLayoutVars>
      </dgm:prSet>
      <dgm:spPr/>
    </dgm:pt>
    <dgm:pt modelId="{0A1101DC-2275-4B88-B6AE-0EF4AAF3AC93}" type="pres">
      <dgm:prSet presAssocID="{E9344308-B4CB-4138-BA99-23C3ADEAEF92}" presName="centerShape" presStyleLbl="vennNode1" presStyleIdx="0" presStyleCnt="4"/>
      <dgm:spPr/>
    </dgm:pt>
    <dgm:pt modelId="{175FD99A-CBAC-4F60-B3AD-FB9DF6FB7492}" type="pres">
      <dgm:prSet presAssocID="{E0ACA2B9-50A9-479F-9CDC-357050B73B46}" presName="node" presStyleLbl="vennNode1" presStyleIdx="1" presStyleCnt="4">
        <dgm:presLayoutVars>
          <dgm:bulletEnabled val="1"/>
        </dgm:presLayoutVars>
      </dgm:prSet>
      <dgm:spPr/>
    </dgm:pt>
    <dgm:pt modelId="{A159A1DB-BED6-4D04-A010-6A577A7F2482}" type="pres">
      <dgm:prSet presAssocID="{914FC0C0-0E63-465A-8783-6B1351079892}" presName="node" presStyleLbl="vennNode1" presStyleIdx="2" presStyleCnt="4">
        <dgm:presLayoutVars>
          <dgm:bulletEnabled val="1"/>
        </dgm:presLayoutVars>
      </dgm:prSet>
      <dgm:spPr/>
    </dgm:pt>
    <dgm:pt modelId="{E68298B7-636E-4B74-82A6-2489B3EE5F16}" type="pres">
      <dgm:prSet presAssocID="{54FC6A56-52D8-498E-8722-83ED7C830771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96EC033D-ECBA-471F-B61C-033B2E96EB53}" srcId="{BBEA569E-2387-47A2-AE6D-E5C46A07C4B8}" destId="{E9344308-B4CB-4138-BA99-23C3ADEAEF92}" srcOrd="0" destOrd="0" parTransId="{BB5A6B56-6FE5-46F7-88BD-D985D695F932}" sibTransId="{03DB8B2E-0FAF-43F2-B13E-51776FA37E5E}"/>
    <dgm:cxn modelId="{9EBC2343-898E-4E84-9E4F-AB5DCF0C5BE5}" type="presOf" srcId="{BBEA569E-2387-47A2-AE6D-E5C46A07C4B8}" destId="{3EBF4FE6-3973-45CD-9485-4BF326943E3A}" srcOrd="0" destOrd="0" presId="urn:microsoft.com/office/officeart/2005/8/layout/radial3"/>
    <dgm:cxn modelId="{D1661945-6A13-4BF3-A66A-2CB81D50A8C2}" type="presOf" srcId="{E9344308-B4CB-4138-BA99-23C3ADEAEF92}" destId="{0A1101DC-2275-4B88-B6AE-0EF4AAF3AC93}" srcOrd="0" destOrd="0" presId="urn:microsoft.com/office/officeart/2005/8/layout/radial3"/>
    <dgm:cxn modelId="{948AC045-A640-48D1-A6A7-9B7DA7830EB5}" srcId="{BBEA569E-2387-47A2-AE6D-E5C46A07C4B8}" destId="{E2CBB938-9B50-45C4-AB8E-E0AF2F33885F}" srcOrd="1" destOrd="0" parTransId="{FD5E08FA-6644-451C-837D-DCC9ADDC4DED}" sibTransId="{68629F23-73DA-41EA-B172-E67BADC69E7C}"/>
    <dgm:cxn modelId="{919CBC4D-B400-4D03-A5D9-7E76A6F73180}" type="presOf" srcId="{914FC0C0-0E63-465A-8783-6B1351079892}" destId="{A159A1DB-BED6-4D04-A010-6A577A7F2482}" srcOrd="0" destOrd="0" presId="urn:microsoft.com/office/officeart/2005/8/layout/radial3"/>
    <dgm:cxn modelId="{B8072B79-997E-4244-ACEC-93DA822C8EE6}" type="presOf" srcId="{54FC6A56-52D8-498E-8722-83ED7C830771}" destId="{E68298B7-636E-4B74-82A6-2489B3EE5F16}" srcOrd="0" destOrd="0" presId="urn:microsoft.com/office/officeart/2005/8/layout/radial3"/>
    <dgm:cxn modelId="{BD44907D-369C-42BF-86DB-AA9CFFE915CF}" type="presOf" srcId="{E0ACA2B9-50A9-479F-9CDC-357050B73B46}" destId="{175FD99A-CBAC-4F60-B3AD-FB9DF6FB7492}" srcOrd="0" destOrd="0" presId="urn:microsoft.com/office/officeart/2005/8/layout/radial3"/>
    <dgm:cxn modelId="{0CB4B597-1F30-48B9-BF4E-B8DD36F1668B}" srcId="{E9344308-B4CB-4138-BA99-23C3ADEAEF92}" destId="{914FC0C0-0E63-465A-8783-6B1351079892}" srcOrd="1" destOrd="0" parTransId="{D8E1E002-1E83-4F86-BF80-6A5967103927}" sibTransId="{1E410C05-6780-43D3-AE78-224DBC9DA2E6}"/>
    <dgm:cxn modelId="{770696AF-9F88-41AA-92E0-FAF4F7D93F63}" srcId="{E9344308-B4CB-4138-BA99-23C3ADEAEF92}" destId="{54FC6A56-52D8-498E-8722-83ED7C830771}" srcOrd="2" destOrd="0" parTransId="{5E8D2ABF-75B4-4E0F-8E68-651496FDD96E}" sibTransId="{89B7BC25-B366-4404-A0C4-238B7AE8B240}"/>
    <dgm:cxn modelId="{CAA153C3-8F38-446E-A330-1D9D63C928B0}" srcId="{E9344308-B4CB-4138-BA99-23C3ADEAEF92}" destId="{E0ACA2B9-50A9-479F-9CDC-357050B73B46}" srcOrd="0" destOrd="0" parTransId="{60EA9B12-EA37-4D08-8DEC-CDDA5B4C0C84}" sibTransId="{C9AEAA7A-F4D3-44DB-A1A9-F72597D26FF2}"/>
    <dgm:cxn modelId="{FD13623A-686B-4DAF-96EB-E20ADF90684B}" type="presParOf" srcId="{3EBF4FE6-3973-45CD-9485-4BF326943E3A}" destId="{FBA0ADA1-A669-48F3-8CFB-78B7072558E8}" srcOrd="0" destOrd="0" presId="urn:microsoft.com/office/officeart/2005/8/layout/radial3"/>
    <dgm:cxn modelId="{4F341698-B559-4814-8A04-78BE3F388EED}" type="presParOf" srcId="{FBA0ADA1-A669-48F3-8CFB-78B7072558E8}" destId="{0A1101DC-2275-4B88-B6AE-0EF4AAF3AC93}" srcOrd="0" destOrd="0" presId="urn:microsoft.com/office/officeart/2005/8/layout/radial3"/>
    <dgm:cxn modelId="{05B576F3-BB18-4496-9C33-591FF2A122C5}" type="presParOf" srcId="{FBA0ADA1-A669-48F3-8CFB-78B7072558E8}" destId="{175FD99A-CBAC-4F60-B3AD-FB9DF6FB7492}" srcOrd="1" destOrd="0" presId="urn:microsoft.com/office/officeart/2005/8/layout/radial3"/>
    <dgm:cxn modelId="{8892FEDA-767E-4B89-BD42-FF5916D543F1}" type="presParOf" srcId="{FBA0ADA1-A669-48F3-8CFB-78B7072558E8}" destId="{A159A1DB-BED6-4D04-A010-6A577A7F2482}" srcOrd="2" destOrd="0" presId="urn:microsoft.com/office/officeart/2005/8/layout/radial3"/>
    <dgm:cxn modelId="{41A09ED4-00F0-490B-A247-F7E737055974}" type="presParOf" srcId="{FBA0ADA1-A669-48F3-8CFB-78B7072558E8}" destId="{E68298B7-636E-4B74-82A6-2489B3EE5F16}" srcOrd="3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7C2A9-1830-493D-9682-A26AC7AE7F6F}">
      <dsp:nvSpPr>
        <dsp:cNvPr id="0" name=""/>
        <dsp:cNvSpPr/>
      </dsp:nvSpPr>
      <dsp:spPr>
        <a:xfrm>
          <a:off x="0" y="384711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/>
            <a:t>Operating Reserves</a:t>
          </a:r>
        </a:p>
      </dsp:txBody>
      <dsp:txXfrm>
        <a:off x="0" y="384711"/>
        <a:ext cx="2571749" cy="1543050"/>
      </dsp:txXfrm>
    </dsp:sp>
    <dsp:sp modelId="{D12E4A2E-0D7F-4999-8857-EFB9F950EA03}">
      <dsp:nvSpPr>
        <dsp:cNvPr id="0" name=""/>
        <dsp:cNvSpPr/>
      </dsp:nvSpPr>
      <dsp:spPr>
        <a:xfrm>
          <a:off x="2828925" y="384711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/>
            <a:t>Capital Funds</a:t>
          </a:r>
        </a:p>
      </dsp:txBody>
      <dsp:txXfrm>
        <a:off x="2828925" y="384711"/>
        <a:ext cx="2571749" cy="1543050"/>
      </dsp:txXfrm>
    </dsp:sp>
    <dsp:sp modelId="{C1718250-FE32-4ED2-9F62-6CB8EC8C5C1C}">
      <dsp:nvSpPr>
        <dsp:cNvPr id="0" name=""/>
        <dsp:cNvSpPr/>
      </dsp:nvSpPr>
      <dsp:spPr>
        <a:xfrm>
          <a:off x="5657849" y="384711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/>
            <a:t>Replacement Housing Factor (RHF) funds</a:t>
          </a:r>
        </a:p>
      </dsp:txBody>
      <dsp:txXfrm>
        <a:off x="5657849" y="384711"/>
        <a:ext cx="2571749" cy="1543050"/>
      </dsp:txXfrm>
    </dsp:sp>
    <dsp:sp modelId="{D40AE2AD-2E7C-43DF-807F-D07D870F2262}">
      <dsp:nvSpPr>
        <dsp:cNvPr id="0" name=""/>
        <dsp:cNvSpPr/>
      </dsp:nvSpPr>
      <dsp:spPr>
        <a:xfrm>
          <a:off x="1414462" y="2184937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/>
            <a:t>Demolition and Disposition Transitional Funding (DDTF)</a:t>
          </a:r>
        </a:p>
      </dsp:txBody>
      <dsp:txXfrm>
        <a:off x="1414462" y="2184937"/>
        <a:ext cx="2571749" cy="1543050"/>
      </dsp:txXfrm>
    </dsp:sp>
    <dsp:sp modelId="{E2FFEBD3-3B16-43BC-9586-F6FB285C11F1}">
      <dsp:nvSpPr>
        <dsp:cNvPr id="0" name=""/>
        <dsp:cNvSpPr/>
      </dsp:nvSpPr>
      <dsp:spPr>
        <a:xfrm>
          <a:off x="4243387" y="2184937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/>
            <a:t>S18 Disposition Proceeds </a:t>
          </a:r>
        </a:p>
      </dsp:txBody>
      <dsp:txXfrm>
        <a:off x="4243387" y="2184937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BF653-D850-4C3C-A811-8A11E70FE7B5}">
      <dsp:nvSpPr>
        <dsp:cNvPr id="0" name=""/>
        <dsp:cNvSpPr/>
      </dsp:nvSpPr>
      <dsp:spPr>
        <a:xfrm>
          <a:off x="2187" y="588466"/>
          <a:ext cx="1735633" cy="104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Traditional Commercial Lenders</a:t>
          </a:r>
        </a:p>
      </dsp:txBody>
      <dsp:txXfrm>
        <a:off x="2187" y="588466"/>
        <a:ext cx="1735633" cy="1041380"/>
      </dsp:txXfrm>
    </dsp:sp>
    <dsp:sp modelId="{4B696E02-9C5D-4A66-8260-EA6B0C3276CA}">
      <dsp:nvSpPr>
        <dsp:cNvPr id="0" name=""/>
        <dsp:cNvSpPr/>
      </dsp:nvSpPr>
      <dsp:spPr>
        <a:xfrm>
          <a:off x="1911384" y="588466"/>
          <a:ext cx="1735633" cy="10413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b="1" kern="1200"/>
            <a:t>FHA-Insured Mortgage</a:t>
          </a:r>
        </a:p>
      </dsp:txBody>
      <dsp:txXfrm>
        <a:off x="1911384" y="588466"/>
        <a:ext cx="1735633" cy="1041380"/>
      </dsp:txXfrm>
    </dsp:sp>
    <dsp:sp modelId="{A9554180-42C9-4539-B1B5-B9A605F535FF}">
      <dsp:nvSpPr>
        <dsp:cNvPr id="0" name=""/>
        <dsp:cNvSpPr/>
      </dsp:nvSpPr>
      <dsp:spPr>
        <a:xfrm>
          <a:off x="3820581" y="588466"/>
          <a:ext cx="1735633" cy="1041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CDFIs</a:t>
          </a:r>
        </a:p>
      </dsp:txBody>
      <dsp:txXfrm>
        <a:off x="3820581" y="588466"/>
        <a:ext cx="1735633" cy="1041380"/>
      </dsp:txXfrm>
    </dsp:sp>
    <dsp:sp modelId="{975E1280-CE26-4B58-B90A-4F9323635CF3}">
      <dsp:nvSpPr>
        <dsp:cNvPr id="0" name=""/>
        <dsp:cNvSpPr/>
      </dsp:nvSpPr>
      <dsp:spPr>
        <a:xfrm>
          <a:off x="5729778" y="588466"/>
          <a:ext cx="1735633" cy="10413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GSEs</a:t>
          </a:r>
        </a:p>
      </dsp:txBody>
      <dsp:txXfrm>
        <a:off x="5729778" y="588466"/>
        <a:ext cx="1735633" cy="1041380"/>
      </dsp:txXfrm>
    </dsp:sp>
    <dsp:sp modelId="{BEBD2AEF-2A56-4AD0-8405-E8D009468FBB}">
      <dsp:nvSpPr>
        <dsp:cNvPr id="0" name=""/>
        <dsp:cNvSpPr/>
      </dsp:nvSpPr>
      <dsp:spPr>
        <a:xfrm>
          <a:off x="2187" y="1803409"/>
          <a:ext cx="1735633" cy="10413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Federal Home Loan Banks</a:t>
          </a:r>
        </a:p>
      </dsp:txBody>
      <dsp:txXfrm>
        <a:off x="2187" y="1803409"/>
        <a:ext cx="1735633" cy="1041380"/>
      </dsp:txXfrm>
    </dsp:sp>
    <dsp:sp modelId="{1227EA02-7D10-4C38-91FC-AA0E55074A6E}">
      <dsp:nvSpPr>
        <dsp:cNvPr id="0" name=""/>
        <dsp:cNvSpPr/>
      </dsp:nvSpPr>
      <dsp:spPr>
        <a:xfrm>
          <a:off x="1911384" y="1803409"/>
          <a:ext cx="1735633" cy="104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CDBG</a:t>
          </a:r>
        </a:p>
      </dsp:txBody>
      <dsp:txXfrm>
        <a:off x="1911384" y="1803409"/>
        <a:ext cx="1735633" cy="1041380"/>
      </dsp:txXfrm>
    </dsp:sp>
    <dsp:sp modelId="{3D4A2CFA-EF84-4DAE-A12F-8059229E487E}">
      <dsp:nvSpPr>
        <dsp:cNvPr id="0" name=""/>
        <dsp:cNvSpPr/>
      </dsp:nvSpPr>
      <dsp:spPr>
        <a:xfrm>
          <a:off x="3820581" y="1803409"/>
          <a:ext cx="1735633" cy="10413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HOME Funds</a:t>
          </a:r>
        </a:p>
      </dsp:txBody>
      <dsp:txXfrm>
        <a:off x="3820581" y="1803409"/>
        <a:ext cx="1735633" cy="1041380"/>
      </dsp:txXfrm>
    </dsp:sp>
    <dsp:sp modelId="{D5A7BCB1-F75D-4214-89E7-8D29F8215474}">
      <dsp:nvSpPr>
        <dsp:cNvPr id="0" name=""/>
        <dsp:cNvSpPr/>
      </dsp:nvSpPr>
      <dsp:spPr>
        <a:xfrm>
          <a:off x="5729778" y="1803409"/>
          <a:ext cx="1735633" cy="1041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Housing Trust Funds</a:t>
          </a:r>
        </a:p>
      </dsp:txBody>
      <dsp:txXfrm>
        <a:off x="5729778" y="1803409"/>
        <a:ext cx="1735633" cy="1041380"/>
      </dsp:txXfrm>
    </dsp:sp>
    <dsp:sp modelId="{0D7FDEAC-9613-4850-A8C3-4098E39FAD67}">
      <dsp:nvSpPr>
        <dsp:cNvPr id="0" name=""/>
        <dsp:cNvSpPr/>
      </dsp:nvSpPr>
      <dsp:spPr>
        <a:xfrm>
          <a:off x="956786" y="3018353"/>
          <a:ext cx="1735633" cy="10413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State and Local Funds</a:t>
          </a:r>
        </a:p>
      </dsp:txBody>
      <dsp:txXfrm>
        <a:off x="956786" y="3018353"/>
        <a:ext cx="1735633" cy="1041380"/>
      </dsp:txXfrm>
    </dsp:sp>
    <dsp:sp modelId="{A4C07BFE-A66B-40CE-8686-557462A7358E}">
      <dsp:nvSpPr>
        <dsp:cNvPr id="0" name=""/>
        <dsp:cNvSpPr/>
      </dsp:nvSpPr>
      <dsp:spPr>
        <a:xfrm>
          <a:off x="2865983" y="3018353"/>
          <a:ext cx="1735633" cy="10413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Seller Note/Financing</a:t>
          </a:r>
        </a:p>
      </dsp:txBody>
      <dsp:txXfrm>
        <a:off x="2865983" y="3018353"/>
        <a:ext cx="1735633" cy="1041380"/>
      </dsp:txXfrm>
    </dsp:sp>
    <dsp:sp modelId="{2D48D7AD-60C0-48CC-8366-711324B01EB7}">
      <dsp:nvSpPr>
        <dsp:cNvPr id="0" name=""/>
        <dsp:cNvSpPr/>
      </dsp:nvSpPr>
      <dsp:spPr>
        <a:xfrm>
          <a:off x="4775180" y="3018353"/>
          <a:ext cx="1735633" cy="1041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kern="1200"/>
            <a:t>Private Foundation Financing</a:t>
          </a:r>
        </a:p>
      </dsp:txBody>
      <dsp:txXfrm>
        <a:off x="4775180" y="3018353"/>
        <a:ext cx="1735633" cy="1041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101DC-2275-4B88-B6AE-0EF4AAF3AC93}">
      <dsp:nvSpPr>
        <dsp:cNvPr id="0" name=""/>
        <dsp:cNvSpPr/>
      </dsp:nvSpPr>
      <dsp:spPr>
        <a:xfrm>
          <a:off x="2227287" y="1472444"/>
          <a:ext cx="3089225" cy="30892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FINANCING PLAN</a:t>
          </a:r>
        </a:p>
      </dsp:txBody>
      <dsp:txXfrm>
        <a:off x="2679694" y="1924851"/>
        <a:ext cx="2184411" cy="2184411"/>
      </dsp:txXfrm>
    </dsp:sp>
    <dsp:sp modelId="{175FD99A-CBAC-4F60-B3AD-FB9DF6FB7492}">
      <dsp:nvSpPr>
        <dsp:cNvPr id="0" name=""/>
        <dsp:cNvSpPr/>
      </dsp:nvSpPr>
      <dsp:spPr>
        <a:xfrm>
          <a:off x="2999593" y="234921"/>
          <a:ext cx="1544612" cy="15446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Site Map for Proposed Grouping</a:t>
          </a:r>
        </a:p>
      </dsp:txBody>
      <dsp:txXfrm>
        <a:off x="3225796" y="461124"/>
        <a:ext cx="1092206" cy="1092206"/>
      </dsp:txXfrm>
    </dsp:sp>
    <dsp:sp modelId="{A159A1DB-BED6-4D04-A010-6A577A7F2482}">
      <dsp:nvSpPr>
        <dsp:cNvPr id="0" name=""/>
        <dsp:cNvSpPr/>
      </dsp:nvSpPr>
      <dsp:spPr>
        <a:xfrm>
          <a:off x="4740157" y="3249665"/>
          <a:ext cx="1544612" cy="154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Map of Remaining PH Units</a:t>
          </a:r>
        </a:p>
      </dsp:txBody>
      <dsp:txXfrm>
        <a:off x="4966360" y="3475868"/>
        <a:ext cx="1092206" cy="1092206"/>
      </dsp:txXfrm>
    </dsp:sp>
    <dsp:sp modelId="{E68298B7-636E-4B74-82A6-2489B3EE5F16}">
      <dsp:nvSpPr>
        <dsp:cNvPr id="0" name=""/>
        <dsp:cNvSpPr/>
      </dsp:nvSpPr>
      <dsp:spPr>
        <a:xfrm>
          <a:off x="1259029" y="3249665"/>
          <a:ext cx="1544612" cy="15446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Management &amp; Oversight Narrative</a:t>
          </a:r>
        </a:p>
      </dsp:txBody>
      <dsp:txXfrm>
        <a:off x="1485232" y="3475868"/>
        <a:ext cx="1092206" cy="1092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9288F3E7-84C9-49CF-9AD2-38B70798F57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17A657C6-FBB3-41A7-B358-D36F1953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99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D1FE5213-1063-4CD2-98ED-E77F70B35C0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7" tIns="48328" rIns="96657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FC94895B-25C5-4F61-8046-6D44BFF1C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9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4895B-25C5-4F61-8046-6D44BFF1CB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3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547752-7DC8-C744-9A66-C5D1C3DDB192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A3DF7-F23F-4B4E-AE83-1C04C54E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7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7D49-4B23-7B41-9DD1-CE88D59ABE6A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5999-340E-4ACF-BB34-8FE13F43D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2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9E4E-30F5-504F-A7C3-B00CB0B76C8D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1A52-F243-4E28-A049-9BCD5654D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2A1D-9D10-204E-90D2-86198B2E3BD5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24600"/>
            <a:ext cx="381000" cy="365125"/>
          </a:xfrm>
        </p:spPr>
        <p:txBody>
          <a:bodyPr/>
          <a:lstStyle>
            <a:lvl1pPr>
              <a:defRPr sz="1500" b="1"/>
            </a:lvl1pPr>
          </a:lstStyle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5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9F4-4E45-C547-9171-F1721069E4DC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4947-6462-4D8F-A3AA-BA691DB2A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A048-B370-8446-B8C5-105AEA641983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A582-62A1-4897-B658-40F3192A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7AC0-01EE-2242-B3C8-7E6D7F8B34CD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397E-51C7-40C0-990E-3F18F7D2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6DCF-30D3-8646-84B2-3954B7E9B745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CD6B-7C9A-4955-8EFD-C0AE0F42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3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73B5-B83D-1C48-B40F-6C5A5F4FF1FB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284A-0880-49B6-B60D-98C6B9B3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EAB2-50EF-B244-BFBE-AD601EE87732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9EBB-599C-4490-B944-0E8500016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7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6882-B1AE-534C-BB8B-D231E177615E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C405-40F4-4C81-8D9F-E4992674B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0B2ADB9-CAF7-F94B-98D2-B67C641C131D}" type="datetime1">
              <a:rPr lang="en-US" smtClean="0">
                <a:ea typeface="ＭＳ Ｐゴシック" pitchFamily="26" charset="-128"/>
              </a:rPr>
              <a:t>6/16/2020</a:t>
            </a:fld>
            <a:endParaRPr lang="en-US">
              <a:ea typeface="ＭＳ Ｐゴシック" pitchFamily="2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CE77B1-E6C2-4F5D-92A0-CC1BDF15D7F4}" type="slidenum">
              <a:rPr lang="en-US">
                <a:ea typeface="ＭＳ Ｐゴシック" pitchFamily="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35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a.S.Williams-Kief@hud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169" y="1506970"/>
            <a:ext cx="7772400" cy="1470025"/>
          </a:xfrm>
        </p:spPr>
        <p:txBody>
          <a:bodyPr/>
          <a:lstStyle/>
          <a:p>
            <a:r>
              <a:rPr lang="en-US" b="1"/>
              <a:t>CONVERSION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11874"/>
            <a:ext cx="8305800" cy="1752600"/>
          </a:xfrm>
        </p:spPr>
        <p:txBody>
          <a:bodyPr/>
          <a:lstStyle/>
          <a:p>
            <a:r>
              <a:rPr lang="en-US" b="1">
                <a:solidFill>
                  <a:srgbClr val="0A1D6C"/>
                </a:solidFill>
                <a:ea typeface="ＭＳ Ｐゴシック"/>
              </a:rPr>
              <a:t>Financing, Site Aggregation, Portfolio Awards</a:t>
            </a:r>
            <a:endParaRPr lang="en-US" b="1">
              <a:solidFill>
                <a:schemeClr val="bg1">
                  <a:lumMod val="50000"/>
                </a:schemeClr>
              </a:solidFill>
              <a:ea typeface="ＭＳ Ｐゴシック"/>
            </a:endParaRPr>
          </a:p>
          <a:p>
            <a:endParaRPr lang="en-US" sz="2800" b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Kara Williams-</a:t>
            </a:r>
            <a:r>
              <a:rPr lang="en-US" sz="2800" b="1" err="1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Kief</a:t>
            </a:r>
            <a:endParaRPr lang="en-US" sz="2800" b="1">
              <a:solidFill>
                <a:schemeClr val="bg1">
                  <a:lumMod val="50000"/>
                </a:schemeClr>
              </a:solidFill>
              <a:ea typeface="ＭＳ Ｐゴシック"/>
            </a:endParaRPr>
          </a:p>
          <a:p>
            <a:r>
              <a:rPr lang="en-US" sz="2800" b="1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Office of Recapitalization</a:t>
            </a:r>
          </a:p>
          <a:p>
            <a:r>
              <a:rPr lang="en-US" sz="2000" b="1" i="1">
                <a:solidFill>
                  <a:schemeClr val="bg1">
                    <a:lumMod val="50000"/>
                  </a:schemeClr>
                </a:solidFill>
                <a:ea typeface="ＭＳ Ｐゴシック"/>
                <a:hlinkClick r:id="rId2"/>
              </a:rPr>
              <a:t>Kara.S.Williams-Kief@hud.gov</a:t>
            </a:r>
            <a:endParaRPr lang="en-US" sz="2000" b="1" i="1">
              <a:solidFill>
                <a:schemeClr val="bg1">
                  <a:lumMod val="50000"/>
                </a:schemeClr>
              </a:solidFill>
              <a:hlinkClick r:id="rId2"/>
            </a:endParaRPr>
          </a:p>
          <a:p>
            <a:endParaRPr lang="en-US" sz="2000" b="1" i="1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>
                <a:solidFill>
                  <a:schemeClr val="bg1">
                    <a:lumMod val="50000"/>
                  </a:schemeClr>
                </a:solidFill>
                <a:ea typeface="ＭＳ Ｐゴシック"/>
                <a:cs typeface="Calibri"/>
              </a:rPr>
              <a:t>June 17, 2020</a:t>
            </a:r>
            <a:endParaRPr lang="en-US">
              <a:solidFill>
                <a:schemeClr val="bg1">
                  <a:lumMod val="50000"/>
                </a:scheme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289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425AE-BFEF-4752-B411-12720F26C4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334000" y="229971"/>
            <a:ext cx="4114800" cy="27404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RESTRICTIONS ON </a:t>
            </a:r>
            <a:br>
              <a:rPr lang="en-US" sz="4000" b="1"/>
            </a:br>
            <a:r>
              <a:rPr lang="en-US" sz="4000" b="1"/>
              <a:t>PUBLIC HOUSING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578" y="1179512"/>
            <a:ext cx="8702566" cy="4251379"/>
          </a:xfrm>
        </p:spPr>
        <p:txBody>
          <a:bodyPr/>
          <a:lstStyle/>
          <a:p>
            <a:pPr marL="457200" lvl="1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If PH funds are contributed as a loan, they must be structured as a “soft” second mortgage payable from project cash flow.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When closing out of the Public Housing program, the PHA can (should!) bring over </a:t>
            </a:r>
            <a:r>
              <a:rPr lang="en-US" sz="2800" b="1" u="sng">
                <a:solidFill>
                  <a:srgbClr val="0A1D6C"/>
                </a:solidFill>
              </a:rPr>
              <a:t>ALL</a:t>
            </a:r>
            <a:r>
              <a:rPr lang="en-US" sz="2800"/>
              <a:t> remaining public housing funds.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Financing proceeds will not be allowed when public housing Capital, Operating, or MTW funds are used (</a:t>
            </a:r>
            <a:r>
              <a:rPr lang="en-US" sz="2800" i="1"/>
              <a:t>unless it is the last public housing units for a PHA</a:t>
            </a:r>
            <a:r>
              <a:rPr lang="en-US" sz="2800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9766-37FB-4CDD-BA6F-81506D1B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/>
              <a:t>STREAMLINED </a:t>
            </a:r>
            <a:br>
              <a:rPr lang="en-US" b="1"/>
            </a:br>
            <a:r>
              <a:rPr lang="en-US" b="1"/>
              <a:t>“SMALL PHA”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1572-434C-480D-9DDC-0726DEDB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6550"/>
            <a:ext cx="8229600" cy="4525963"/>
          </a:xfrm>
        </p:spPr>
        <p:txBody>
          <a:bodyPr/>
          <a:lstStyle/>
          <a:p>
            <a:r>
              <a:rPr lang="en-US" sz="2800"/>
              <a:t>A type of ‘no-debt’ transaction.</a:t>
            </a:r>
          </a:p>
          <a:p>
            <a:r>
              <a:rPr lang="en-US" sz="2800"/>
              <a:t>PHAs with 50 or fewer units are eligible. </a:t>
            </a:r>
          </a:p>
          <a:p>
            <a:r>
              <a:rPr lang="en-US" sz="2800"/>
              <a:t>A PHA is only eligible if it is not doing any rehab work outside of critical repairs.</a:t>
            </a:r>
          </a:p>
          <a:p>
            <a:r>
              <a:rPr lang="en-US" sz="2800"/>
              <a:t>Requires a modified Financing Plan Submission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02060"/>
                </a:solidFill>
              </a:rPr>
              <a:t>Does not require a Capital Needs Assessment or </a:t>
            </a:r>
            <a:r>
              <a:rPr lang="en-US" b="1" err="1">
                <a:solidFill>
                  <a:srgbClr val="002060"/>
                </a:solidFill>
              </a:rPr>
              <a:t>eTool</a:t>
            </a:r>
            <a:r>
              <a:rPr lang="en-US" b="1">
                <a:solidFill>
                  <a:srgbClr val="002060"/>
                </a:solidFill>
              </a:rPr>
              <a:t> – relies on a PHA Board certification as to the condition of the project.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A290E-D82C-488F-9BCD-1CDC4021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6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/>
              </a:rPr>
              <a:t>MOVING TO WORK FLEXIBILITIES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018"/>
            <a:ext cx="8077200" cy="4525963"/>
          </a:xfrm>
        </p:spPr>
        <p:txBody>
          <a:bodyPr/>
          <a:lstStyle/>
          <a:p>
            <a:pPr marL="457200" lvl="1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A1D6C"/>
                </a:solidFill>
              </a:rPr>
              <a:t>Moving-to-Work (MTW) Agencies </a:t>
            </a:r>
            <a:r>
              <a:rPr lang="en-US" sz="2800"/>
              <a:t>may use certain public housing and voucher funds authorized under their funding flexibilities (“MTW funds”) as an additional source of capital to support conversion.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MTW funds, whether provided as a loan, a grant, or a capital contribution, must be identified in the Financing Plan.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MTW Agencies may also use their authority to augment the conversion’s RAD rents.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530C0-1DCF-4C7A-BF94-D55A1E45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341716" y="229971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6065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E228-44A2-46F5-8452-C460F50F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526"/>
            <a:ext cx="8229600" cy="1143000"/>
          </a:xfrm>
        </p:spPr>
        <p:txBody>
          <a:bodyPr/>
          <a:lstStyle/>
          <a:p>
            <a:r>
              <a:rPr lang="en-US" b="1"/>
              <a:t>FUTURE RECAPITALIZATION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E95E-54FB-44E9-9A74-670F40CB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800"/>
              <a:t>A PHA can covert as a no-debt transaction now and refinance and/or recapitalize the project post-completion certification.</a:t>
            </a:r>
          </a:p>
          <a:p>
            <a:r>
              <a:rPr lang="en-US" sz="2800" b="1">
                <a:solidFill>
                  <a:srgbClr val="002060"/>
                </a:solidFill>
              </a:rPr>
              <a:t>Any future post-conversion approvals to refinance and/or recapitalize will be provided by PIH (PBVs) or Housing (PBRA).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EF313-AF4B-405E-9994-FD4D9128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B67D6-81B6-4D47-83BC-1A71EDF8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373247" y="274638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7525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3BEAD-D36D-472E-978D-23FABE64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65" y="3116920"/>
            <a:ext cx="7772400" cy="1500187"/>
          </a:xfrm>
        </p:spPr>
        <p:txBody>
          <a:bodyPr/>
          <a:lstStyle/>
          <a:p>
            <a:r>
              <a:rPr lang="en-US" sz="4800" b="1" u="sng">
                <a:solidFill>
                  <a:srgbClr val="002060"/>
                </a:solidFill>
              </a:rPr>
              <a:t>DEBT ONLY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CCE83-0FD6-41A4-A1BF-241407A8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84947-6462-4D8F-A3AA-BA691DB2AD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974D3-C119-45DB-96DF-C4ED6DFC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654657" y="166256"/>
            <a:ext cx="6851950" cy="456339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7645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B3B8-5EEE-417A-99A7-C03CFFED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AECB-31F7-4338-9C41-F1F2FAF9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800"/>
              <a:t>A “debt only” transaction is one that includes permanent debt but excludes the use of Low-Income Housing Tax Credits (LIHTCs). </a:t>
            </a:r>
          </a:p>
          <a:p>
            <a:r>
              <a:rPr lang="en-US" sz="2800"/>
              <a:t>Permanent debt (aka “hard debt”) will have required monthly debt service payments: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002060"/>
                </a:solidFill>
              </a:rPr>
              <a:t>Commercial/Conventional Lenders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002060"/>
                </a:solidFill>
              </a:rPr>
              <a:t>FHA-Insured Mortgage Lenders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PHAs are prohibited from using Public Housing Funds as hard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94A35-B841-46F4-B99C-C9E91498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BCA3A-7DA2-49E4-965A-64D3AE0DEC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404778" y="274638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8301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B02F-DB9C-4DE6-B783-D20C0CA5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BENEFITS OF LEVERAGING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1C09-49F8-447E-9419-F06D2E13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PHAs may choose to take on debt either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Increase the amount of capital available to complete </a:t>
            </a:r>
            <a:r>
              <a:rPr lang="en-US" b="1">
                <a:solidFill>
                  <a:srgbClr val="002060"/>
                </a:solidFill>
              </a:rPr>
              <a:t>required repairs.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Increase the amount of capital available to complete  </a:t>
            </a:r>
            <a:r>
              <a:rPr lang="en-US" b="1">
                <a:solidFill>
                  <a:srgbClr val="002060"/>
                </a:solidFill>
              </a:rPr>
              <a:t>larger scopes of work.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Fund </a:t>
            </a:r>
            <a:r>
              <a:rPr lang="en-US" b="1">
                <a:solidFill>
                  <a:srgbClr val="002060"/>
                </a:solidFill>
              </a:rPr>
              <a:t>reserves.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Pay-off </a:t>
            </a:r>
            <a:r>
              <a:rPr lang="en-US" b="1">
                <a:solidFill>
                  <a:srgbClr val="002060"/>
                </a:solidFill>
              </a:rPr>
              <a:t>existing debt </a:t>
            </a:r>
            <a:r>
              <a:rPr lang="en-US"/>
              <a:t>such as CFFP and EPC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0205B-40B1-4D7A-9D71-ACA5B8B6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071DC-6AF3-4D1B-8EE9-BCE0862EEE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341716" y="229971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6451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BASICS OF USING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27113"/>
            <a:ext cx="8077200" cy="4525963"/>
          </a:xfrm>
        </p:spPr>
        <p:txBody>
          <a:bodyPr/>
          <a:lstStyle/>
          <a:p>
            <a:pPr marL="457200" lvl="1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Conversions are eligible for financing from </a:t>
            </a:r>
            <a:r>
              <a:rPr lang="en-US" sz="2800" b="1">
                <a:solidFill>
                  <a:srgbClr val="0A1D6C"/>
                </a:solidFill>
              </a:rPr>
              <a:t>private and public</a:t>
            </a:r>
            <a:r>
              <a:rPr lang="en-US" sz="2800">
                <a:solidFill>
                  <a:srgbClr val="0A1D6C"/>
                </a:solidFill>
              </a:rPr>
              <a:t> </a:t>
            </a:r>
            <a:r>
              <a:rPr lang="en-US" sz="2800"/>
              <a:t>lending sources.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Financing must be subordinate to the RAD Use Agreement- this includes existing mixed-finance projects.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Many sources of funding at the seller, local, state, and federal level may be structured as grants or as cashflow notes.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91ABB3-AF49-4EE0-BE04-2E7EF9DE01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334000" y="246063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6030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DEBT</a:t>
            </a:r>
            <a:endParaRPr lang="en-US" b="1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C7B73-D8A5-4935-9A39-547E763502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334000" y="229971"/>
            <a:ext cx="4114800" cy="274045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8016DD-1C8E-4E83-A391-6CF2E06DA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16642"/>
              </p:ext>
            </p:extLst>
          </p:nvPr>
        </p:nvGraphicFramePr>
        <p:xfrm>
          <a:off x="838200" y="1295400"/>
          <a:ext cx="746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928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870F-7B13-4108-8E0F-DF21C57A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274638"/>
            <a:ext cx="8896350" cy="1143000"/>
          </a:xfrm>
        </p:spPr>
        <p:txBody>
          <a:bodyPr/>
          <a:lstStyle/>
          <a:p>
            <a:r>
              <a:rPr lang="en-US" b="1"/>
              <a:t>PERMANENT DEBT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E8D1-F09E-428A-921F-544A86F9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9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</a:rPr>
              <a:t>Permanent Debt Terms: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Fixed rate of interest, for a fixed term, fully amortized over no more than 40 years.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No balloon payment until after the earlier to occur of a) expiration of the term of the HAP Contract or b) 17 years from the date of the permanent debt financing.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Not have a debt service coverage less than the higher of 1.11.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BA6BF-EF30-4C2E-A5DB-253DA09E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126A-538D-44A2-B37F-D428796DA6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488861" y="138691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2676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2060"/>
                </a:solidFill>
              </a:rPr>
              <a:t>Basic Underwriting Test: </a:t>
            </a:r>
          </a:p>
          <a:p>
            <a:pPr marL="857250" lvl="2" indent="0">
              <a:buNone/>
            </a:pPr>
            <a:r>
              <a:rPr lang="en-US" sz="2400" i="1"/>
              <a:t>The converting project must demonstrate that it can meet the 20-year capital needs identified through a third-party Capital Needs Assessment (CNA) and otherwise generally show cash flow of $12 </a:t>
            </a:r>
            <a:r>
              <a:rPr lang="en-US" sz="2400" i="1" err="1"/>
              <a:t>pupm</a:t>
            </a:r>
            <a:r>
              <a:rPr lang="en-US" sz="2400" i="1"/>
              <a:t> or, in the case of leveraged transactions, a debt coverage of at least 1.11.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To meet those needs, there are three different financing strategies: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</a:rPr>
              <a:t>No -Debt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</a:rPr>
              <a:t>Debt-only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</a:rPr>
              <a:t>Tax Credit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 descr="Toy plastic numbers">
            <a:extLst>
              <a:ext uri="{FF2B5EF4-FFF2-40B4-BE49-F238E27FC236}">
                <a16:creationId xmlns:a16="http://schemas.microsoft.com/office/drawing/2014/main" id="{50063800-C8F3-4CC5-AAA1-8C3BA2970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7000"/>
            <a:ext cx="3867677" cy="257782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8984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FHA-INSURED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018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/>
              <a:t>FHA mortgage insurance provides high leverage and long-term, fully amortizing fixed-rate financing at competitive interest rates.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i="1"/>
              <a:t>See Notice H 2012-20.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 two most common FHA products are: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223(f)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224(d)(4)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Risk sharing programs offered by state housing financing agencies, Freddie Mac, and/or Fannie Mae.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Secondary financing, tax credits, and other public sources can be used in conjunction with FHA-insured financing and risk sharing programs.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53D3E6-990D-4CBB-AE66-530F074E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410200" y="274638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54774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CE4634-2A96-4F12-B778-8C0A2458A1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334000" y="303213"/>
            <a:ext cx="4114800" cy="27404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ＭＳ Ｐゴシック"/>
              </a:rPr>
              <a:t>ACQUISITION PROCEEDS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46138"/>
            <a:ext cx="8077200" cy="4525963"/>
          </a:xfrm>
        </p:spPr>
        <p:txBody>
          <a:bodyPr/>
          <a:lstStyle/>
          <a:p>
            <a:pPr marL="457200" lvl="1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A PHA is permitted to receive cash </a:t>
            </a:r>
            <a:r>
              <a:rPr lang="en-US" sz="2800" b="1">
                <a:solidFill>
                  <a:srgbClr val="0A1D6C"/>
                </a:solidFill>
              </a:rPr>
              <a:t>acquisition proceeds </a:t>
            </a:r>
            <a:r>
              <a:rPr lang="en-US" sz="2800"/>
              <a:t>in excess of any seller take-back financing only if the PHA is </a:t>
            </a:r>
            <a:r>
              <a:rPr lang="en-US" sz="2800" b="1" u="sng">
                <a:solidFill>
                  <a:srgbClr val="0A1D6C"/>
                </a:solidFill>
              </a:rPr>
              <a:t>not</a:t>
            </a:r>
            <a:r>
              <a:rPr lang="en-US" sz="2800"/>
              <a:t> using public housing Capital, Operating, or MTW funds as a source of funds for the transaction.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All such proceeds must be used for Affordable Housing Purposes.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Until expended, the PHA must place the proceeds in an account subject to a HUD-51999, General Depository Agreement.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9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3BEAD-D36D-472E-978D-23FABE64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65" y="3116920"/>
            <a:ext cx="7772400" cy="1500187"/>
          </a:xfrm>
        </p:spPr>
        <p:txBody>
          <a:bodyPr/>
          <a:lstStyle/>
          <a:p>
            <a:r>
              <a:rPr lang="en-US" sz="4800" b="1" u="sng">
                <a:solidFill>
                  <a:srgbClr val="002060"/>
                </a:solidFill>
              </a:rPr>
              <a:t>TAX CREDIT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CCE83-0FD6-41A4-A1BF-241407A8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84947-6462-4D8F-A3AA-BA691DB2AD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974D3-C119-45DB-96DF-C4ED6DFC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654657" y="166256"/>
            <a:ext cx="6851950" cy="456339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17699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285D-F474-4650-BDB5-F234306C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TAX CREDIT FINANCING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BC7FB-5C73-4976-A0EC-D650BF3F5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PHAs may choose to use tax credit financing because: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02060"/>
                </a:solidFill>
              </a:rPr>
              <a:t>The capital needs of the property are too great, and debt alone will not provide enough funds to complete needed repairs.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02060"/>
                </a:solidFill>
              </a:rPr>
              <a:t>Tax credits can generate excess equity.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6E745-3380-4FA8-A30A-08E38108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6AE5-9101-427E-82CA-9DA6704754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448300" y="229971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2537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TAX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1417638"/>
            <a:ext cx="813435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9% Low Income Housing Tax Credits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i="1"/>
              <a:t> Annual; Competitive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4% Low income Housing Tax Credits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/>
              <a:t> </a:t>
            </a:r>
            <a:r>
              <a:rPr lang="en-US" sz="2800" i="1"/>
              <a:t>Rolling; Non-Competitive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Historic Tax Credits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Opportunity Zone Tax Credits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070BE-1B3D-462F-BB10-D1871BA5DC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257800" y="274638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12637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TAX CREDIT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83771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/>
              <a:t>Excessive annual demand for allocations of 9% LIHTCs.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States routinely do not fully allocate their supply of 4% as-of-right credits coupled with tax-exempt bond financing.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PHAs are encouraged to assess local demand and supply considerations.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PHAs must indicate in its RAD application if it intends to use tax credits, but there is no requirement to have secured these credits prior to applying to RAD.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i="1"/>
              <a:t>Approval of Allocation is required for the RAD Approval Memo and RCC</a:t>
            </a:r>
            <a:r>
              <a:rPr lang="en-US"/>
              <a:t>.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E8D29D-B46C-4C77-9A82-9E68A1E3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410200" y="274638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03406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38EF-08E4-4336-B3B9-881D7E65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b="1"/>
              <a:t>EXISTING MIXED-FINANCE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59D4A-CE42-4F57-9382-668CE99B4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800"/>
              <a:t>Public Housing mixed‐finance projects were previously developed in conjunction with low‐income housing tax credits and therefore involve existing outside investors, owners, and lenders.</a:t>
            </a:r>
          </a:p>
          <a:p>
            <a:r>
              <a:rPr lang="en-US" sz="2800"/>
              <a:t>Mixed-finance conversions can be no-debt, debt only, or tax credits.</a:t>
            </a:r>
          </a:p>
          <a:p>
            <a:r>
              <a:rPr lang="en-US" sz="2800" b="1">
                <a:solidFill>
                  <a:srgbClr val="002060"/>
                </a:solidFill>
              </a:rPr>
              <a:t>Existing lenders must subordinate to the RAD Use Agreement.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36D34-8BB3-4797-A128-132A0466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D70D7-BB69-4795-ADC9-A0F0C2212D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410200" y="274638"/>
            <a:ext cx="4114800" cy="274045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58213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3BEAD-D36D-472E-978D-23FABE64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65" y="3116920"/>
            <a:ext cx="7772400" cy="1500187"/>
          </a:xfrm>
        </p:spPr>
        <p:txBody>
          <a:bodyPr/>
          <a:lstStyle/>
          <a:p>
            <a:r>
              <a:rPr lang="en-US" sz="4800" b="1" u="sng">
                <a:solidFill>
                  <a:srgbClr val="002060"/>
                </a:solidFill>
              </a:rPr>
              <a:t>SITE AGGREGATION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CCE83-0FD6-41A4-A1BF-241407A8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84947-6462-4D8F-A3AA-BA691DB2AD7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Pins in a map">
            <a:extLst>
              <a:ext uri="{FF2B5EF4-FFF2-40B4-BE49-F238E27FC236}">
                <a16:creationId xmlns:a16="http://schemas.microsoft.com/office/drawing/2014/main" id="{AF917E00-881D-415D-898C-6F3D4C768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92" y="303213"/>
            <a:ext cx="6656158" cy="40020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26875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ns in a map">
            <a:extLst>
              <a:ext uri="{FF2B5EF4-FFF2-40B4-BE49-F238E27FC236}">
                <a16:creationId xmlns:a16="http://schemas.microsoft.com/office/drawing/2014/main" id="{0D8471AF-2D6A-4D37-99BD-2A57EF426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22" y="274638"/>
            <a:ext cx="4065078" cy="23032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PROJECT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83771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The RAD Notice defines </a:t>
            </a:r>
            <a:r>
              <a:rPr lang="en-US" b="1">
                <a:solidFill>
                  <a:srgbClr val="0A1D6C"/>
                </a:solidFill>
              </a:rPr>
              <a:t>‘project’ </a:t>
            </a:r>
            <a:r>
              <a:rPr lang="en-US"/>
              <a:t>as follows: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2000" i="1"/>
              <a:t>“For purposes of determining a RAD transaction, a ‘project’ is a structure or group of structures that in HUD’s determination are appropriately managed as a single financial asset. In most cases, this corresponds to a grouping of residential units that are managed and marketed as a single entity and are geographically proximate. In determining whether multiple structures constitute a project, HUD will take into account types of buildings, occupancy, location, market influences, management organization, financing structure or other factors as appropriate.”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52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, table, sign&#10;&#10;Description automatically generated">
            <a:extLst>
              <a:ext uri="{FF2B5EF4-FFF2-40B4-BE49-F238E27FC236}">
                <a16:creationId xmlns:a16="http://schemas.microsoft.com/office/drawing/2014/main" id="{03F88D66-2DB5-4FCA-ABF5-4E4AEE236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1061">
            <a:off x="362638" y="4096438"/>
            <a:ext cx="1753067" cy="1753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SITE AGGREGATION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2945"/>
            <a:ext cx="8077200" cy="2896379"/>
          </a:xfrm>
        </p:spPr>
        <p:txBody>
          <a:bodyPr/>
          <a:lstStyle/>
          <a:p>
            <a:pPr marL="457200" lvl="1" indent="0" algn="ctr">
              <a:buNone/>
            </a:pPr>
            <a:endParaRPr lang="en-US" sz="3600"/>
          </a:p>
          <a:p>
            <a:pPr marL="457200" lvl="1" indent="0" algn="ctr">
              <a:buNone/>
            </a:pPr>
            <a:r>
              <a:rPr lang="en-US" sz="3600"/>
              <a:t>It is</a:t>
            </a:r>
            <a:r>
              <a:rPr lang="en-US" sz="3600" u="sng">
                <a:solidFill>
                  <a:srgbClr val="0A1D6C"/>
                </a:solidFill>
              </a:rPr>
              <a:t> </a:t>
            </a:r>
            <a:r>
              <a:rPr lang="en-US" sz="3600" b="1" u="sng">
                <a:solidFill>
                  <a:srgbClr val="0A1D6C"/>
                </a:solidFill>
              </a:rPr>
              <a:t>IMPERATIVE</a:t>
            </a:r>
            <a:r>
              <a:rPr lang="en-US" sz="3600" u="sng">
                <a:solidFill>
                  <a:srgbClr val="0A1D6C"/>
                </a:solidFill>
              </a:rPr>
              <a:t> </a:t>
            </a:r>
            <a:r>
              <a:rPr lang="en-US" sz="3600"/>
              <a:t>that a PHA consult the RAD team prior to financing being secured to receive conditional approval on the site groupings. 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48400" y="6400799"/>
            <a:ext cx="2133600" cy="365125"/>
          </a:xfrm>
        </p:spPr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 descr="Pins in a map">
            <a:extLst>
              <a:ext uri="{FF2B5EF4-FFF2-40B4-BE49-F238E27FC236}">
                <a16:creationId xmlns:a16="http://schemas.microsoft.com/office/drawing/2014/main" id="{004E0831-B5AA-47DD-9DB6-9790EF319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22" y="274638"/>
            <a:ext cx="4065078" cy="23032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4760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BY THE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4A185-6588-435E-9333-117A8A9226A7}"/>
              </a:ext>
            </a:extLst>
          </p:cNvPr>
          <p:cNvSpPr txBox="1"/>
          <p:nvPr/>
        </p:nvSpPr>
        <p:spPr>
          <a:xfrm>
            <a:off x="508197" y="2828835"/>
            <a:ext cx="290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4% LIHTC: </a:t>
            </a:r>
            <a:r>
              <a:rPr lang="en-US" sz="2400" b="1"/>
              <a:t>29.30%</a:t>
            </a:r>
          </a:p>
          <a:p>
            <a:endParaRPr lang="en-US" sz="2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9% LIHTC: </a:t>
            </a:r>
            <a:r>
              <a:rPr lang="en-US" sz="2400" b="1"/>
              <a:t>8.80%</a:t>
            </a:r>
          </a:p>
        </p:txBody>
      </p:sp>
      <p:pic>
        <p:nvPicPr>
          <p:cNvPr id="7" name="Picture 6" descr="Toy plastic numbers">
            <a:extLst>
              <a:ext uri="{FF2B5EF4-FFF2-40B4-BE49-F238E27FC236}">
                <a16:creationId xmlns:a16="http://schemas.microsoft.com/office/drawing/2014/main" id="{79799AC7-FA0A-4CED-B731-CC314D698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5529"/>
            <a:ext cx="3677400" cy="2451002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73E703-7926-4019-8918-0C7AE1C87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555990"/>
              </p:ext>
            </p:extLst>
          </p:nvPr>
        </p:nvGraphicFramePr>
        <p:xfrm>
          <a:off x="2413197" y="978826"/>
          <a:ext cx="6273603" cy="522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649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SITE AGGREGATION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83771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Recap will use the standards found in PIH-Notice 2006-10 to determine what constitutes a single manageable, marketable entity.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A1D6C"/>
                </a:solidFill>
              </a:rPr>
              <a:t>Non-contiguous site of 80 or more units that is not proximate to another site should be expected to be its own project and to be financed as a separate transaction</a:t>
            </a:r>
            <a:r>
              <a:rPr lang="en-US" b="1">
                <a:solidFill>
                  <a:srgbClr val="0A1D6C"/>
                </a:solidFill>
              </a:rPr>
              <a:t>. </a:t>
            </a:r>
          </a:p>
          <a:p>
            <a:pPr marL="457200" lvl="1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2" name="Picture 11" descr="Pins in a map">
            <a:extLst>
              <a:ext uri="{FF2B5EF4-FFF2-40B4-BE49-F238E27FC236}">
                <a16:creationId xmlns:a16="http://schemas.microsoft.com/office/drawing/2014/main" id="{A0F43700-E55F-4D0E-B928-F88A31D03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2164"/>
            <a:ext cx="4065078" cy="23032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96475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SITE AGGREGATION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26105"/>
            <a:ext cx="9067800" cy="50292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F68DD7-6AF2-4EFE-BB0E-48829FCDC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815074"/>
              </p:ext>
            </p:extLst>
          </p:nvPr>
        </p:nvGraphicFramePr>
        <p:xfrm>
          <a:off x="838200" y="113718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ins in a map">
            <a:extLst>
              <a:ext uri="{FF2B5EF4-FFF2-40B4-BE49-F238E27FC236}">
                <a16:creationId xmlns:a16="http://schemas.microsoft.com/office/drawing/2014/main" id="{372985F8-0789-4176-8548-CB0C9BEC9F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22" y="136525"/>
            <a:ext cx="4065078" cy="23032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91135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ns in a map">
            <a:extLst>
              <a:ext uri="{FF2B5EF4-FFF2-40B4-BE49-F238E27FC236}">
                <a16:creationId xmlns:a16="http://schemas.microsoft.com/office/drawing/2014/main" id="{EEAC94B2-F28F-4C25-83B5-D4F1058CC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0391"/>
            <a:ext cx="4065078" cy="23032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SITE AGGREGATION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018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28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A1D6C"/>
                </a:solidFill>
              </a:rPr>
              <a:t>Recap will determine </a:t>
            </a:r>
            <a:r>
              <a:rPr lang="en-US" sz="2800"/>
              <a:t>if the request is reasonable and necessary and to consider whether other groupings might be more appropriate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For any FHA or PBRA transaction, the PHA will need to obtain separate approval from FHA and OAMPO</a:t>
            </a:r>
          </a:p>
          <a:p>
            <a:pPr marL="57150" indent="0">
              <a:buNone/>
            </a:pPr>
            <a:endParaRPr lang="en-US"/>
          </a:p>
          <a:p>
            <a:pPr marL="914400" lvl="2" indent="0">
              <a:buNone/>
            </a:pPr>
            <a:endParaRPr lang="en-US" sz="2800"/>
          </a:p>
          <a:p>
            <a:pPr lvl="1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lvl="1" indent="0">
              <a:buNone/>
            </a:pPr>
            <a:endParaRPr lang="en-US" sz="2800"/>
          </a:p>
          <a:p>
            <a:pPr marL="457200" lvl="1" indent="0">
              <a:buNone/>
            </a:pPr>
            <a:endParaRPr lang="en-US" sz="2800"/>
          </a:p>
          <a:p>
            <a:pPr marL="457200" lvl="1" indent="0">
              <a:buNone/>
            </a:pPr>
            <a:endParaRPr lang="en-US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1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SITE AGGREGATION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83771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50D48B-ABA6-4418-AEEF-75D9194C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44953"/>
            <a:ext cx="6531097" cy="3929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E623BC-0E88-4626-8223-C21311D8EAF0}"/>
              </a:ext>
            </a:extLst>
          </p:cNvPr>
          <p:cNvSpPr txBox="1"/>
          <p:nvPr/>
        </p:nvSpPr>
        <p:spPr>
          <a:xfrm>
            <a:off x="6759697" y="1471527"/>
            <a:ext cx="2231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Less than 80-units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No physical barriers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Less than 1-mile</a:t>
            </a:r>
          </a:p>
        </p:txBody>
      </p:sp>
    </p:spTree>
    <p:extLst>
      <p:ext uri="{BB962C8B-B14F-4D97-AF65-F5344CB8AC3E}">
        <p14:creationId xmlns:p14="http://schemas.microsoft.com/office/powerpoint/2010/main" val="753993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SITE AGGREGATION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83771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623BC-0E88-4626-8223-C21311D8EAF0}"/>
              </a:ext>
            </a:extLst>
          </p:cNvPr>
          <p:cNvSpPr txBox="1"/>
          <p:nvPr/>
        </p:nvSpPr>
        <p:spPr>
          <a:xfrm>
            <a:off x="6759697" y="1471527"/>
            <a:ext cx="2231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Less than 80-units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Physical barriers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More than 1-mile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1CEC5-DD6F-46FD-9D0A-65692F1BD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2" y="1417637"/>
            <a:ext cx="6711462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84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SITE AGGREGATION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83771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623BC-0E88-4626-8223-C21311D8EAF0}"/>
              </a:ext>
            </a:extLst>
          </p:cNvPr>
          <p:cNvSpPr txBox="1"/>
          <p:nvPr/>
        </p:nvSpPr>
        <p:spPr>
          <a:xfrm>
            <a:off x="6759697" y="1471527"/>
            <a:ext cx="2231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Single site more than 80 units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Site grouping of less than 80 units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Physical barriers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A1D6C"/>
                </a:solidFill>
              </a:rPr>
              <a:t>Less than 1-mile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2BCEA-C440-4B5D-B69C-B558B0EA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4" y="1301485"/>
            <a:ext cx="6416010" cy="425502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7AD38A4-BD0B-4BCA-8D54-557B5BA02417}"/>
              </a:ext>
            </a:extLst>
          </p:cNvPr>
          <p:cNvSpPr/>
          <p:nvPr/>
        </p:nvSpPr>
        <p:spPr>
          <a:xfrm>
            <a:off x="4343400" y="2743200"/>
            <a:ext cx="381000" cy="38100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8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lti-colored toy blocks">
            <a:extLst>
              <a:ext uri="{FF2B5EF4-FFF2-40B4-BE49-F238E27FC236}">
                <a16:creationId xmlns:a16="http://schemas.microsoft.com/office/drawing/2014/main" id="{1837D6B7-6210-429F-8B3F-C635943EA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6151" y="590552"/>
            <a:ext cx="5981698" cy="5334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3BEAD-D36D-472E-978D-23FABE64E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b="1" u="sng">
                <a:solidFill>
                  <a:srgbClr val="002060"/>
                </a:solidFill>
              </a:rPr>
              <a:t>PORTFOLIO AWARDS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CCE83-0FD6-41A4-A1BF-241407A8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84947-6462-4D8F-A3AA-BA691DB2AD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6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lti-colored toy blocks">
            <a:extLst>
              <a:ext uri="{FF2B5EF4-FFF2-40B4-BE49-F238E27FC236}">
                <a16:creationId xmlns:a16="http://schemas.microsoft.com/office/drawing/2014/main" id="{C78214F7-A532-4A68-A9B6-40BB3DC31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3449" y="607588"/>
            <a:ext cx="43235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6766"/>
            <a:ext cx="8229600" cy="1143000"/>
          </a:xfrm>
        </p:spPr>
        <p:txBody>
          <a:bodyPr/>
          <a:lstStyle/>
          <a:p>
            <a:r>
              <a:rPr lang="en-US" b="1"/>
              <a:t>FROM ‘MULTIPHASE’ TO ‘PORTFOLIO’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2243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/>
              <a:t>Prior versions of the Notice distinguished Multi-Phase Awards from Portfolio Awards.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/>
              <a:t>With REV-4, PHAs that wish to implement a Multi-Phase rehabilitation or redevelopment of a public housing site may reserve authority to do so under the Portfolio Award structure. 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29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C1EB-94D6-4CE0-9E0F-88FF2F2E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A865F-9405-4697-93D2-D4A89D6A4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4525963"/>
          </a:xfrm>
        </p:spPr>
        <p:txBody>
          <a:bodyPr/>
          <a:lstStyle/>
          <a:p>
            <a:r>
              <a:rPr lang="en-US" sz="2800"/>
              <a:t>A Portfolio Award allows a </a:t>
            </a:r>
            <a:r>
              <a:rPr lang="en-US" sz="2800" b="1">
                <a:solidFill>
                  <a:srgbClr val="002060"/>
                </a:solidFill>
              </a:rPr>
              <a:t>PHA to reserve RAD conversion authority</a:t>
            </a:r>
            <a:r>
              <a:rPr lang="en-US" sz="2800"/>
              <a:t> for a set of projects (including for multiple phases of a large-scale redevelopment effort and for planned projects) and that locks in the applicable contract rent in the year of application.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78039-A84E-4E9C-87BB-7FC9AB5A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 descr="Multi-colored toy blocks">
            <a:extLst>
              <a:ext uri="{FF2B5EF4-FFF2-40B4-BE49-F238E27FC236}">
                <a16:creationId xmlns:a16="http://schemas.microsoft.com/office/drawing/2014/main" id="{150F3486-2412-40C0-AC3C-2F01A4215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7249" y="607588"/>
            <a:ext cx="4323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97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PORTFOLIO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83771"/>
            <a:ext cx="8077200" cy="4525963"/>
          </a:xfrm>
        </p:spPr>
        <p:txBody>
          <a:bodyPr/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/>
              <a:t>With REV-4, PHAs may reserve conversion authority under the Portfolio Award structure: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/>
              <a:t>Greater flexibility in planning conversions. PHAs may substitute projects in the portfolio award, and switch projects between the active and pending portions of the portfolio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/>
              <a:t>Multi-phase awards have been automatically converted to Portfolio Awards.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/>
              <a:t>9/30/2024 application deadline for final project conversion.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 descr="Multi-colored toy blocks">
            <a:extLst>
              <a:ext uri="{FF2B5EF4-FFF2-40B4-BE49-F238E27FC236}">
                <a16:creationId xmlns:a16="http://schemas.microsoft.com/office/drawing/2014/main" id="{487E4EFD-C08D-4008-95A9-4923FD169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3449" y="607588"/>
            <a:ext cx="4323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BY THE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97883-0A13-4DAD-8343-35D2DA60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8" y="1132114"/>
            <a:ext cx="7557452" cy="4982936"/>
          </a:xfrm>
          <a:prstGeom prst="rect">
            <a:avLst/>
          </a:prstGeom>
        </p:spPr>
      </p:pic>
      <p:pic>
        <p:nvPicPr>
          <p:cNvPr id="8" name="Picture 7" descr="Toy plastic numbers">
            <a:extLst>
              <a:ext uri="{FF2B5EF4-FFF2-40B4-BE49-F238E27FC236}">
                <a16:creationId xmlns:a16="http://schemas.microsoft.com/office/drawing/2014/main" id="{705E529D-9DCB-4562-B129-D6193C3C8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5100"/>
            <a:ext cx="3867677" cy="257782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59722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row on a red road">
            <a:extLst>
              <a:ext uri="{FF2B5EF4-FFF2-40B4-BE49-F238E27FC236}">
                <a16:creationId xmlns:a16="http://schemas.microsoft.com/office/drawing/2014/main" id="{9CB6C508-CCA7-4DBA-A5F0-F143A2B6F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667919"/>
            <a:ext cx="5654321" cy="31805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PORTFOLIO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7638"/>
            <a:ext cx="8077200" cy="4525963"/>
          </a:xfrm>
        </p:spPr>
        <p:txBody>
          <a:bodyPr/>
          <a:lstStyle/>
          <a:p>
            <a:pPr marL="514350" indent="-457200"/>
            <a:r>
              <a:rPr lang="en-US"/>
              <a:t>Recap wants to see </a:t>
            </a:r>
            <a:r>
              <a:rPr lang="en-US" b="1">
                <a:solidFill>
                  <a:srgbClr val="0A1D6C"/>
                </a:solidFill>
              </a:rPr>
              <a:t>PROGRESS!</a:t>
            </a:r>
            <a:endParaRPr lang="en-US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/>
              <a:t>HUD may revoke RAD conversion authority provided under the Portfolio Award for all projects where a CHAP has yet to be issued. 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Multi-colored toy blocks">
            <a:extLst>
              <a:ext uri="{FF2B5EF4-FFF2-40B4-BE49-F238E27FC236}">
                <a16:creationId xmlns:a16="http://schemas.microsoft.com/office/drawing/2014/main" id="{10A11905-E446-4BD9-ADED-7881BCE04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5350" y="607588"/>
            <a:ext cx="4323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0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04913"/>
            <a:ext cx="8077200" cy="4255029"/>
          </a:xfrm>
        </p:spPr>
        <p:txBody>
          <a:bodyPr/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/>
              <a:t>Pulling together financing can be complicated!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/>
              <a:t>Development Partners (turn-key or fee) are recommended where PHA does not have the experience/capacity.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02060"/>
                </a:solidFill>
              </a:rPr>
              <a:t>Understand</a:t>
            </a:r>
            <a:r>
              <a:rPr lang="en-US"/>
              <a:t> the Capital Needs of the project.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A1D6C"/>
                </a:solidFill>
              </a:rPr>
              <a:t>Identify</a:t>
            </a:r>
            <a:r>
              <a:rPr lang="en-US"/>
              <a:t> sources of funds such as debt and equity to carry out the necessary capital needs.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A1D6C"/>
                </a:solidFill>
              </a:rPr>
              <a:t>Strategize</a:t>
            </a:r>
            <a:r>
              <a:rPr lang="en-US"/>
              <a:t> what the best site aggregations are for financially viable conversions.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A1D6C"/>
                </a:solidFill>
              </a:rPr>
              <a:t>Manage</a:t>
            </a:r>
            <a:r>
              <a:rPr lang="en-US"/>
              <a:t> the reserved units in a Portfolio Award to efficiently utilize available units.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/>
          </a:p>
          <a:p>
            <a:pPr marL="57150" indent="0">
              <a:buNone/>
            </a:pPr>
            <a:endParaRPr lang="en-US"/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0" name="Picture 9" descr="Light bulb on yellow background with sketched light beams and cord">
            <a:extLst>
              <a:ext uri="{FF2B5EF4-FFF2-40B4-BE49-F238E27FC236}">
                <a16:creationId xmlns:a16="http://schemas.microsoft.com/office/drawing/2014/main" id="{67ECA0D9-48F4-4E0B-8618-FDBF4F95A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58" y="411692"/>
            <a:ext cx="3437842" cy="211507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5367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78CD-6BF0-4E44-A63A-35C852AF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Next Session: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6C2C4-936D-4B2A-8C2B-7C4CD4D23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12543"/>
            <a:ext cx="823322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>
                <a:ea typeface="ＭＳ Ｐゴシック"/>
              </a:rPr>
              <a:t>Conversion Strategies | Case Study Discussion</a:t>
            </a:r>
            <a:endParaRPr lang="en-US" sz="3200"/>
          </a:p>
          <a:p>
            <a:pPr marL="0" indent="0" algn="ctr">
              <a:buNone/>
            </a:pPr>
            <a:endParaRPr lang="en-US" sz="3200" b="1">
              <a:ea typeface="ＭＳ Ｐゴシック"/>
            </a:endParaRPr>
          </a:p>
          <a:p>
            <a:pPr algn="ctr"/>
            <a:r>
              <a:rPr lang="en-US" sz="2800" i="1">
                <a:ea typeface="ＭＳ Ｐゴシック"/>
              </a:rPr>
              <a:t>Kara Williams-</a:t>
            </a:r>
            <a:r>
              <a:rPr lang="en-US" sz="2800" i="1" err="1">
                <a:ea typeface="ＭＳ Ｐゴシック"/>
              </a:rPr>
              <a:t>Kief</a:t>
            </a:r>
            <a:r>
              <a:rPr lang="en-US" sz="2800" i="1">
                <a:ea typeface="ＭＳ Ｐゴシック"/>
              </a:rPr>
              <a:t>, HUD Office of Recapitalization</a:t>
            </a:r>
          </a:p>
          <a:p>
            <a:pPr algn="ctr"/>
            <a:r>
              <a:rPr lang="en-US" sz="2800" i="1">
                <a:ea typeface="ＭＳ Ｐゴシック"/>
              </a:rPr>
              <a:t>Robert Robinson, Federal Practice Group, LLC</a:t>
            </a:r>
          </a:p>
          <a:p>
            <a:pPr marL="0" indent="0">
              <a:buNone/>
            </a:pPr>
            <a:endParaRPr lang="en-US" sz="2000" i="1">
              <a:ea typeface="ＭＳ Ｐゴシック"/>
            </a:endParaRPr>
          </a:p>
          <a:p>
            <a:pPr marL="0" indent="0">
              <a:buNone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56A8D-DCC1-4AC0-BA1A-39C359C7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397E-51C7-40C0-990E-3F18F7D22D8D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3BEAD-D36D-472E-978D-23FABE64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65" y="3116920"/>
            <a:ext cx="7772400" cy="1500187"/>
          </a:xfrm>
        </p:spPr>
        <p:txBody>
          <a:bodyPr/>
          <a:lstStyle/>
          <a:p>
            <a:r>
              <a:rPr lang="en-US" sz="4800" b="1" u="sng">
                <a:solidFill>
                  <a:srgbClr val="002060"/>
                </a:solidFill>
              </a:rPr>
              <a:t>NO-DEBT 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CCE83-0FD6-41A4-A1BF-241407A8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84947-6462-4D8F-A3AA-BA691DB2AD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974D3-C119-45DB-96DF-C4ED6DFC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654657" y="166256"/>
            <a:ext cx="6851950" cy="456339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3029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B1CF66-145C-45CF-AF83-07C8B7CE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81600" y="306965"/>
            <a:ext cx="4114800" cy="27404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>
                <a:ea typeface="ＭＳ Ｐゴシック"/>
              </a:rPr>
              <a:t>DEFINITION</a:t>
            </a:r>
            <a:endParaRPr lang="en-US" b="1" strike="sngStrike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0387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No-debt means a PHA is not utilizing any permanent financing to support the transaction.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This does not necessarily mean no work is being completed.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B1CF66-145C-45CF-AF83-07C8B7CE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81600" y="306965"/>
            <a:ext cx="4114800" cy="27404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>
                <a:ea typeface="ＭＳ Ｐゴシック"/>
              </a:rPr>
              <a:t>SOURCES OF FUNDING</a:t>
            </a:r>
            <a:endParaRPr lang="en-US" b="1" strike="sngStrike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0387"/>
            <a:ext cx="80772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No-debt transactions can have any number of funding sources, including:</a:t>
            </a:r>
          </a:p>
          <a:p>
            <a:pPr marL="457200" lvl="1" indent="0">
              <a:buNone/>
            </a:pPr>
            <a:endParaRPr lang="en-US" sz="280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002060"/>
                </a:solidFill>
              </a:rPr>
              <a:t>Public housing funds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002060"/>
                </a:solidFill>
              </a:rPr>
              <a:t>Local grants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b="1">
                <a:solidFill>
                  <a:srgbClr val="002060"/>
                </a:solidFill>
              </a:rPr>
              <a:t>Other “soft” (subject to cash flow) funds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B1CF66-145C-45CF-AF83-07C8B7CE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181600" y="306965"/>
            <a:ext cx="4114800" cy="27404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>
                <a:ea typeface="ＭＳ Ｐゴシック"/>
              </a:rPr>
              <a:t>USE OF PUBLIC HOUSING FUNDS</a:t>
            </a:r>
            <a:endParaRPr lang="en-US" b="1" strike="sngStrike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45324"/>
            <a:ext cx="8413531" cy="450048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PHAs are permitted to use available public housing funding as a source of capital in the development budget to support conversion rehabilitation, new construction, as well as to increase initial contract rents.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The public housing funds must be identified in the Financing Plan and RCC.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A1D6C"/>
                </a:solidFill>
              </a:rPr>
              <a:t>Public housing funds cannot be used to support a transaction following closing.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8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0960D6-6940-4CEA-80E5-4B33ACEB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43" y="213664"/>
            <a:ext cx="4115157" cy="2743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>
                <a:ea typeface="ＭＳ Ｐゴシック"/>
              </a:rPr>
            </a:br>
            <a:r>
              <a:rPr lang="en-US" b="1">
                <a:ea typeface="ＭＳ Ｐゴシック"/>
              </a:rPr>
              <a:t>USE OF PUBLIC HOUSING FUNDS</a:t>
            </a:r>
            <a:endParaRPr lang="en-US" b="1" strike="sngStrike">
              <a:solidFill>
                <a:srgbClr val="FF0000"/>
              </a:solidFill>
              <a:ea typeface="ＭＳ Ｐゴシック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797AEB-EA6C-4B43-8886-F6A86C90E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437421"/>
              </p:ext>
            </p:extLst>
          </p:nvPr>
        </p:nvGraphicFramePr>
        <p:xfrm>
          <a:off x="620110" y="1846666"/>
          <a:ext cx="8229600" cy="411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A582-62A1-4897-B658-40F3192AAA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397"/>
      </p:ext>
    </p:extLst>
  </p:cSld>
  <p:clrMapOvr>
    <a:masterClrMapping/>
  </p:clrMapOvr>
</p:sld>
</file>

<file path=ppt/theme/theme1.xml><?xml version="1.0" encoding="utf-8"?>
<a:theme xmlns:a="http://schemas.openxmlformats.org/drawingml/2006/main" name="HSNG PPT Template_March 21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6B6C543C32EA46A0A9D8391E81E908" ma:contentTypeVersion="12" ma:contentTypeDescription="Create a new document." ma:contentTypeScope="" ma:versionID="d9d1f74676652102044d9ceb6f172d1b">
  <xsd:schema xmlns:xsd="http://www.w3.org/2001/XMLSchema" xmlns:xs="http://www.w3.org/2001/XMLSchema" xmlns:p="http://schemas.microsoft.com/office/2006/metadata/properties" xmlns:ns2="307fff00-37e0-40db-9062-22efbc65f95f" xmlns:ns3="7f3d6263-8e7f-4033-bd7b-5fd45ab2b742" targetNamespace="http://schemas.microsoft.com/office/2006/metadata/properties" ma:root="true" ma:fieldsID="c57e4de57f9e1f8aeeba33deda519f4f" ns2:_="" ns3:_="">
    <xsd:import namespace="307fff00-37e0-40db-9062-22efbc65f95f"/>
    <xsd:import namespace="7f3d6263-8e7f-4033-bd7b-5fd45ab2b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fff00-37e0-40db-9062-22efbc65f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d6263-8e7f-4033-bd7b-5fd45ab2b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9805D7-9855-478B-9355-48267635C7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6782D1-50AB-44F3-8697-B3F65487F0CA}">
  <ds:schemaRefs>
    <ds:schemaRef ds:uri="307fff00-37e0-40db-9062-22efbc65f95f"/>
    <ds:schemaRef ds:uri="7f3d6263-8e7f-4033-bd7b-5fd45ab2b7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9C11D8-45BE-4523-9C8D-DB7B3E0EDADE}">
  <ds:schemaRefs>
    <ds:schemaRef ds:uri="5a52471c-c7fa-4c94-800b-1e9f3c01b09d"/>
    <ds:schemaRef ds:uri="e7d167a8-b5fc-4cf9-914d-11d9230d62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HSNG PPT Template_March 21-2013</vt:lpstr>
      <vt:lpstr>CONVERSION STRATEGIES</vt:lpstr>
      <vt:lpstr>INTRODUCTION</vt:lpstr>
      <vt:lpstr>BY THE NUMBERS</vt:lpstr>
      <vt:lpstr>BY THE NUMBERS</vt:lpstr>
      <vt:lpstr>PowerPoint Presentation</vt:lpstr>
      <vt:lpstr>DEFINITION</vt:lpstr>
      <vt:lpstr>SOURCES OF FUNDING</vt:lpstr>
      <vt:lpstr>USE OF PUBLIC HOUSING FUNDS</vt:lpstr>
      <vt:lpstr> USE OF PUBLIC HOUSING FUNDS</vt:lpstr>
      <vt:lpstr>RESTRICTIONS ON  PUBLIC HOUSING FUNDS</vt:lpstr>
      <vt:lpstr>STREAMLINED  “SMALL PHA” CONVERSIONS</vt:lpstr>
      <vt:lpstr>MOVING TO WORK FLEXIBILITIES</vt:lpstr>
      <vt:lpstr>FUTURE RECAPITALIZATION</vt:lpstr>
      <vt:lpstr>PowerPoint Presentation</vt:lpstr>
      <vt:lpstr>DEFINITION</vt:lpstr>
      <vt:lpstr>BENEFITS OF LEVERAGING DEBT</vt:lpstr>
      <vt:lpstr>BASICS OF USING DEBT</vt:lpstr>
      <vt:lpstr>TYPES OF DEBT</vt:lpstr>
      <vt:lpstr>PERMANENT DEBT REQUIREMENTS</vt:lpstr>
      <vt:lpstr>FHA-INSURED DEBT</vt:lpstr>
      <vt:lpstr>ACQUISITION PROCEEDS</vt:lpstr>
      <vt:lpstr>PowerPoint Presentation</vt:lpstr>
      <vt:lpstr>TAX CREDIT FINANCING</vt:lpstr>
      <vt:lpstr>TYPES OF TAX CREDITS</vt:lpstr>
      <vt:lpstr>TAX CREDIT FINANCING</vt:lpstr>
      <vt:lpstr>EXISTING MIXED-FINANCE PROJECTS</vt:lpstr>
      <vt:lpstr>PowerPoint Presentation</vt:lpstr>
      <vt:lpstr>PROJECT DEFINITION</vt:lpstr>
      <vt:lpstr>SITE AGGREGATION </vt:lpstr>
      <vt:lpstr>SITE AGGREGATION </vt:lpstr>
      <vt:lpstr>SITE AGGREGATION </vt:lpstr>
      <vt:lpstr>SITE AGGREGATION </vt:lpstr>
      <vt:lpstr>SITE AGGREGATION </vt:lpstr>
      <vt:lpstr>SITE AGGREGATION </vt:lpstr>
      <vt:lpstr>SITE AGGREGATION </vt:lpstr>
      <vt:lpstr>PowerPoint Presentation</vt:lpstr>
      <vt:lpstr>FROM ‘MULTIPHASE’ TO ‘PORTFOLIO’ AWARDS</vt:lpstr>
      <vt:lpstr>DEFINITION</vt:lpstr>
      <vt:lpstr>PORTFOLIO AWARDS</vt:lpstr>
      <vt:lpstr>PORTFOLIO AWARDS</vt:lpstr>
      <vt:lpstr>FINAL THOUGHTS</vt:lpstr>
      <vt:lpstr>Next Session: </vt:lpstr>
    </vt:vector>
  </TitlesOfParts>
  <Company>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Share FY14 Budget Proposal and Interim Small Building Demonstration Program</dc:title>
  <dc:creator>Preferred User</dc:creator>
  <cp:revision>1</cp:revision>
  <cp:lastPrinted>2015-04-02T14:39:29Z</cp:lastPrinted>
  <dcterms:created xsi:type="dcterms:W3CDTF">2013-05-21T16:40:04Z</dcterms:created>
  <dcterms:modified xsi:type="dcterms:W3CDTF">2020-06-16T20:53:52Z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0x010100EE6B6C543C32EA46A0A9D8391E81E908</vt:lpwstr>
  </property>
</Properties>
</file>