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358" r:id="rId5"/>
    <p:sldId id="359" r:id="rId6"/>
    <p:sldId id="360" r:id="rId7"/>
    <p:sldId id="361" r:id="rId8"/>
    <p:sldId id="362" r:id="rId9"/>
    <p:sldId id="363" r:id="rId10"/>
    <p:sldId id="364" r:id="rId11"/>
    <p:sldId id="365" r:id="rId12"/>
    <p:sldId id="375" r:id="rId13"/>
    <p:sldId id="367" r:id="rId14"/>
    <p:sldId id="372" r:id="rId15"/>
    <p:sldId id="368" r:id="rId16"/>
    <p:sldId id="373" r:id="rId17"/>
    <p:sldId id="376" r:id="rId18"/>
    <p:sldId id="369" r:id="rId19"/>
    <p:sldId id="371" r:id="rId20"/>
    <p:sldId id="370" r:id="rId21"/>
    <p:sldId id="377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 Lynott" initials="" lastIdx="1" clrIdx="0"/>
  <p:cmAuthor id="1" name="Williams-Kief, Kara S" initials="WKS" lastIdx="10" clrIdx="1">
    <p:extLst>
      <p:ext uri="{19B8F6BF-5375-455C-9EA6-DF929625EA0E}">
        <p15:presenceInfo xmlns:p15="http://schemas.microsoft.com/office/powerpoint/2012/main" userId="S::Kara.S.Williams-Kief@hud.gov::ac0391d6-6193-4e7e-bba5-d1509f3555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6C"/>
    <a:srgbClr val="008A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9B4142-3248-DEF3-112A-7257D9CCFE3C}" v="74" dt="2020-06-16T21:00:29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78197" autoAdjust="0"/>
  </p:normalViewPr>
  <p:slideViewPr>
    <p:cSldViewPr>
      <p:cViewPr varScale="1">
        <p:scale>
          <a:sx n="67" d="100"/>
          <a:sy n="67" d="100"/>
        </p:scale>
        <p:origin x="129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ion, Grace" userId="S::gcampion@enterprisecommunity.org::6088165b-7138-45b1-9ee3-43350166f24c" providerId="AD" clId="Web-{029B4142-3248-DEF3-112A-7257D9CCFE3C}"/>
    <pc:docChg chg="addSld modSld">
      <pc:chgData name="Campion, Grace" userId="S::gcampion@enterprisecommunity.org::6088165b-7138-45b1-9ee3-43350166f24c" providerId="AD" clId="Web-{029B4142-3248-DEF3-112A-7257D9CCFE3C}" dt="2020-06-16T21:00:29.536" v="72" actId="20577"/>
      <pc:docMkLst>
        <pc:docMk/>
      </pc:docMkLst>
      <pc:sldChg chg="modSp">
        <pc:chgData name="Campion, Grace" userId="S::gcampion@enterprisecommunity.org::6088165b-7138-45b1-9ee3-43350166f24c" providerId="AD" clId="Web-{029B4142-3248-DEF3-112A-7257D9CCFE3C}" dt="2020-06-16T20:59:23.019" v="8" actId="20577"/>
        <pc:sldMkLst>
          <pc:docMk/>
          <pc:sldMk cId="4022899291" sldId="358"/>
        </pc:sldMkLst>
        <pc:spChg chg="mod">
          <ac:chgData name="Campion, Grace" userId="S::gcampion@enterprisecommunity.org::6088165b-7138-45b1-9ee3-43350166f24c" providerId="AD" clId="Web-{029B4142-3248-DEF3-112A-7257D9CCFE3C}" dt="2020-06-16T20:59:23.019" v="8" actId="20577"/>
          <ac:spMkLst>
            <pc:docMk/>
            <pc:sldMk cId="4022899291" sldId="358"/>
            <ac:spMk id="3" creationId="{00000000-0000-0000-0000-000000000000}"/>
          </ac:spMkLst>
        </pc:spChg>
      </pc:sldChg>
      <pc:sldChg chg="modSp new">
        <pc:chgData name="Campion, Grace" userId="S::gcampion@enterprisecommunity.org::6088165b-7138-45b1-9ee3-43350166f24c" providerId="AD" clId="Web-{029B4142-3248-DEF3-112A-7257D9CCFE3C}" dt="2020-06-16T21:00:29.536" v="72" actId="20577"/>
        <pc:sldMkLst>
          <pc:docMk/>
          <pc:sldMk cId="1988048148" sldId="377"/>
        </pc:sldMkLst>
        <pc:spChg chg="mod">
          <ac:chgData name="Campion, Grace" userId="S::gcampion@enterprisecommunity.org::6088165b-7138-45b1-9ee3-43350166f24c" providerId="AD" clId="Web-{029B4142-3248-DEF3-112A-7257D9CCFE3C}" dt="2020-06-16T20:59:37.629" v="13" actId="20577"/>
          <ac:spMkLst>
            <pc:docMk/>
            <pc:sldMk cId="1988048148" sldId="377"/>
            <ac:spMk id="2" creationId="{D9B24B7D-94BC-48CF-86AE-6DB218364313}"/>
          </ac:spMkLst>
        </pc:spChg>
        <pc:spChg chg="mod">
          <ac:chgData name="Campion, Grace" userId="S::gcampion@enterprisecommunity.org::6088165b-7138-45b1-9ee3-43350166f24c" providerId="AD" clId="Web-{029B4142-3248-DEF3-112A-7257D9CCFE3C}" dt="2020-06-16T21:00:29.536" v="72" actId="20577"/>
          <ac:spMkLst>
            <pc:docMk/>
            <pc:sldMk cId="1988048148" sldId="377"/>
            <ac:spMk id="3" creationId="{4668AE04-040F-4D39-927F-6F26D32914CD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2T15:00:31.028" idx="2">
    <p:pos x="5112" y="972"/>
    <p:text>After this slide please have a poll:</p:text>
    <p:extLst>
      <p:ext uri="{C676402C-5697-4E1C-873F-D02D1690AC5C}">
        <p15:threadingInfo xmlns:p15="http://schemas.microsoft.com/office/powerpoint/2012/main" timeZoneBias="240"/>
      </p:ext>
    </p:extLst>
  </p:cm>
  <p:cm authorId="1" dt="2020-06-12T15:01:18.853" idx="3">
    <p:pos x="5112" y="1068"/>
    <p:text>Q: What type of financing do you think would work best for the PHA?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  <p:cm authorId="1" dt="2020-06-12T15:02:27.053" idx="5">
    <p:pos x="5112" y="1164"/>
    <p:text>a) No debt. Work with the CNA provider to re-work the 20-year schedule.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  <p:cm authorId="1" dt="2020-06-12T15:04:06.267" idx="6">
    <p:pos x="5112" y="1260"/>
    <p:text>b) Debt only. Good opportunity to try and accomplish a greater scope of work with a local lender and soft financing.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  <p:cm authorId="1" dt="2020-06-12T15:04:39.126" idx="7">
    <p:pos x="5112" y="1356"/>
    <p:text>c) Tax Credit. Great opportunity to raise debt and equity to overhaul the property and make it a cornerstone project for the PHA.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  <p:cm authorId="1" dt="2020-06-12T15:06:17.947" idx="8">
    <p:pos x="5112" y="1452"/>
    <p:text>d) Option B or Option C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  <p:cm authorId="1" dt="2020-06-12T15:06:24.881" idx="9">
    <p:pos x="5112" y="1548"/>
    <p:text>ANSWER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  <p:cm authorId="1" dt="2020-06-12T15:06:41.629" idx="10">
    <p:pos x="5112" y="1644"/>
    <p:text>B is the best answer and C is the runner-up</p:text>
    <p:extLst>
      <p:ext uri="{C676402C-5697-4E1C-873F-D02D1690AC5C}">
        <p15:threadingInfo xmlns:p15="http://schemas.microsoft.com/office/powerpoint/2012/main" timeZoneBias="240">
          <p15:parentCm authorId="1" idx="2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0F9F7-5CF5-45DD-85CA-B6CA44691DEB}" type="doc">
      <dgm:prSet loTypeId="urn:microsoft.com/office/officeart/2005/8/layout/arrow5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F40F82C-B220-4231-9A48-8D576B32E460}">
      <dgm:prSet phldrT="[Text]"/>
      <dgm:spPr/>
      <dgm:t>
        <a:bodyPr/>
        <a:lstStyle/>
        <a:p>
          <a:r>
            <a:rPr lang="en-US" dirty="0"/>
            <a:t>Cap Funds $90k</a:t>
          </a:r>
        </a:p>
      </dgm:t>
    </dgm:pt>
    <dgm:pt modelId="{11FF75B8-3DAE-44A5-9633-85C0A7CD391E}" type="parTrans" cxnId="{6266E3B4-1CC3-489D-B360-7F24487B91ED}">
      <dgm:prSet/>
      <dgm:spPr/>
      <dgm:t>
        <a:bodyPr/>
        <a:lstStyle/>
        <a:p>
          <a:endParaRPr lang="en-US"/>
        </a:p>
      </dgm:t>
    </dgm:pt>
    <dgm:pt modelId="{0A2704E0-0912-4EBD-911F-48FE3FBF25AD}" type="sibTrans" cxnId="{6266E3B4-1CC3-489D-B360-7F24487B91ED}">
      <dgm:prSet/>
      <dgm:spPr/>
      <dgm:t>
        <a:bodyPr/>
        <a:lstStyle/>
        <a:p>
          <a:endParaRPr lang="en-US"/>
        </a:p>
      </dgm:t>
    </dgm:pt>
    <dgm:pt modelId="{61F36838-EF38-4AE9-87E9-E98D37AB2292}">
      <dgm:prSet phldrT="[Text]"/>
      <dgm:spPr/>
      <dgm:t>
        <a:bodyPr/>
        <a:lstStyle/>
        <a:p>
          <a:r>
            <a:rPr lang="en-US" dirty="0"/>
            <a:t>Op Funds $150k</a:t>
          </a:r>
        </a:p>
      </dgm:t>
    </dgm:pt>
    <dgm:pt modelId="{635AFCD0-8276-4845-8C82-C27CAEFD4391}" type="parTrans" cxnId="{62E4D1F3-8811-4ABA-82C5-94051E6FC9DB}">
      <dgm:prSet/>
      <dgm:spPr/>
      <dgm:t>
        <a:bodyPr/>
        <a:lstStyle/>
        <a:p>
          <a:endParaRPr lang="en-US"/>
        </a:p>
      </dgm:t>
    </dgm:pt>
    <dgm:pt modelId="{BEC72A56-1BCD-4C98-96E5-593689D433DA}" type="sibTrans" cxnId="{62E4D1F3-8811-4ABA-82C5-94051E6FC9DB}">
      <dgm:prSet/>
      <dgm:spPr/>
      <dgm:t>
        <a:bodyPr/>
        <a:lstStyle/>
        <a:p>
          <a:endParaRPr lang="en-US"/>
        </a:p>
      </dgm:t>
    </dgm:pt>
    <dgm:pt modelId="{43563CCB-15C1-49CE-AE05-288327B4FD83}" type="pres">
      <dgm:prSet presAssocID="{F730F9F7-5CF5-45DD-85CA-B6CA44691DEB}" presName="diagram" presStyleCnt="0">
        <dgm:presLayoutVars>
          <dgm:dir/>
          <dgm:resizeHandles val="exact"/>
        </dgm:presLayoutVars>
      </dgm:prSet>
      <dgm:spPr/>
    </dgm:pt>
    <dgm:pt modelId="{4A17C5FF-9BD1-4DA9-9C2A-2711B8817BCE}" type="pres">
      <dgm:prSet presAssocID="{EF40F82C-B220-4231-9A48-8D576B32E460}" presName="arrow" presStyleLbl="node1" presStyleIdx="0" presStyleCnt="2">
        <dgm:presLayoutVars>
          <dgm:bulletEnabled val="1"/>
        </dgm:presLayoutVars>
      </dgm:prSet>
      <dgm:spPr/>
    </dgm:pt>
    <dgm:pt modelId="{97C1A1D4-ACF0-46C2-885C-E63A58B42207}" type="pres">
      <dgm:prSet presAssocID="{61F36838-EF38-4AE9-87E9-E98D37AB2292}" presName="arrow" presStyleLbl="node1" presStyleIdx="1" presStyleCnt="2">
        <dgm:presLayoutVars>
          <dgm:bulletEnabled val="1"/>
        </dgm:presLayoutVars>
      </dgm:prSet>
      <dgm:spPr/>
    </dgm:pt>
  </dgm:ptLst>
  <dgm:cxnLst>
    <dgm:cxn modelId="{D051CE49-4634-4A03-84B1-7E7C86306F73}" type="presOf" srcId="{61F36838-EF38-4AE9-87E9-E98D37AB2292}" destId="{97C1A1D4-ACF0-46C2-885C-E63A58B42207}" srcOrd="0" destOrd="0" presId="urn:microsoft.com/office/officeart/2005/8/layout/arrow5"/>
    <dgm:cxn modelId="{6266E3B4-1CC3-489D-B360-7F24487B91ED}" srcId="{F730F9F7-5CF5-45DD-85CA-B6CA44691DEB}" destId="{EF40F82C-B220-4231-9A48-8D576B32E460}" srcOrd="0" destOrd="0" parTransId="{11FF75B8-3DAE-44A5-9633-85C0A7CD391E}" sibTransId="{0A2704E0-0912-4EBD-911F-48FE3FBF25AD}"/>
    <dgm:cxn modelId="{345D44CA-7D0F-4125-BF8D-7566DDB76FA1}" type="presOf" srcId="{EF40F82C-B220-4231-9A48-8D576B32E460}" destId="{4A17C5FF-9BD1-4DA9-9C2A-2711B8817BCE}" srcOrd="0" destOrd="0" presId="urn:microsoft.com/office/officeart/2005/8/layout/arrow5"/>
    <dgm:cxn modelId="{781FF8E7-8C66-4D11-A2C7-2AC2BC512FC2}" type="presOf" srcId="{F730F9F7-5CF5-45DD-85CA-B6CA44691DEB}" destId="{43563CCB-15C1-49CE-AE05-288327B4FD83}" srcOrd="0" destOrd="0" presId="urn:microsoft.com/office/officeart/2005/8/layout/arrow5"/>
    <dgm:cxn modelId="{62E4D1F3-8811-4ABA-82C5-94051E6FC9DB}" srcId="{F730F9F7-5CF5-45DD-85CA-B6CA44691DEB}" destId="{61F36838-EF38-4AE9-87E9-E98D37AB2292}" srcOrd="1" destOrd="0" parTransId="{635AFCD0-8276-4845-8C82-C27CAEFD4391}" sibTransId="{BEC72A56-1BCD-4C98-96E5-593689D433DA}"/>
    <dgm:cxn modelId="{9AA8B3A5-AE8F-43A2-80C6-CAF805313D6F}" type="presParOf" srcId="{43563CCB-15C1-49CE-AE05-288327B4FD83}" destId="{4A17C5FF-9BD1-4DA9-9C2A-2711B8817BCE}" srcOrd="0" destOrd="0" presId="urn:microsoft.com/office/officeart/2005/8/layout/arrow5"/>
    <dgm:cxn modelId="{7BD9E9C8-D019-494E-89AB-96EF4FC6B74B}" type="presParOf" srcId="{43563CCB-15C1-49CE-AE05-288327B4FD83}" destId="{97C1A1D4-ACF0-46C2-885C-E63A58B4220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362B3-CCE6-43FC-A2FC-DB7A6BB2F2DC}" type="doc">
      <dgm:prSet loTypeId="urn:microsoft.com/office/officeart/2005/8/layout/arrow4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432CC47-536E-47EE-B746-F4B83F172664}">
      <dgm:prSet phldrT="[Text]" custT="1"/>
      <dgm:spPr/>
      <dgm:t>
        <a:bodyPr/>
        <a:lstStyle/>
        <a:p>
          <a:r>
            <a:rPr lang="en-US" sz="1600" b="1" dirty="0">
              <a:solidFill>
                <a:srgbClr val="002060"/>
              </a:solidFill>
            </a:rPr>
            <a:t>Debt Only</a:t>
          </a:r>
        </a:p>
      </dgm:t>
    </dgm:pt>
    <dgm:pt modelId="{DCF621D2-B2E3-4C35-8C71-BBAEE5203F90}" type="parTrans" cxnId="{01964667-2D9E-4037-B85D-71704A7320E8}">
      <dgm:prSet/>
      <dgm:spPr/>
      <dgm:t>
        <a:bodyPr/>
        <a:lstStyle/>
        <a:p>
          <a:endParaRPr lang="en-US"/>
        </a:p>
      </dgm:t>
    </dgm:pt>
    <dgm:pt modelId="{9A9166E8-6246-4CBE-AD97-F92FD5D3BD4A}" type="sibTrans" cxnId="{01964667-2D9E-4037-B85D-71704A7320E8}">
      <dgm:prSet/>
      <dgm:spPr/>
      <dgm:t>
        <a:bodyPr/>
        <a:lstStyle/>
        <a:p>
          <a:endParaRPr lang="en-US"/>
        </a:p>
      </dgm:t>
    </dgm:pt>
    <dgm:pt modelId="{E2E2ED08-61E4-40ED-A13B-6D464049C9C2}">
      <dgm:prSet phldrT="[Text]" custT="1"/>
      <dgm:spPr/>
      <dgm:t>
        <a:bodyPr/>
        <a:lstStyle/>
        <a:p>
          <a:r>
            <a:rPr lang="en-US" sz="1600" dirty="0"/>
            <a:t>Sufficient NOI</a:t>
          </a:r>
        </a:p>
      </dgm:t>
    </dgm:pt>
    <dgm:pt modelId="{24BA0960-2E37-4C6F-8FB3-190663AA1C65}" type="parTrans" cxnId="{FC03A642-42A3-47B7-A188-969439588C61}">
      <dgm:prSet/>
      <dgm:spPr/>
      <dgm:t>
        <a:bodyPr/>
        <a:lstStyle/>
        <a:p>
          <a:endParaRPr lang="en-US"/>
        </a:p>
      </dgm:t>
    </dgm:pt>
    <dgm:pt modelId="{76F4457B-FA45-4651-AF8B-327505A8B6C9}" type="sibTrans" cxnId="{FC03A642-42A3-47B7-A188-969439588C61}">
      <dgm:prSet/>
      <dgm:spPr/>
      <dgm:t>
        <a:bodyPr/>
        <a:lstStyle/>
        <a:p>
          <a:endParaRPr lang="en-US"/>
        </a:p>
      </dgm:t>
    </dgm:pt>
    <dgm:pt modelId="{AB6E9968-4D48-4C63-8B9D-4C5883430BCF}">
      <dgm:prSet phldrT="[Text]" custT="1"/>
      <dgm:spPr/>
      <dgm:t>
        <a:bodyPr/>
        <a:lstStyle/>
        <a:p>
          <a:r>
            <a:rPr lang="en-US" sz="1600" dirty="0"/>
            <a:t>Available Soft Financing</a:t>
          </a:r>
        </a:p>
      </dgm:t>
    </dgm:pt>
    <dgm:pt modelId="{951F8CCD-FA72-4B87-AED8-52A0123E73F0}" type="parTrans" cxnId="{09D0ABBE-2B39-4257-9A51-CE7772581F8C}">
      <dgm:prSet/>
      <dgm:spPr/>
      <dgm:t>
        <a:bodyPr/>
        <a:lstStyle/>
        <a:p>
          <a:endParaRPr lang="en-US"/>
        </a:p>
      </dgm:t>
    </dgm:pt>
    <dgm:pt modelId="{090AC412-53D7-48B3-ACE4-B23D8588280D}" type="sibTrans" cxnId="{09D0ABBE-2B39-4257-9A51-CE7772581F8C}">
      <dgm:prSet/>
      <dgm:spPr/>
      <dgm:t>
        <a:bodyPr/>
        <a:lstStyle/>
        <a:p>
          <a:endParaRPr lang="en-US"/>
        </a:p>
      </dgm:t>
    </dgm:pt>
    <dgm:pt modelId="{96584122-91F1-4FA4-81CA-EE01A570807D}">
      <dgm:prSet phldrT="[Text]" custT="1"/>
      <dgm:spPr/>
      <dgm:t>
        <a:bodyPr/>
        <a:lstStyle/>
        <a:p>
          <a:r>
            <a:rPr lang="en-US" sz="1600" b="1" dirty="0">
              <a:solidFill>
                <a:srgbClr val="002060"/>
              </a:solidFill>
            </a:rPr>
            <a:t>Tax Credits</a:t>
          </a:r>
        </a:p>
      </dgm:t>
    </dgm:pt>
    <dgm:pt modelId="{BBFD900A-EB30-4DB0-8C72-69DE751489CF}" type="parTrans" cxnId="{C2E62E19-606F-4844-8455-87A43AF72A76}">
      <dgm:prSet/>
      <dgm:spPr/>
      <dgm:t>
        <a:bodyPr/>
        <a:lstStyle/>
        <a:p>
          <a:endParaRPr lang="en-US"/>
        </a:p>
      </dgm:t>
    </dgm:pt>
    <dgm:pt modelId="{7B889CBF-BB1D-4F1C-A031-2199EA98C684}" type="sibTrans" cxnId="{C2E62E19-606F-4844-8455-87A43AF72A76}">
      <dgm:prSet/>
      <dgm:spPr/>
      <dgm:t>
        <a:bodyPr/>
        <a:lstStyle/>
        <a:p>
          <a:endParaRPr lang="en-US"/>
        </a:p>
      </dgm:t>
    </dgm:pt>
    <dgm:pt modelId="{55C31022-FB52-4911-89C8-B1A3F100D011}">
      <dgm:prSet phldrT="[Text]" custT="1"/>
      <dgm:spPr/>
      <dgm:t>
        <a:bodyPr/>
        <a:lstStyle/>
        <a:p>
          <a:r>
            <a:rPr lang="en-US" sz="1600" dirty="0"/>
            <a:t>Long-Term Needs</a:t>
          </a:r>
        </a:p>
      </dgm:t>
    </dgm:pt>
    <dgm:pt modelId="{D24C6E85-08FB-46E6-B884-EBA746D7592D}" type="parTrans" cxnId="{4D3B1FEC-8C07-47F8-8DB7-C91D86C4A0C9}">
      <dgm:prSet/>
      <dgm:spPr/>
      <dgm:t>
        <a:bodyPr/>
        <a:lstStyle/>
        <a:p>
          <a:endParaRPr lang="en-US"/>
        </a:p>
      </dgm:t>
    </dgm:pt>
    <dgm:pt modelId="{BBF15D0A-D42D-4462-9171-BC9C1369FEDF}" type="sibTrans" cxnId="{4D3B1FEC-8C07-47F8-8DB7-C91D86C4A0C9}">
      <dgm:prSet/>
      <dgm:spPr/>
      <dgm:t>
        <a:bodyPr/>
        <a:lstStyle/>
        <a:p>
          <a:endParaRPr lang="en-US"/>
        </a:p>
      </dgm:t>
    </dgm:pt>
    <dgm:pt modelId="{8E5729D4-0662-48E1-937D-BECEBD08C9DD}">
      <dgm:prSet phldrT="[Text]" custT="1"/>
      <dgm:spPr/>
      <dgm:t>
        <a:bodyPr/>
        <a:lstStyle/>
        <a:p>
          <a:r>
            <a:rPr lang="en-US" sz="1600" dirty="0"/>
            <a:t>Must meet HFA U/W Requirements</a:t>
          </a:r>
        </a:p>
      </dgm:t>
    </dgm:pt>
    <dgm:pt modelId="{45FFFA87-8E55-4B03-9AB8-0570C7DD6229}" type="parTrans" cxnId="{FE3E744C-9A3D-4C5F-9538-C25BEBC0DCAB}">
      <dgm:prSet/>
      <dgm:spPr/>
      <dgm:t>
        <a:bodyPr/>
        <a:lstStyle/>
        <a:p>
          <a:endParaRPr lang="en-US"/>
        </a:p>
      </dgm:t>
    </dgm:pt>
    <dgm:pt modelId="{10327A42-C1BC-41FF-8FE6-EBF670DCFBAA}" type="sibTrans" cxnId="{FE3E744C-9A3D-4C5F-9538-C25BEBC0DCAB}">
      <dgm:prSet/>
      <dgm:spPr/>
      <dgm:t>
        <a:bodyPr/>
        <a:lstStyle/>
        <a:p>
          <a:endParaRPr lang="en-US"/>
        </a:p>
      </dgm:t>
    </dgm:pt>
    <dgm:pt modelId="{514FB30F-CAC5-41DE-B8C2-D7BF700EE5B3}">
      <dgm:prSet phldrT="[Text]" custT="1"/>
      <dgm:spPr/>
      <dgm:t>
        <a:bodyPr/>
        <a:lstStyle/>
        <a:p>
          <a:r>
            <a:rPr lang="en-US" sz="1600" dirty="0"/>
            <a:t>Tax Credit Partnership</a:t>
          </a:r>
        </a:p>
      </dgm:t>
    </dgm:pt>
    <dgm:pt modelId="{D7D6D093-A538-483A-8F14-70086468FB8A}" type="parTrans" cxnId="{69CFA7EB-E9B3-42DB-8B1A-AC1A6F48A20B}">
      <dgm:prSet/>
      <dgm:spPr/>
      <dgm:t>
        <a:bodyPr/>
        <a:lstStyle/>
        <a:p>
          <a:endParaRPr lang="en-US"/>
        </a:p>
      </dgm:t>
    </dgm:pt>
    <dgm:pt modelId="{52257371-5B9F-412F-8969-2597BA214161}" type="sibTrans" cxnId="{69CFA7EB-E9B3-42DB-8B1A-AC1A6F48A20B}">
      <dgm:prSet/>
      <dgm:spPr/>
      <dgm:t>
        <a:bodyPr/>
        <a:lstStyle/>
        <a:p>
          <a:endParaRPr lang="en-US"/>
        </a:p>
      </dgm:t>
    </dgm:pt>
    <dgm:pt modelId="{8FD5D25E-CD57-4A7E-8059-6A8E784FBC4F}">
      <dgm:prSet phldrT="[Text]" custT="1"/>
      <dgm:spPr/>
      <dgm:t>
        <a:bodyPr/>
        <a:lstStyle/>
        <a:p>
          <a:r>
            <a:rPr lang="en-US" sz="1600" dirty="0"/>
            <a:t>Less Lender Compliance Requirements</a:t>
          </a:r>
        </a:p>
      </dgm:t>
    </dgm:pt>
    <dgm:pt modelId="{A8FF429C-40D0-4CBD-822A-5A00E22BCB51}" type="parTrans" cxnId="{8F540FF3-20F0-4BC5-A020-2564FEE5B26B}">
      <dgm:prSet/>
      <dgm:spPr/>
      <dgm:t>
        <a:bodyPr/>
        <a:lstStyle/>
        <a:p>
          <a:endParaRPr lang="en-US"/>
        </a:p>
      </dgm:t>
    </dgm:pt>
    <dgm:pt modelId="{562227E4-0653-454F-99B8-CF7CF8623110}" type="sibTrans" cxnId="{8F540FF3-20F0-4BC5-A020-2564FEE5B26B}">
      <dgm:prSet/>
      <dgm:spPr/>
      <dgm:t>
        <a:bodyPr/>
        <a:lstStyle/>
        <a:p>
          <a:endParaRPr lang="en-US"/>
        </a:p>
      </dgm:t>
    </dgm:pt>
    <dgm:pt modelId="{7F6B2C6D-077B-4083-BB81-9B968182A9BD}">
      <dgm:prSet phldrT="[Text]" custT="1"/>
      <dgm:spPr/>
      <dgm:t>
        <a:bodyPr/>
        <a:lstStyle/>
        <a:p>
          <a:r>
            <a:rPr lang="en-US" sz="1600" dirty="0"/>
            <a:t>SAE Ownership</a:t>
          </a:r>
        </a:p>
      </dgm:t>
    </dgm:pt>
    <dgm:pt modelId="{AF05319A-7A77-4FED-BBCD-A35842141E4D}" type="parTrans" cxnId="{D7D844B4-042D-4027-A936-728EF6BF3526}">
      <dgm:prSet/>
      <dgm:spPr/>
      <dgm:t>
        <a:bodyPr/>
        <a:lstStyle/>
        <a:p>
          <a:endParaRPr lang="en-US"/>
        </a:p>
      </dgm:t>
    </dgm:pt>
    <dgm:pt modelId="{8E3CCAE4-5D8D-4D98-83D7-B0766869F800}" type="sibTrans" cxnId="{D7D844B4-042D-4027-A936-728EF6BF3526}">
      <dgm:prSet/>
      <dgm:spPr/>
      <dgm:t>
        <a:bodyPr/>
        <a:lstStyle/>
        <a:p>
          <a:endParaRPr lang="en-US"/>
        </a:p>
      </dgm:t>
    </dgm:pt>
    <dgm:pt modelId="{4BC20167-09E3-4855-A4A4-13F12D2A3475}">
      <dgm:prSet phldrT="[Text]" custT="1"/>
      <dgm:spPr/>
      <dgm:t>
        <a:bodyPr/>
        <a:lstStyle/>
        <a:p>
          <a:r>
            <a:rPr lang="en-US" sz="1600" dirty="0"/>
            <a:t>Less Transactional Costs</a:t>
          </a:r>
        </a:p>
      </dgm:t>
    </dgm:pt>
    <dgm:pt modelId="{BA77CD6A-4E01-4E82-B653-3B30395A00C3}" type="parTrans" cxnId="{5277793A-52B6-4872-9434-783D6DEE52C3}">
      <dgm:prSet/>
      <dgm:spPr/>
      <dgm:t>
        <a:bodyPr/>
        <a:lstStyle/>
        <a:p>
          <a:endParaRPr lang="en-US"/>
        </a:p>
      </dgm:t>
    </dgm:pt>
    <dgm:pt modelId="{55BACE85-E033-4285-94ED-B409B4E0BF00}" type="sibTrans" cxnId="{5277793A-52B6-4872-9434-783D6DEE52C3}">
      <dgm:prSet/>
      <dgm:spPr/>
      <dgm:t>
        <a:bodyPr/>
        <a:lstStyle/>
        <a:p>
          <a:endParaRPr lang="en-US"/>
        </a:p>
      </dgm:t>
    </dgm:pt>
    <dgm:pt modelId="{5EA8D9A9-8FB4-4603-A674-5C857683FFD3}">
      <dgm:prSet phldrT="[Text]" custT="1"/>
      <dgm:spPr/>
      <dgm:t>
        <a:bodyPr/>
        <a:lstStyle/>
        <a:p>
          <a:r>
            <a:rPr lang="en-US" sz="1600" dirty="0"/>
            <a:t>Immediate and Short-Term Needs in Earshot</a:t>
          </a:r>
        </a:p>
      </dgm:t>
    </dgm:pt>
    <dgm:pt modelId="{930A473A-A11E-4F77-B86D-88A33CD1548D}" type="parTrans" cxnId="{AFA024AC-07D8-410D-A594-F9DCBF84B3F4}">
      <dgm:prSet/>
      <dgm:spPr/>
      <dgm:t>
        <a:bodyPr/>
        <a:lstStyle/>
        <a:p>
          <a:endParaRPr lang="en-US"/>
        </a:p>
      </dgm:t>
    </dgm:pt>
    <dgm:pt modelId="{C304BE73-8325-4667-B554-DD2F9368E6D0}" type="sibTrans" cxnId="{AFA024AC-07D8-410D-A594-F9DCBF84B3F4}">
      <dgm:prSet/>
      <dgm:spPr/>
      <dgm:t>
        <a:bodyPr/>
        <a:lstStyle/>
        <a:p>
          <a:endParaRPr lang="en-US"/>
        </a:p>
      </dgm:t>
    </dgm:pt>
    <dgm:pt modelId="{EC84F079-18B4-42ED-B98F-9713E125C974}">
      <dgm:prSet phldrT="[Text]" custT="1"/>
      <dgm:spPr/>
      <dgm:t>
        <a:bodyPr/>
        <a:lstStyle/>
        <a:p>
          <a:r>
            <a:rPr lang="en-US" sz="1600" dirty="0"/>
            <a:t>Higher Transactional Costs</a:t>
          </a:r>
        </a:p>
      </dgm:t>
    </dgm:pt>
    <dgm:pt modelId="{C0DBD210-B9E3-4FB3-A27A-2B6BC6909D18}" type="parTrans" cxnId="{3A195FE5-5543-4166-B3D8-E164A2B90E2E}">
      <dgm:prSet/>
      <dgm:spPr/>
      <dgm:t>
        <a:bodyPr/>
        <a:lstStyle/>
        <a:p>
          <a:endParaRPr lang="en-US"/>
        </a:p>
      </dgm:t>
    </dgm:pt>
    <dgm:pt modelId="{F9A10786-064B-43FF-9CA8-353F608473D4}" type="sibTrans" cxnId="{3A195FE5-5543-4166-B3D8-E164A2B90E2E}">
      <dgm:prSet/>
      <dgm:spPr/>
      <dgm:t>
        <a:bodyPr/>
        <a:lstStyle/>
        <a:p>
          <a:endParaRPr lang="en-US"/>
        </a:p>
      </dgm:t>
    </dgm:pt>
    <dgm:pt modelId="{FCF99A6A-A105-4C4C-A67A-EBE44B303305}">
      <dgm:prSet phldrT="[Text]" custT="1"/>
      <dgm:spPr/>
      <dgm:t>
        <a:bodyPr/>
        <a:lstStyle/>
        <a:p>
          <a:r>
            <a:rPr lang="en-US" sz="1600" dirty="0"/>
            <a:t>Tax Credit Program Compliance Requirements</a:t>
          </a:r>
        </a:p>
      </dgm:t>
    </dgm:pt>
    <dgm:pt modelId="{81CB05E4-575E-4493-89CA-1D824A4768D9}" type="parTrans" cxnId="{2F009B42-AE52-4DB6-8F9F-C76585563203}">
      <dgm:prSet/>
      <dgm:spPr/>
      <dgm:t>
        <a:bodyPr/>
        <a:lstStyle/>
        <a:p>
          <a:endParaRPr lang="en-US"/>
        </a:p>
      </dgm:t>
    </dgm:pt>
    <dgm:pt modelId="{F5D2E9F4-FC14-4023-8A18-3CFE97905073}" type="sibTrans" cxnId="{2F009B42-AE52-4DB6-8F9F-C76585563203}">
      <dgm:prSet/>
      <dgm:spPr/>
      <dgm:t>
        <a:bodyPr/>
        <a:lstStyle/>
        <a:p>
          <a:endParaRPr lang="en-US"/>
        </a:p>
      </dgm:t>
    </dgm:pt>
    <dgm:pt modelId="{404A66FF-2938-46F7-8A46-3AE8FBC79610}" type="pres">
      <dgm:prSet presAssocID="{3C5362B3-CCE6-43FC-A2FC-DB7A6BB2F2DC}" presName="compositeShape" presStyleCnt="0">
        <dgm:presLayoutVars>
          <dgm:chMax val="2"/>
          <dgm:dir/>
          <dgm:resizeHandles val="exact"/>
        </dgm:presLayoutVars>
      </dgm:prSet>
      <dgm:spPr/>
    </dgm:pt>
    <dgm:pt modelId="{82DB833B-076E-464E-9468-D2BD40233DC9}" type="pres">
      <dgm:prSet presAssocID="{B432CC47-536E-47EE-B746-F4B83F172664}" presName="upArrow" presStyleLbl="node1" presStyleIdx="0" presStyleCnt="2"/>
      <dgm:spPr/>
    </dgm:pt>
    <dgm:pt modelId="{328CCED2-585E-427C-8FC8-A2663D7E09E5}" type="pres">
      <dgm:prSet presAssocID="{B432CC47-536E-47EE-B746-F4B83F172664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B2676E83-D5CA-4111-B21B-304D0454E496}" type="pres">
      <dgm:prSet presAssocID="{96584122-91F1-4FA4-81CA-EE01A570807D}" presName="downArrow" presStyleLbl="node1" presStyleIdx="1" presStyleCnt="2"/>
      <dgm:spPr/>
    </dgm:pt>
    <dgm:pt modelId="{31A89665-224A-49E4-98EC-2DA08028AE4C}" type="pres">
      <dgm:prSet presAssocID="{96584122-91F1-4FA4-81CA-EE01A570807D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D19F8616-A2DF-4684-90B3-2A620B4E0D57}" type="presOf" srcId="{3C5362B3-CCE6-43FC-A2FC-DB7A6BB2F2DC}" destId="{404A66FF-2938-46F7-8A46-3AE8FBC79610}" srcOrd="0" destOrd="0" presId="urn:microsoft.com/office/officeart/2005/8/layout/arrow4"/>
    <dgm:cxn modelId="{C2E62E19-606F-4844-8455-87A43AF72A76}" srcId="{3C5362B3-CCE6-43FC-A2FC-DB7A6BB2F2DC}" destId="{96584122-91F1-4FA4-81CA-EE01A570807D}" srcOrd="1" destOrd="0" parTransId="{BBFD900A-EB30-4DB0-8C72-69DE751489CF}" sibTransId="{7B889CBF-BB1D-4F1C-A031-2199EA98C684}"/>
    <dgm:cxn modelId="{D1A5212B-7469-483F-83E1-FDCFDDB9DD56}" type="presOf" srcId="{E2E2ED08-61E4-40ED-A13B-6D464049C9C2}" destId="{328CCED2-585E-427C-8FC8-A2663D7E09E5}" srcOrd="0" destOrd="2" presId="urn:microsoft.com/office/officeart/2005/8/layout/arrow4"/>
    <dgm:cxn modelId="{BA036730-7F42-4F6A-B4B4-2C2DFA07BEB7}" type="presOf" srcId="{EC84F079-18B4-42ED-B98F-9713E125C974}" destId="{31A89665-224A-49E4-98EC-2DA08028AE4C}" srcOrd="0" destOrd="4" presId="urn:microsoft.com/office/officeart/2005/8/layout/arrow4"/>
    <dgm:cxn modelId="{DB856135-C734-4515-BEA3-E1C3201EC045}" type="presOf" srcId="{96584122-91F1-4FA4-81CA-EE01A570807D}" destId="{31A89665-224A-49E4-98EC-2DA08028AE4C}" srcOrd="0" destOrd="0" presId="urn:microsoft.com/office/officeart/2005/8/layout/arrow4"/>
    <dgm:cxn modelId="{5277793A-52B6-4872-9434-783D6DEE52C3}" srcId="{B432CC47-536E-47EE-B746-F4B83F172664}" destId="{4BC20167-09E3-4855-A4A4-13F12D2A3475}" srcOrd="4" destOrd="0" parTransId="{BA77CD6A-4E01-4E82-B653-3B30395A00C3}" sibTransId="{55BACE85-E033-4285-94ED-B409B4E0BF00}"/>
    <dgm:cxn modelId="{2F009B42-AE52-4DB6-8F9F-C76585563203}" srcId="{96584122-91F1-4FA4-81CA-EE01A570807D}" destId="{FCF99A6A-A105-4C4C-A67A-EBE44B303305}" srcOrd="4" destOrd="0" parTransId="{81CB05E4-575E-4493-89CA-1D824A4768D9}" sibTransId="{F5D2E9F4-FC14-4023-8A18-3CFE97905073}"/>
    <dgm:cxn modelId="{FC03A642-42A3-47B7-A188-969439588C61}" srcId="{B432CC47-536E-47EE-B746-F4B83F172664}" destId="{E2E2ED08-61E4-40ED-A13B-6D464049C9C2}" srcOrd="1" destOrd="0" parTransId="{24BA0960-2E37-4C6F-8FB3-190663AA1C65}" sibTransId="{76F4457B-FA45-4651-AF8B-327505A8B6C9}"/>
    <dgm:cxn modelId="{BA7C5566-0F7F-4121-AA74-EFFDCC12CC02}" type="presOf" srcId="{4BC20167-09E3-4855-A4A4-13F12D2A3475}" destId="{328CCED2-585E-427C-8FC8-A2663D7E09E5}" srcOrd="0" destOrd="5" presId="urn:microsoft.com/office/officeart/2005/8/layout/arrow4"/>
    <dgm:cxn modelId="{01964667-2D9E-4037-B85D-71704A7320E8}" srcId="{3C5362B3-CCE6-43FC-A2FC-DB7A6BB2F2DC}" destId="{B432CC47-536E-47EE-B746-F4B83F172664}" srcOrd="0" destOrd="0" parTransId="{DCF621D2-B2E3-4C35-8C71-BBAEE5203F90}" sibTransId="{9A9166E8-6246-4CBE-AD97-F92FD5D3BD4A}"/>
    <dgm:cxn modelId="{FE3E744C-9A3D-4C5F-9538-C25BEBC0DCAB}" srcId="{96584122-91F1-4FA4-81CA-EE01A570807D}" destId="{8E5729D4-0662-48E1-937D-BECEBD08C9DD}" srcOrd="1" destOrd="0" parTransId="{45FFFA87-8E55-4B03-9AB8-0570C7DD6229}" sibTransId="{10327A42-C1BC-41FF-8FE6-EBF670DCFBAA}"/>
    <dgm:cxn modelId="{16EA8D74-A799-44F5-81DE-4528236179DB}" type="presOf" srcId="{7F6B2C6D-077B-4083-BB81-9B968182A9BD}" destId="{328CCED2-585E-427C-8FC8-A2663D7E09E5}" srcOrd="0" destOrd="4" presId="urn:microsoft.com/office/officeart/2005/8/layout/arrow4"/>
    <dgm:cxn modelId="{B1301A55-6529-4B99-B1BB-E0E67A5499D3}" type="presOf" srcId="{514FB30F-CAC5-41DE-B8C2-D7BF700EE5B3}" destId="{31A89665-224A-49E4-98EC-2DA08028AE4C}" srcOrd="0" destOrd="3" presId="urn:microsoft.com/office/officeart/2005/8/layout/arrow4"/>
    <dgm:cxn modelId="{AFA024AC-07D8-410D-A594-F9DCBF84B3F4}" srcId="{B432CC47-536E-47EE-B746-F4B83F172664}" destId="{5EA8D9A9-8FB4-4603-A674-5C857683FFD3}" srcOrd="0" destOrd="0" parTransId="{930A473A-A11E-4F77-B86D-88A33CD1548D}" sibTransId="{C304BE73-8325-4667-B554-DD2F9368E6D0}"/>
    <dgm:cxn modelId="{D7D844B4-042D-4027-A936-728EF6BF3526}" srcId="{B432CC47-536E-47EE-B746-F4B83F172664}" destId="{7F6B2C6D-077B-4083-BB81-9B968182A9BD}" srcOrd="3" destOrd="0" parTransId="{AF05319A-7A77-4FED-BBCD-A35842141E4D}" sibTransId="{8E3CCAE4-5D8D-4D98-83D7-B0766869F800}"/>
    <dgm:cxn modelId="{8C3667BD-E7EE-435B-9A40-2DBC4E9A4265}" type="presOf" srcId="{55C31022-FB52-4911-89C8-B1A3F100D011}" destId="{31A89665-224A-49E4-98EC-2DA08028AE4C}" srcOrd="0" destOrd="1" presId="urn:microsoft.com/office/officeart/2005/8/layout/arrow4"/>
    <dgm:cxn modelId="{8D818BBE-F2A3-443A-85FC-EC687B00BA16}" type="presOf" srcId="{8E5729D4-0662-48E1-937D-BECEBD08C9DD}" destId="{31A89665-224A-49E4-98EC-2DA08028AE4C}" srcOrd="0" destOrd="2" presId="urn:microsoft.com/office/officeart/2005/8/layout/arrow4"/>
    <dgm:cxn modelId="{09D0ABBE-2B39-4257-9A51-CE7772581F8C}" srcId="{B432CC47-536E-47EE-B746-F4B83F172664}" destId="{AB6E9968-4D48-4C63-8B9D-4C5883430BCF}" srcOrd="2" destOrd="0" parTransId="{951F8CCD-FA72-4B87-AED8-52A0123E73F0}" sibTransId="{090AC412-53D7-48B3-ACE4-B23D8588280D}"/>
    <dgm:cxn modelId="{FC8CF9CC-A0F5-4AA1-AAEF-F4A048E0C6BE}" type="presOf" srcId="{FCF99A6A-A105-4C4C-A67A-EBE44B303305}" destId="{31A89665-224A-49E4-98EC-2DA08028AE4C}" srcOrd="0" destOrd="5" presId="urn:microsoft.com/office/officeart/2005/8/layout/arrow4"/>
    <dgm:cxn modelId="{ED5373D8-2509-41C8-944B-DE326C4BF3B5}" type="presOf" srcId="{8FD5D25E-CD57-4A7E-8059-6A8E784FBC4F}" destId="{328CCED2-585E-427C-8FC8-A2663D7E09E5}" srcOrd="0" destOrd="6" presId="urn:microsoft.com/office/officeart/2005/8/layout/arrow4"/>
    <dgm:cxn modelId="{9BB3D8DD-288A-4D88-953A-85515FFCC8A0}" type="presOf" srcId="{B432CC47-536E-47EE-B746-F4B83F172664}" destId="{328CCED2-585E-427C-8FC8-A2663D7E09E5}" srcOrd="0" destOrd="0" presId="urn:microsoft.com/office/officeart/2005/8/layout/arrow4"/>
    <dgm:cxn modelId="{3A195FE5-5543-4166-B3D8-E164A2B90E2E}" srcId="{96584122-91F1-4FA4-81CA-EE01A570807D}" destId="{EC84F079-18B4-42ED-B98F-9713E125C974}" srcOrd="3" destOrd="0" parTransId="{C0DBD210-B9E3-4FB3-A27A-2B6BC6909D18}" sibTransId="{F9A10786-064B-43FF-9CA8-353F608473D4}"/>
    <dgm:cxn modelId="{69CFA7EB-E9B3-42DB-8B1A-AC1A6F48A20B}" srcId="{96584122-91F1-4FA4-81CA-EE01A570807D}" destId="{514FB30F-CAC5-41DE-B8C2-D7BF700EE5B3}" srcOrd="2" destOrd="0" parTransId="{D7D6D093-A538-483A-8F14-70086468FB8A}" sibTransId="{52257371-5B9F-412F-8969-2597BA214161}"/>
    <dgm:cxn modelId="{4D3B1FEC-8C07-47F8-8DB7-C91D86C4A0C9}" srcId="{96584122-91F1-4FA4-81CA-EE01A570807D}" destId="{55C31022-FB52-4911-89C8-B1A3F100D011}" srcOrd="0" destOrd="0" parTransId="{D24C6E85-08FB-46E6-B884-EBA746D7592D}" sibTransId="{BBF15D0A-D42D-4462-9171-BC9C1369FEDF}"/>
    <dgm:cxn modelId="{A7C381F2-CE52-4B21-9DD2-2F5BD0DD528D}" type="presOf" srcId="{AB6E9968-4D48-4C63-8B9D-4C5883430BCF}" destId="{328CCED2-585E-427C-8FC8-A2663D7E09E5}" srcOrd="0" destOrd="3" presId="urn:microsoft.com/office/officeart/2005/8/layout/arrow4"/>
    <dgm:cxn modelId="{8F540FF3-20F0-4BC5-A020-2564FEE5B26B}" srcId="{B432CC47-536E-47EE-B746-F4B83F172664}" destId="{8FD5D25E-CD57-4A7E-8059-6A8E784FBC4F}" srcOrd="5" destOrd="0" parTransId="{A8FF429C-40D0-4CBD-822A-5A00E22BCB51}" sibTransId="{562227E4-0653-454F-99B8-CF7CF8623110}"/>
    <dgm:cxn modelId="{F6D51BFD-D451-4D10-AFA3-E3C473297BBE}" type="presOf" srcId="{5EA8D9A9-8FB4-4603-A674-5C857683FFD3}" destId="{328CCED2-585E-427C-8FC8-A2663D7E09E5}" srcOrd="0" destOrd="1" presId="urn:microsoft.com/office/officeart/2005/8/layout/arrow4"/>
    <dgm:cxn modelId="{269A38DD-6D70-4E29-8C5A-FEE5A438DE06}" type="presParOf" srcId="{404A66FF-2938-46F7-8A46-3AE8FBC79610}" destId="{82DB833B-076E-464E-9468-D2BD40233DC9}" srcOrd="0" destOrd="0" presId="urn:microsoft.com/office/officeart/2005/8/layout/arrow4"/>
    <dgm:cxn modelId="{A0B28FAE-9D58-4285-88B5-9C22EDB46227}" type="presParOf" srcId="{404A66FF-2938-46F7-8A46-3AE8FBC79610}" destId="{328CCED2-585E-427C-8FC8-A2663D7E09E5}" srcOrd="1" destOrd="0" presId="urn:microsoft.com/office/officeart/2005/8/layout/arrow4"/>
    <dgm:cxn modelId="{B3064414-3705-4D81-A5DC-D1607FDD314C}" type="presParOf" srcId="{404A66FF-2938-46F7-8A46-3AE8FBC79610}" destId="{B2676E83-D5CA-4111-B21B-304D0454E496}" srcOrd="2" destOrd="0" presId="urn:microsoft.com/office/officeart/2005/8/layout/arrow4"/>
    <dgm:cxn modelId="{0A0C958F-F627-46A2-B491-CD648F457B63}" type="presParOf" srcId="{404A66FF-2938-46F7-8A46-3AE8FBC79610}" destId="{31A89665-224A-49E4-98EC-2DA08028AE4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C5FF-9BD1-4DA9-9C2A-2711B8817BCE}">
      <dsp:nvSpPr>
        <dsp:cNvPr id="0" name=""/>
        <dsp:cNvSpPr/>
      </dsp:nvSpPr>
      <dsp:spPr>
        <a:xfrm rot="16200000">
          <a:off x="689" y="222696"/>
          <a:ext cx="3928169" cy="3928169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Cap Funds $90k</a:t>
          </a:r>
        </a:p>
      </dsp:txBody>
      <dsp:txXfrm rot="5400000">
        <a:off x="689" y="1204738"/>
        <a:ext cx="3240739" cy="1964085"/>
      </dsp:txXfrm>
    </dsp:sp>
    <dsp:sp modelId="{97C1A1D4-ACF0-46C2-885C-E63A58B42207}">
      <dsp:nvSpPr>
        <dsp:cNvPr id="0" name=""/>
        <dsp:cNvSpPr/>
      </dsp:nvSpPr>
      <dsp:spPr>
        <a:xfrm rot="5400000">
          <a:off x="4148340" y="222696"/>
          <a:ext cx="3928169" cy="3928169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Op Funds $150k</a:t>
          </a:r>
        </a:p>
      </dsp:txBody>
      <dsp:txXfrm rot="-5400000">
        <a:off x="4835770" y="1204738"/>
        <a:ext cx="3240739" cy="1964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B833B-076E-464E-9468-D2BD40233DC9}">
      <dsp:nvSpPr>
        <dsp:cNvPr id="0" name=""/>
        <dsp:cNvSpPr/>
      </dsp:nvSpPr>
      <dsp:spPr>
        <a:xfrm>
          <a:off x="3939" y="0"/>
          <a:ext cx="2363724" cy="2340864"/>
        </a:xfrm>
        <a:prstGeom prst="upArrow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CCED2-585E-427C-8FC8-A2663D7E09E5}">
      <dsp:nvSpPr>
        <dsp:cNvPr id="0" name=""/>
        <dsp:cNvSpPr/>
      </dsp:nvSpPr>
      <dsp:spPr>
        <a:xfrm>
          <a:off x="2438575" y="0"/>
          <a:ext cx="4011168" cy="2340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Debt Only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Immediate and Short-Term Needs in Earshot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Sufficient NOI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Available Soft Financing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SAE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Less Transactional Costs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Less Lender Compliance Requirements</a:t>
          </a:r>
        </a:p>
      </dsp:txBody>
      <dsp:txXfrm>
        <a:off x="2438575" y="0"/>
        <a:ext cx="4011168" cy="2340864"/>
      </dsp:txXfrm>
    </dsp:sp>
    <dsp:sp modelId="{B2676E83-D5CA-4111-B21B-304D0454E496}">
      <dsp:nvSpPr>
        <dsp:cNvPr id="0" name=""/>
        <dsp:cNvSpPr/>
      </dsp:nvSpPr>
      <dsp:spPr>
        <a:xfrm>
          <a:off x="713056" y="2535936"/>
          <a:ext cx="2363724" cy="2340864"/>
        </a:xfrm>
        <a:prstGeom prst="downArrow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89665-224A-49E4-98EC-2DA08028AE4C}">
      <dsp:nvSpPr>
        <dsp:cNvPr id="0" name=""/>
        <dsp:cNvSpPr/>
      </dsp:nvSpPr>
      <dsp:spPr>
        <a:xfrm>
          <a:off x="3147692" y="2535936"/>
          <a:ext cx="4011168" cy="2340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2060"/>
              </a:solidFill>
            </a:rPr>
            <a:t>Tax Credits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Long-Term Needs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Must meet HFA U/W Requirements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Tax Credit Partnership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Higher Transactional Costs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Tax Credit Program Compliance Requirements</a:t>
          </a:r>
        </a:p>
      </dsp:txBody>
      <dsp:txXfrm>
        <a:off x="3147692" y="2535936"/>
        <a:ext cx="4011168" cy="234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9288F3E7-84C9-49CF-9AD2-38B70798F575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17A657C6-FBB3-41A7-B358-D36F1953E4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99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D1FE5213-1063-4CD2-98ED-E77F70B35C05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7" tIns="48328" rIns="96657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FC94895B-25C5-4F61-8046-6D44BFF1CB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29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547752-7DC8-C744-9A66-C5D1C3DDB192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A3DF7-F23F-4B4E-AE83-1C04C54EF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7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7D49-4B23-7B41-9DD1-CE88D59ABE6A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5999-340E-4ACF-BB34-8FE13F43D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2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9E4E-30F5-504F-A7C3-B00CB0B76C8D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1A52-F243-4E28-A049-9BCD5654D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F2A1D-9D10-204E-90D2-86198B2E3BD5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324600"/>
            <a:ext cx="381000" cy="365125"/>
          </a:xfrm>
        </p:spPr>
        <p:txBody>
          <a:bodyPr/>
          <a:lstStyle>
            <a:lvl1pPr>
              <a:defRPr sz="1500" b="1"/>
            </a:lvl1pPr>
          </a:lstStyle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5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9F4-4E45-C547-9171-F1721069E4DC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84947-6462-4D8F-A3AA-BA691DB2AD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6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4A048-B370-8446-B8C5-105AEA641983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A582-62A1-4897-B658-40F3192AA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7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67AC0-01EE-2242-B3C8-7E6D7F8B34CD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A397E-51C7-40C0-990E-3F18F7D22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06DCF-30D3-8646-84B2-3954B7E9B745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CD6B-7C9A-4955-8EFD-C0AE0F423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3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73B5-B83D-1C48-B40F-6C5A5F4FF1FB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284A-0880-49B6-B60D-98C6B9B3C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6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EAB2-50EF-B244-BFBE-AD601EE87732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9EBB-599C-4490-B944-0E85000161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7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6882-B1AE-534C-BB8B-D231E177615E}" type="datetime1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C405-40F4-4C81-8D9F-E4992674B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4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0B2ADB9-CAF7-F94B-98D2-B67C641C131D}" type="datetime1">
              <a:rPr lang="en-US" smtClean="0">
                <a:ea typeface="ＭＳ Ｐゴシック" pitchFamily="26" charset="-128"/>
              </a:rPr>
              <a:t>6/16/2020</a:t>
            </a:fld>
            <a:endParaRPr lang="en-US" dirty="0">
              <a:ea typeface="ＭＳ Ｐゴシック" pitchFamily="2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ACE77B1-E6C2-4F5D-92A0-CC1BDF15D7F4}" type="slidenum">
              <a:rPr lang="en-US">
                <a:ea typeface="ＭＳ Ｐゴシック" pitchFamily="26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pitchFamily="2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35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.gov/RAD/news/photoessay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 Case Study:</a:t>
            </a:r>
            <a:br>
              <a:rPr lang="en-US" b="1" dirty="0"/>
            </a:br>
            <a:r>
              <a:rPr lang="en-US" b="1" dirty="0"/>
              <a:t>Conversion Strategies</a:t>
            </a:r>
            <a:br>
              <a:rPr lang="en-US" b="1" dirty="0"/>
            </a:br>
            <a:r>
              <a:rPr lang="en-US" sz="3200" b="1" dirty="0"/>
              <a:t>“A CNA and a PHA walk into bar…”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8305800" cy="1752600"/>
          </a:xfrm>
        </p:spPr>
        <p:txBody>
          <a:bodyPr/>
          <a:lstStyle/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Kara Williams-Kief |Office of Recapitalization | kara.s.williams-kief@hud.gov</a:t>
            </a: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Robert Robinson | Federal Practice Group | robert.robinson@fedpg.com </a:t>
            </a:r>
          </a:p>
          <a:p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ea typeface="ＭＳ Ｐゴシック"/>
              </a:rPr>
              <a:t>June 17, 2020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9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 2: Debt Only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AEAC8-78BF-4778-A307-A3FCE320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2954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Increase the amount of capital available to complete required repairs and additional scope items.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Debt + public housing funds + any cash flow notes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Easily cover capital needs at conversion and maybe complete some capital needs in years 1-3 now</a:t>
            </a:r>
          </a:p>
          <a:p>
            <a:r>
              <a:rPr lang="en-US" sz="2200" dirty="0"/>
              <a:t>Fund reserves.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Help cover the high IDRR to keep the ADRR lower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Maintain PHA ownership.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PHA Instrumentality</a:t>
            </a:r>
          </a:p>
          <a:p>
            <a:r>
              <a:rPr lang="en-US" sz="2200" dirty="0"/>
              <a:t>Take a developer fee.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PHA can receive a portion of the developer fee to go towards other affordable housing ventures</a:t>
            </a:r>
          </a:p>
        </p:txBody>
      </p:sp>
    </p:spTree>
    <p:extLst>
      <p:ext uri="{BB962C8B-B14F-4D97-AF65-F5344CB8AC3E}">
        <p14:creationId xmlns:p14="http://schemas.microsoft.com/office/powerpoint/2010/main" val="3981286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 2: Cash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BBC21-A984-4E2F-9EFD-1577860BA611}"/>
              </a:ext>
            </a:extLst>
          </p:cNvPr>
          <p:cNvSpPr txBox="1"/>
          <p:nvPr/>
        </p:nvSpPr>
        <p:spPr>
          <a:xfrm>
            <a:off x="5638800" y="1446213"/>
            <a:ext cx="327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002060"/>
                </a:solidFill>
              </a:rPr>
              <a:t>Goal: $1,500,000 in Rehab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Loan Amount: $1,000,000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Rate: 3.00%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Term: 30 Years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2060"/>
                </a:solidFill>
              </a:rPr>
              <a:t>Will require additional soft cash flow financing - including Op and Cap Funds.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3BA3FE-DDCA-4864-9C3F-5BFED2671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4661935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 3: Tax Credits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AEAC8-78BF-4778-A307-A3FCE320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Add equity to the project to increase the amount of capital available to complete required repairs.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4% or 9%; dependent on how the project scores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Scope of work could address all the 20-year capital needs of the property</a:t>
            </a:r>
          </a:p>
          <a:p>
            <a:r>
              <a:rPr lang="en-US" sz="2200" dirty="0"/>
              <a:t>Fund reserves.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Help cover the high IDRR to keep the ADRR lower.</a:t>
            </a:r>
          </a:p>
          <a:p>
            <a:r>
              <a:rPr lang="en-US" sz="2200" dirty="0"/>
              <a:t>Take a developer fee.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PHA can receive a portion of the developer fee to go towards other affordable housing ventures.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Bring on additional expertise and guarantors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Tax Credit Partnership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rgbClr val="002060"/>
                </a:solidFill>
              </a:rPr>
              <a:t>Higher transaction, legal and organizational costs</a:t>
            </a:r>
          </a:p>
        </p:txBody>
      </p:sp>
    </p:spTree>
    <p:extLst>
      <p:ext uri="{BB962C8B-B14F-4D97-AF65-F5344CB8AC3E}">
        <p14:creationId xmlns:p14="http://schemas.microsoft.com/office/powerpoint/2010/main" val="341939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 3: Cash 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BBC21-A984-4E2F-9EFD-1577860BA611}"/>
              </a:ext>
            </a:extLst>
          </p:cNvPr>
          <p:cNvSpPr txBox="1"/>
          <p:nvPr/>
        </p:nvSpPr>
        <p:spPr>
          <a:xfrm>
            <a:off x="5486400" y="1446213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rgbClr val="002060"/>
                </a:solidFill>
              </a:rPr>
              <a:t>Goal: $5,000,000 in Rehab</a:t>
            </a:r>
          </a:p>
          <a:p>
            <a:endParaRPr lang="en-US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Proforma doesn’t change!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Loan Amount: $1,000,000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Rate: 3.00%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</a:rPr>
              <a:t>Term: 30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2060"/>
                </a:solidFill>
              </a:rPr>
              <a:t>Will (most likely) require tax credit equity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298279-8EFB-447D-AB53-ED95EB20D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4" y="1398588"/>
            <a:ext cx="4524579" cy="43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6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Evaluating the Options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FA8CBF8-59E7-4518-8896-0864A7E57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364054"/>
              </p:ext>
            </p:extLst>
          </p:nvPr>
        </p:nvGraphicFramePr>
        <p:xfrm>
          <a:off x="1295400" y="1295400"/>
          <a:ext cx="716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51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Results: Exterior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0DAFE2-F7EF-4AC3-B28C-6063527E3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83" y="1270794"/>
            <a:ext cx="3581400" cy="2503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4E3B7-D971-4A8C-AA98-EF08BBB19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83" y="3872860"/>
            <a:ext cx="3507833" cy="2296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728BE-4051-4FB7-B513-6BA22E95C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231133"/>
            <a:ext cx="2612917" cy="2503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C9067F-CC24-4589-9070-147559136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0" y="3872860"/>
            <a:ext cx="4686300" cy="227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67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DAAC-990D-44EF-B891-5EA470C7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Results: Interior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CA142-6C01-4420-857F-F0F45FD8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612A4F-D122-4A2D-B2B4-3BD36BC50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03" y="1885850"/>
            <a:ext cx="4171950" cy="3086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8A95CB-4D10-4FCB-B5C4-25D3ED15F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904" y="1847750"/>
            <a:ext cx="4581293" cy="31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65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84A2-A84C-4120-9B45-2629E3C4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905000"/>
            <a:ext cx="8229600" cy="1143000"/>
          </a:xfrm>
        </p:spPr>
        <p:txBody>
          <a:bodyPr/>
          <a:lstStyle/>
          <a:p>
            <a:r>
              <a:rPr lang="en-US" b="1" dirty="0"/>
              <a:t>Thank You! 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5A67A-A60A-4FB8-B17C-5C787659FF31}"/>
              </a:ext>
            </a:extLst>
          </p:cNvPr>
          <p:cNvSpPr/>
          <p:nvPr/>
        </p:nvSpPr>
        <p:spPr>
          <a:xfrm>
            <a:off x="2590800" y="2743200"/>
            <a:ext cx="4599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https://www.hud.gov/RAD/news/photoessays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31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4B7D-94BC-48CF-86AE-6DB21836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Next Session: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8AE04-040F-4D39-927F-6F26D3291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ea typeface="ＭＳ Ｐゴシック"/>
            </a:endParaRPr>
          </a:p>
          <a:p>
            <a:pPr marL="0" indent="0" algn="ctr">
              <a:buNone/>
            </a:pPr>
            <a:r>
              <a:rPr lang="en-US" sz="4000" dirty="0">
                <a:ea typeface="ＭＳ Ｐゴシック"/>
              </a:rPr>
              <a:t>FHEO Approvals</a:t>
            </a:r>
            <a:endParaRPr lang="en-US" sz="4000" dirty="0"/>
          </a:p>
          <a:p>
            <a:r>
              <a:rPr lang="en-US" i="1" dirty="0">
                <a:ea typeface="ＭＳ Ｐゴシック"/>
              </a:rPr>
              <a:t>Celia Carpentier, HUD Office of Fair Housing and Equal Opportunity</a:t>
            </a:r>
          </a:p>
          <a:p>
            <a:r>
              <a:rPr lang="en-US" i="1" dirty="0">
                <a:ea typeface="ＭＳ Ｐゴシック"/>
              </a:rPr>
              <a:t>Alan Kaufmann, HUD Office of Recapitalization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09D90-E46B-47B1-B3B7-B08C7D98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C09B0-A436-4930-9DBD-7F024B26271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4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AEAC8-78BF-4778-A307-A3FCE3207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CNA drives what financing is necessary to complete the capital needs. </a:t>
            </a:r>
          </a:p>
          <a:p>
            <a:r>
              <a:rPr lang="en-US" b="1" dirty="0">
                <a:solidFill>
                  <a:srgbClr val="002060"/>
                </a:solidFill>
              </a:rPr>
              <a:t>One size doesn’t fit all!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The Goldilocks Theory of Fintech | Moonstone">
            <a:extLst>
              <a:ext uri="{FF2B5EF4-FFF2-40B4-BE49-F238E27FC236}">
                <a16:creationId xmlns:a16="http://schemas.microsoft.com/office/drawing/2014/main" id="{CE87325B-A178-49F9-84CF-CDB1B6077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48050"/>
            <a:ext cx="4876800" cy="258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4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Details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AEAC8-78BF-4778-A307-A3FCE3207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is in Georgia</a:t>
            </a:r>
          </a:p>
          <a:p>
            <a:r>
              <a:rPr lang="en-US" dirty="0"/>
              <a:t>50-units within 25 one-story buildings</a:t>
            </a:r>
          </a:p>
          <a:p>
            <a:r>
              <a:rPr lang="en-US" dirty="0"/>
              <a:t>Built on a 7-acres; suburban</a:t>
            </a:r>
          </a:p>
          <a:p>
            <a:r>
              <a:rPr lang="en-US" dirty="0"/>
              <a:t>Mix of 1-, 2-, and 3-bedroom units</a:t>
            </a:r>
          </a:p>
          <a:p>
            <a:r>
              <a:rPr lang="en-US" dirty="0"/>
              <a:t>Built in 1970</a:t>
            </a:r>
          </a:p>
          <a:p>
            <a:r>
              <a:rPr lang="en-US" dirty="0"/>
              <a:t>Minor upgrades over the years</a:t>
            </a:r>
          </a:p>
          <a:p>
            <a:r>
              <a:rPr lang="en-US" b="1" dirty="0">
                <a:solidFill>
                  <a:srgbClr val="002060"/>
                </a:solidFill>
              </a:rPr>
              <a:t>Overall, PHA believes the asset has been well maintained</a:t>
            </a:r>
          </a:p>
        </p:txBody>
      </p:sp>
    </p:spTree>
    <p:extLst>
      <p:ext uri="{BB962C8B-B14F-4D97-AF65-F5344CB8AC3E}">
        <p14:creationId xmlns:p14="http://schemas.microsoft.com/office/powerpoint/2010/main" val="120678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 Photos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924241D-BCAE-4826-A9E3-18B343E04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99" y="1427163"/>
            <a:ext cx="4877901" cy="27638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86C1AC-F4E2-41CE-87DF-8BF0B708E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324" y="1417638"/>
            <a:ext cx="3205250" cy="2228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435C99-D3E0-4014-A1A3-407DAE455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781" y="3825478"/>
            <a:ext cx="3209782" cy="19657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AF69F0-52C1-4D19-A3BF-60081356A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99" y="4267200"/>
            <a:ext cx="2690405" cy="18288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1E1B0-6B71-4446-94C0-B3EA79C8D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378" y="4267200"/>
            <a:ext cx="2142922" cy="185810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4627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Study: PHA Initial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AEAC8-78BF-4778-A307-A3FCE320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PHA would like to convert this project via RAD.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PHA anticipates that there will be some required rehab to address capital needs.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PHA believes at this stage, the required capital needs can be completed with </a:t>
            </a:r>
            <a:r>
              <a:rPr lang="en-US" b="1" u="sng" dirty="0">
                <a:solidFill>
                  <a:srgbClr val="002060"/>
                </a:solidFill>
              </a:rPr>
              <a:t>PHA Funds only.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PHA would like to have the R4R annual deposits at $300 p/unit so the annual NOI is sufficient.</a:t>
            </a:r>
            <a:endParaRPr lang="en-US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340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PHA Funds for Conversion</a:t>
            </a:r>
          </a:p>
        </p:txBody>
      </p:sp>
      <p:pic>
        <p:nvPicPr>
          <p:cNvPr id="10" name="Picture 9" descr="Work tools on a red background">
            <a:extLst>
              <a:ext uri="{FF2B5EF4-FFF2-40B4-BE49-F238E27FC236}">
                <a16:creationId xmlns:a16="http://schemas.microsoft.com/office/drawing/2014/main" id="{0002FB87-59CA-4F9D-BC1A-6D91209EC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5669"/>
            <a:ext cx="8077200" cy="4615023"/>
          </a:xfrm>
          <a:prstGeom prst="rect">
            <a:avLst/>
          </a:prstGeom>
        </p:spPr>
      </p:pic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57C3F75-5880-4B36-97CC-D69D0C6212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341826"/>
              </p:ext>
            </p:extLst>
          </p:nvPr>
        </p:nvGraphicFramePr>
        <p:xfrm>
          <a:off x="457200" y="1752600"/>
          <a:ext cx="80772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350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/>
              <a:t>The Capital Needs Assessment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46A32A1-93E3-475F-9497-54C1CA28EF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195032"/>
              </p:ext>
            </p:extLst>
          </p:nvPr>
        </p:nvGraphicFramePr>
        <p:xfrm>
          <a:off x="457200" y="1371600"/>
          <a:ext cx="822960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93895678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3526447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3683141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26731552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033399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20-Yr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888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Capital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$150,000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$125,000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$225,000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99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528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339472"/>
                  </a:ext>
                </a:extLst>
              </a:tr>
            </a:tbl>
          </a:graphicData>
        </a:graphic>
      </p:graphicFrame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7281BF9-71DD-4356-B621-11BA52B47B46}"/>
              </a:ext>
            </a:extLst>
          </p:cNvPr>
          <p:cNvSpPr txBox="1">
            <a:spLocks/>
          </p:cNvSpPr>
          <p:nvPr/>
        </p:nvSpPr>
        <p:spPr bwMode="auto">
          <a:xfrm>
            <a:off x="381000" y="2971800"/>
            <a:ext cx="830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6" charset="-128"/>
                <a:cs typeface="ＭＳ Ｐゴシック" pitchFamily="26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Capital needs at conversion are higher than originally anticipated.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Capital needs in the immediate years after are also higher than anticipated.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IDRR will need to be funded to keep annual reserve deposits at $300 p/unit. </a:t>
            </a:r>
          </a:p>
        </p:txBody>
      </p:sp>
    </p:spTree>
    <p:extLst>
      <p:ext uri="{BB962C8B-B14F-4D97-AF65-F5344CB8AC3E}">
        <p14:creationId xmlns:p14="http://schemas.microsoft.com/office/powerpoint/2010/main" val="372776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Puzzle pieces">
            <a:extLst>
              <a:ext uri="{FF2B5EF4-FFF2-40B4-BE49-F238E27FC236}">
                <a16:creationId xmlns:a16="http://schemas.microsoft.com/office/drawing/2014/main" id="{BC0DEC7F-156B-467E-82AF-40AED2967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0" y="1905000"/>
            <a:ext cx="5334000" cy="476250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01E8C1A-3C60-4F67-B8F4-2343A1742A97}"/>
              </a:ext>
            </a:extLst>
          </p:cNvPr>
          <p:cNvSpPr txBox="1">
            <a:spLocks/>
          </p:cNvSpPr>
          <p:nvPr/>
        </p:nvSpPr>
        <p:spPr bwMode="auto">
          <a:xfrm>
            <a:off x="419100" y="1066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26" charset="-128"/>
                <a:cs typeface="ＭＳ Ｐゴシック" pitchFamily="26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26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26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26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26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002060"/>
                </a:solidFill>
              </a:rPr>
              <a:t>WHAT SHOULD THE PHA DO?!</a:t>
            </a:r>
          </a:p>
        </p:txBody>
      </p:sp>
    </p:spTree>
    <p:extLst>
      <p:ext uri="{BB962C8B-B14F-4D97-AF65-F5344CB8AC3E}">
        <p14:creationId xmlns:p14="http://schemas.microsoft.com/office/powerpoint/2010/main" val="325784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8BC0C-E813-43AC-935B-B4FFA1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 1: No Debt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AEAC8-78BF-4778-A307-A3FCE320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PHA has $240,000 in Public Housing funds that must cover: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Immediate Capital Needs of $1.0M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200" dirty="0"/>
              <a:t>Fund the $100,000 ADRR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PHA has $500k of additional Capital Needs within first 3 years.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Not financially viable as a no debt conversion. </a:t>
            </a:r>
          </a:p>
        </p:txBody>
      </p:sp>
    </p:spTree>
    <p:extLst>
      <p:ext uri="{BB962C8B-B14F-4D97-AF65-F5344CB8AC3E}">
        <p14:creationId xmlns:p14="http://schemas.microsoft.com/office/powerpoint/2010/main" val="192081686"/>
      </p:ext>
    </p:extLst>
  </p:cSld>
  <p:clrMapOvr>
    <a:masterClrMapping/>
  </p:clrMapOvr>
</p:sld>
</file>

<file path=ppt/theme/theme1.xml><?xml version="1.0" encoding="utf-8"?>
<a:theme xmlns:a="http://schemas.openxmlformats.org/drawingml/2006/main" name="HSNG PPT Template_March 21-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6B6C543C32EA46A0A9D8391E81E908" ma:contentTypeVersion="12" ma:contentTypeDescription="Create a new document." ma:contentTypeScope="" ma:versionID="d9d1f74676652102044d9ceb6f172d1b">
  <xsd:schema xmlns:xsd="http://www.w3.org/2001/XMLSchema" xmlns:xs="http://www.w3.org/2001/XMLSchema" xmlns:p="http://schemas.microsoft.com/office/2006/metadata/properties" xmlns:ns2="307fff00-37e0-40db-9062-22efbc65f95f" xmlns:ns3="7f3d6263-8e7f-4033-bd7b-5fd45ab2b742" targetNamespace="http://schemas.microsoft.com/office/2006/metadata/properties" ma:root="true" ma:fieldsID="c57e4de57f9e1f8aeeba33deda519f4f" ns2:_="" ns3:_="">
    <xsd:import namespace="307fff00-37e0-40db-9062-22efbc65f95f"/>
    <xsd:import namespace="7f3d6263-8e7f-4033-bd7b-5fd45ab2b7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fff00-37e0-40db-9062-22efbc65f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d6263-8e7f-4033-bd7b-5fd45ab2b7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9C11D8-45BE-4523-9C8D-DB7B3E0EDADE}">
  <ds:schemaRefs>
    <ds:schemaRef ds:uri="http://purl.org/dc/terms/"/>
    <ds:schemaRef ds:uri="dd244507-1f35-45ef-b387-5a31be51ced6"/>
    <ds:schemaRef ds:uri="http://purl.org/dc/dcmitype/"/>
    <ds:schemaRef ds:uri="http://schemas.microsoft.com/office/2006/documentManagement/types"/>
    <ds:schemaRef ds:uri="3b7e2fc2-8523-4ab2-aa14-b5f4f2ba179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9805D7-9855-478B-9355-48267635C7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078B2B-420F-4E7E-86CD-DEFC5C80AB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7fff00-37e0-40db-9062-22efbc65f95f"/>
    <ds:schemaRef ds:uri="7f3d6263-8e7f-4033-bd7b-5fd45ab2b7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16292</TotalTime>
  <Words>666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HSNG PPT Template_March 21-2013</vt:lpstr>
      <vt:lpstr>A Case Study: Conversion Strategies “A CNA and a PHA walk into bar…” </vt:lpstr>
      <vt:lpstr>Focus</vt:lpstr>
      <vt:lpstr>Case Study Details</vt:lpstr>
      <vt:lpstr>Case Study Photos</vt:lpstr>
      <vt:lpstr>Case Study: PHA Initial Goals</vt:lpstr>
      <vt:lpstr>PHA Funds for Conversion</vt:lpstr>
      <vt:lpstr>The Capital Needs Assessment</vt:lpstr>
      <vt:lpstr>PowerPoint Presentation</vt:lpstr>
      <vt:lpstr>Option 1: No Debt</vt:lpstr>
      <vt:lpstr>Option 2: Debt Only</vt:lpstr>
      <vt:lpstr>Option 2: Cash Flow</vt:lpstr>
      <vt:lpstr>Option 3: Tax Credits</vt:lpstr>
      <vt:lpstr>Option 3: Cash Flow</vt:lpstr>
      <vt:lpstr>Evaluating the Options</vt:lpstr>
      <vt:lpstr>The Results: Exterior</vt:lpstr>
      <vt:lpstr>The Results: Interior</vt:lpstr>
      <vt:lpstr>Thank You!  </vt:lpstr>
      <vt:lpstr>Next Session: </vt:lpstr>
    </vt:vector>
  </TitlesOfParts>
  <Company>Housing and Urban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Share FY14 Budget Proposal and Interim Small Building Demonstration Program</dc:title>
  <dc:creator>Preferred User</dc:creator>
  <cp:lastModifiedBy>Williams-Kief, Kara S</cp:lastModifiedBy>
  <cp:revision>581</cp:revision>
  <cp:lastPrinted>2015-04-02T14:39:29Z</cp:lastPrinted>
  <dcterms:created xsi:type="dcterms:W3CDTF">2013-05-21T16:40:04Z</dcterms:created>
  <dcterms:modified xsi:type="dcterms:W3CDTF">2020-06-16T21:00:33Z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0x010100EE6B6C543C32EA46A0A9D8391E81E908</vt:lpwstr>
  </property>
</Properties>
</file>