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30"/>
  </p:notesMasterIdLst>
  <p:handoutMasterIdLst>
    <p:handoutMasterId r:id="rId31"/>
  </p:handoutMasterIdLst>
  <p:sldIdLst>
    <p:sldId id="397" r:id="rId5"/>
    <p:sldId id="398" r:id="rId6"/>
    <p:sldId id="760" r:id="rId7"/>
    <p:sldId id="751" r:id="rId8"/>
    <p:sldId id="756" r:id="rId9"/>
    <p:sldId id="757" r:id="rId10"/>
    <p:sldId id="759" r:id="rId11"/>
    <p:sldId id="748" r:id="rId12"/>
    <p:sldId id="269" r:id="rId13"/>
    <p:sldId id="677" r:id="rId14"/>
    <p:sldId id="749" r:id="rId15"/>
    <p:sldId id="271" r:id="rId16"/>
    <p:sldId id="762" r:id="rId17"/>
    <p:sldId id="359" r:id="rId18"/>
    <p:sldId id="494" r:id="rId19"/>
    <p:sldId id="767" r:id="rId20"/>
    <p:sldId id="405" r:id="rId21"/>
    <p:sldId id="753" r:id="rId22"/>
    <p:sldId id="764" r:id="rId23"/>
    <p:sldId id="755" r:id="rId24"/>
    <p:sldId id="765" r:id="rId25"/>
    <p:sldId id="766" r:id="rId26"/>
    <p:sldId id="401" r:id="rId27"/>
    <p:sldId id="722" r:id="rId28"/>
    <p:sldId id="768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5C5800C-0FA4-498C-9B6C-E69A2550A67D}">
          <p14:sldIdLst>
            <p14:sldId id="397"/>
            <p14:sldId id="398"/>
            <p14:sldId id="760"/>
          </p14:sldIdLst>
        </p14:section>
        <p14:section name="Part I" id="{4DEBAF00-07A5-454A-B5BA-02913AD53E5B}">
          <p14:sldIdLst>
            <p14:sldId id="751"/>
            <p14:sldId id="756"/>
            <p14:sldId id="757"/>
            <p14:sldId id="759"/>
            <p14:sldId id="748"/>
            <p14:sldId id="269"/>
            <p14:sldId id="677"/>
            <p14:sldId id="749"/>
            <p14:sldId id="271"/>
            <p14:sldId id="762"/>
          </p14:sldIdLst>
        </p14:section>
        <p14:section name="Part II" id="{9DC7BC9A-5632-4AE7-B4F0-00C5C66EEFDF}">
          <p14:sldIdLst>
            <p14:sldId id="359"/>
            <p14:sldId id="494"/>
            <p14:sldId id="767"/>
          </p14:sldIdLst>
        </p14:section>
        <p14:section name="Part III" id="{EC7FBC88-5727-4C94-8AEE-B8A043D9E124}">
          <p14:sldIdLst>
            <p14:sldId id="405"/>
            <p14:sldId id="753"/>
            <p14:sldId id="764"/>
            <p14:sldId id="755"/>
            <p14:sldId id="765"/>
            <p14:sldId id="766"/>
            <p14:sldId id="401"/>
            <p14:sldId id="722"/>
            <p14:sldId id="7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 Lynott" initials="" lastIdx="1" clrIdx="0"/>
  <p:cmAuthor id="1" name="Campion, Grace" initials="CG" lastIdx="9" clrIdx="1">
    <p:extLst>
      <p:ext uri="{19B8F6BF-5375-455C-9EA6-DF929625EA0E}">
        <p15:presenceInfo xmlns:p15="http://schemas.microsoft.com/office/powerpoint/2012/main" userId="S::gcampion@enterprisecommunity.org::6088165b-7138-45b1-9ee3-43350166f24c" providerId="AD"/>
      </p:ext>
    </p:extLst>
  </p:cmAuthor>
  <p:cmAuthor id="2" name="Ruiz, Erika" initials="RE" lastIdx="2" clrIdx="2">
    <p:extLst>
      <p:ext uri="{19B8F6BF-5375-455C-9EA6-DF929625EA0E}">
        <p15:presenceInfo xmlns:p15="http://schemas.microsoft.com/office/powerpoint/2012/main" userId="S::eruiz@enterprisecommunity.org::c8386fe3-2cb0-4d6e-8a95-646c7f8696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D6C"/>
    <a:srgbClr val="008A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068A20-A47A-E1C4-F5BB-13FECED290CF}" v="125" dt="2020-06-23T14:38:20.9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33" autoAdjust="0"/>
    <p:restoredTop sz="78197" autoAdjust="0"/>
  </p:normalViewPr>
  <p:slideViewPr>
    <p:cSldViewPr>
      <p:cViewPr varScale="1">
        <p:scale>
          <a:sx n="85" d="100"/>
          <a:sy n="85" d="100"/>
        </p:scale>
        <p:origin x="108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1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F0FD63-C83B-461D-86CD-6819B647E087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4850E14-3F52-4941-952C-60A1DF5E388E}">
      <dgm:prSet phldrT="[Text]"/>
      <dgm:spPr/>
      <dgm:t>
        <a:bodyPr/>
        <a:lstStyle/>
        <a:p>
          <a:r>
            <a:rPr lang="en-US" dirty="0"/>
            <a:t>CHAP Award</a:t>
          </a:r>
        </a:p>
      </dgm:t>
    </dgm:pt>
    <dgm:pt modelId="{3F9139D5-381B-453F-ACD7-4CDA01C011D7}" type="parTrans" cxnId="{75D5BF15-BC5B-4C90-8E13-D6F910B82D77}">
      <dgm:prSet/>
      <dgm:spPr/>
      <dgm:t>
        <a:bodyPr/>
        <a:lstStyle/>
        <a:p>
          <a:endParaRPr lang="en-US"/>
        </a:p>
      </dgm:t>
    </dgm:pt>
    <dgm:pt modelId="{0A792328-2FD5-4A3D-8080-5B3984E569AB}" type="sibTrans" cxnId="{75D5BF15-BC5B-4C90-8E13-D6F910B82D77}">
      <dgm:prSet/>
      <dgm:spPr/>
      <dgm:t>
        <a:bodyPr/>
        <a:lstStyle/>
        <a:p>
          <a:endParaRPr lang="en-US"/>
        </a:p>
      </dgm:t>
    </dgm:pt>
    <dgm:pt modelId="{C83E678E-3454-49C6-B6BE-131AC3360EC1}">
      <dgm:prSet phldrT="[Text]"/>
      <dgm:spPr/>
      <dgm:t>
        <a:bodyPr/>
        <a:lstStyle/>
        <a:p>
          <a:r>
            <a:rPr lang="en-US" dirty="0"/>
            <a:t>Concept  Call </a:t>
          </a:r>
        </a:p>
      </dgm:t>
    </dgm:pt>
    <dgm:pt modelId="{D9E01376-7A8D-42BD-B044-AE878B905A26}" type="parTrans" cxnId="{84BFCC57-F979-4CE9-BBB5-9CEE066A5008}">
      <dgm:prSet/>
      <dgm:spPr/>
      <dgm:t>
        <a:bodyPr/>
        <a:lstStyle/>
        <a:p>
          <a:endParaRPr lang="en-US"/>
        </a:p>
      </dgm:t>
    </dgm:pt>
    <dgm:pt modelId="{4999BF47-0990-43E4-A3A1-8FD9AE49DFB8}" type="sibTrans" cxnId="{84BFCC57-F979-4CE9-BBB5-9CEE066A5008}">
      <dgm:prSet/>
      <dgm:spPr/>
      <dgm:t>
        <a:bodyPr/>
        <a:lstStyle/>
        <a:p>
          <a:endParaRPr lang="en-US"/>
        </a:p>
      </dgm:t>
    </dgm:pt>
    <dgm:pt modelId="{65129EA0-FD6C-45ED-B9A0-B779E327B3C9}">
      <dgm:prSet phldrT="[Text]"/>
      <dgm:spPr/>
      <dgm:t>
        <a:bodyPr/>
        <a:lstStyle/>
        <a:p>
          <a:r>
            <a:rPr lang="en-US" b="1" dirty="0"/>
            <a:t>Financing Plan Submission </a:t>
          </a:r>
        </a:p>
      </dgm:t>
    </dgm:pt>
    <dgm:pt modelId="{F2376AB6-B293-4A87-86BA-DE7EA930530E}" type="parTrans" cxnId="{598A835D-8DCD-4A23-AC49-738E3E337C94}">
      <dgm:prSet/>
      <dgm:spPr/>
      <dgm:t>
        <a:bodyPr/>
        <a:lstStyle/>
        <a:p>
          <a:endParaRPr lang="en-US"/>
        </a:p>
      </dgm:t>
    </dgm:pt>
    <dgm:pt modelId="{5E5ECBB7-7F78-41BA-95C1-A7F67C00FBBA}" type="sibTrans" cxnId="{598A835D-8DCD-4A23-AC49-738E3E337C94}">
      <dgm:prSet/>
      <dgm:spPr/>
      <dgm:t>
        <a:bodyPr/>
        <a:lstStyle/>
        <a:p>
          <a:endParaRPr lang="en-US"/>
        </a:p>
      </dgm:t>
    </dgm:pt>
    <dgm:pt modelId="{89982BC9-4542-4BF2-8514-1207907B8308}">
      <dgm:prSet/>
      <dgm:spPr/>
      <dgm:t>
        <a:bodyPr/>
        <a:lstStyle/>
        <a:p>
          <a:r>
            <a:rPr lang="en-US" dirty="0"/>
            <a:t>Closing </a:t>
          </a:r>
        </a:p>
      </dgm:t>
    </dgm:pt>
    <dgm:pt modelId="{7C08AF2A-9DDE-42F8-9606-08C5114ADEE6}" type="parTrans" cxnId="{EC6E3E8F-F5FD-41D7-8A27-89FEECDEDD01}">
      <dgm:prSet/>
      <dgm:spPr/>
      <dgm:t>
        <a:bodyPr/>
        <a:lstStyle/>
        <a:p>
          <a:endParaRPr lang="en-US"/>
        </a:p>
      </dgm:t>
    </dgm:pt>
    <dgm:pt modelId="{DB011607-C8D3-40C7-A8AD-9E3596E16B17}" type="sibTrans" cxnId="{EC6E3E8F-F5FD-41D7-8A27-89FEECDEDD01}">
      <dgm:prSet/>
      <dgm:spPr/>
      <dgm:t>
        <a:bodyPr/>
        <a:lstStyle/>
        <a:p>
          <a:endParaRPr lang="en-US"/>
        </a:p>
      </dgm:t>
    </dgm:pt>
    <dgm:pt modelId="{47911B0F-5C6A-443B-AE08-47AFB034D8BD}">
      <dgm:prSet/>
      <dgm:spPr/>
      <dgm:t>
        <a:bodyPr/>
        <a:lstStyle/>
        <a:p>
          <a:r>
            <a:rPr lang="en-US" dirty="0"/>
            <a:t>RCC Issued </a:t>
          </a:r>
        </a:p>
      </dgm:t>
    </dgm:pt>
    <dgm:pt modelId="{A6084DB8-DE55-4256-9D37-9377AB5FF872}" type="parTrans" cxnId="{942561F5-047E-4297-AA7D-70F501E51A42}">
      <dgm:prSet/>
      <dgm:spPr/>
      <dgm:t>
        <a:bodyPr/>
        <a:lstStyle/>
        <a:p>
          <a:endParaRPr lang="en-US"/>
        </a:p>
      </dgm:t>
    </dgm:pt>
    <dgm:pt modelId="{AAC1208F-AAEB-4B21-AD57-7050924FFF21}" type="sibTrans" cxnId="{942561F5-047E-4297-AA7D-70F501E51A42}">
      <dgm:prSet/>
      <dgm:spPr/>
      <dgm:t>
        <a:bodyPr/>
        <a:lstStyle/>
        <a:p>
          <a:endParaRPr lang="en-US"/>
        </a:p>
      </dgm:t>
    </dgm:pt>
    <dgm:pt modelId="{2602740F-4101-47CB-871B-EAAF051EC86F}" type="pres">
      <dgm:prSet presAssocID="{D7F0FD63-C83B-461D-86CD-6819B647E087}" presName="Name0" presStyleCnt="0">
        <dgm:presLayoutVars>
          <dgm:dir/>
          <dgm:resizeHandles val="exact"/>
        </dgm:presLayoutVars>
      </dgm:prSet>
      <dgm:spPr/>
    </dgm:pt>
    <dgm:pt modelId="{11110202-C0A1-47DE-A564-87C71B677865}" type="pres">
      <dgm:prSet presAssocID="{D7F0FD63-C83B-461D-86CD-6819B647E087}" presName="arrow" presStyleLbl="bgShp" presStyleIdx="0" presStyleCnt="1"/>
      <dgm:spPr/>
    </dgm:pt>
    <dgm:pt modelId="{B22BE9EF-D2E0-4A1B-B72D-9C875DE88A90}" type="pres">
      <dgm:prSet presAssocID="{D7F0FD63-C83B-461D-86CD-6819B647E087}" presName="points" presStyleCnt="0"/>
      <dgm:spPr/>
    </dgm:pt>
    <dgm:pt modelId="{A5C85E87-D313-4B88-B114-C57983214EE2}" type="pres">
      <dgm:prSet presAssocID="{24850E14-3F52-4941-952C-60A1DF5E388E}" presName="compositeA" presStyleCnt="0"/>
      <dgm:spPr/>
    </dgm:pt>
    <dgm:pt modelId="{763003BF-13A0-4C16-BE5F-360355C312BA}" type="pres">
      <dgm:prSet presAssocID="{24850E14-3F52-4941-952C-60A1DF5E388E}" presName="textA" presStyleLbl="revTx" presStyleIdx="0" presStyleCnt="5">
        <dgm:presLayoutVars>
          <dgm:bulletEnabled val="1"/>
        </dgm:presLayoutVars>
      </dgm:prSet>
      <dgm:spPr/>
    </dgm:pt>
    <dgm:pt modelId="{39BDC818-F610-441B-8439-FD35F3AD9B75}" type="pres">
      <dgm:prSet presAssocID="{24850E14-3F52-4941-952C-60A1DF5E388E}" presName="circleA" presStyleLbl="node1" presStyleIdx="0" presStyleCnt="5"/>
      <dgm:spPr/>
    </dgm:pt>
    <dgm:pt modelId="{31AC3C8C-E778-44D2-AC0C-3D6E06A180BB}" type="pres">
      <dgm:prSet presAssocID="{24850E14-3F52-4941-952C-60A1DF5E388E}" presName="spaceA" presStyleCnt="0"/>
      <dgm:spPr/>
    </dgm:pt>
    <dgm:pt modelId="{E063CA01-FCE3-4119-A73A-21CF8A04979C}" type="pres">
      <dgm:prSet presAssocID="{0A792328-2FD5-4A3D-8080-5B3984E569AB}" presName="space" presStyleCnt="0"/>
      <dgm:spPr/>
    </dgm:pt>
    <dgm:pt modelId="{285765E3-DBD7-4BC5-A690-8D66C554EE41}" type="pres">
      <dgm:prSet presAssocID="{C83E678E-3454-49C6-B6BE-131AC3360EC1}" presName="compositeB" presStyleCnt="0"/>
      <dgm:spPr/>
    </dgm:pt>
    <dgm:pt modelId="{A0A560B3-975D-4D7F-A641-A63E64A99CDE}" type="pres">
      <dgm:prSet presAssocID="{C83E678E-3454-49C6-B6BE-131AC3360EC1}" presName="textB" presStyleLbl="revTx" presStyleIdx="1" presStyleCnt="5">
        <dgm:presLayoutVars>
          <dgm:bulletEnabled val="1"/>
        </dgm:presLayoutVars>
      </dgm:prSet>
      <dgm:spPr/>
    </dgm:pt>
    <dgm:pt modelId="{FFEF8EF5-0CF8-4DCC-9706-6B08DAC0C227}" type="pres">
      <dgm:prSet presAssocID="{C83E678E-3454-49C6-B6BE-131AC3360EC1}" presName="circleB" presStyleLbl="node1" presStyleIdx="1" presStyleCnt="5"/>
      <dgm:spPr/>
    </dgm:pt>
    <dgm:pt modelId="{62F0F1EA-C9F3-4CAD-8140-A0A17F72A104}" type="pres">
      <dgm:prSet presAssocID="{C83E678E-3454-49C6-B6BE-131AC3360EC1}" presName="spaceB" presStyleCnt="0"/>
      <dgm:spPr/>
    </dgm:pt>
    <dgm:pt modelId="{8FCE50E5-4C11-4C72-8D37-EF5ECD9C671E}" type="pres">
      <dgm:prSet presAssocID="{4999BF47-0990-43E4-A3A1-8FD9AE49DFB8}" presName="space" presStyleCnt="0"/>
      <dgm:spPr/>
    </dgm:pt>
    <dgm:pt modelId="{1C53E4E8-DE8F-4052-9499-1805B8C593A8}" type="pres">
      <dgm:prSet presAssocID="{65129EA0-FD6C-45ED-B9A0-B779E327B3C9}" presName="compositeA" presStyleCnt="0"/>
      <dgm:spPr/>
    </dgm:pt>
    <dgm:pt modelId="{3B01B4B0-F6EA-4DD4-897B-2D27EAA4D5D2}" type="pres">
      <dgm:prSet presAssocID="{65129EA0-FD6C-45ED-B9A0-B779E327B3C9}" presName="textA" presStyleLbl="revTx" presStyleIdx="2" presStyleCnt="5">
        <dgm:presLayoutVars>
          <dgm:bulletEnabled val="1"/>
        </dgm:presLayoutVars>
      </dgm:prSet>
      <dgm:spPr/>
    </dgm:pt>
    <dgm:pt modelId="{405BB9F7-5335-4D63-9636-774DD5395435}" type="pres">
      <dgm:prSet presAssocID="{65129EA0-FD6C-45ED-B9A0-B779E327B3C9}" presName="circleA" presStyleLbl="node1" presStyleIdx="2" presStyleCnt="5"/>
      <dgm:spPr/>
    </dgm:pt>
    <dgm:pt modelId="{C2F4D9DB-DFDD-49D4-8EE1-52AD99C47785}" type="pres">
      <dgm:prSet presAssocID="{65129EA0-FD6C-45ED-B9A0-B779E327B3C9}" presName="spaceA" presStyleCnt="0"/>
      <dgm:spPr/>
    </dgm:pt>
    <dgm:pt modelId="{0F19F86D-0C46-458A-9BD8-BB18774BF009}" type="pres">
      <dgm:prSet presAssocID="{5E5ECBB7-7F78-41BA-95C1-A7F67C00FBBA}" presName="space" presStyleCnt="0"/>
      <dgm:spPr/>
    </dgm:pt>
    <dgm:pt modelId="{DE02EB10-2FC4-42C8-8A9F-90CA2FA636A8}" type="pres">
      <dgm:prSet presAssocID="{47911B0F-5C6A-443B-AE08-47AFB034D8BD}" presName="compositeB" presStyleCnt="0"/>
      <dgm:spPr/>
    </dgm:pt>
    <dgm:pt modelId="{D5FEE7DA-2FD4-437E-A38F-9C57A4981E3E}" type="pres">
      <dgm:prSet presAssocID="{47911B0F-5C6A-443B-AE08-47AFB034D8BD}" presName="textB" presStyleLbl="revTx" presStyleIdx="3" presStyleCnt="5">
        <dgm:presLayoutVars>
          <dgm:bulletEnabled val="1"/>
        </dgm:presLayoutVars>
      </dgm:prSet>
      <dgm:spPr/>
    </dgm:pt>
    <dgm:pt modelId="{0A3893CC-75B9-42C6-B004-7EE1F85D8B11}" type="pres">
      <dgm:prSet presAssocID="{47911B0F-5C6A-443B-AE08-47AFB034D8BD}" presName="circleB" presStyleLbl="node1" presStyleIdx="3" presStyleCnt="5"/>
      <dgm:spPr/>
    </dgm:pt>
    <dgm:pt modelId="{A4E53596-4372-4CE7-BCB2-4B1B248D59EC}" type="pres">
      <dgm:prSet presAssocID="{47911B0F-5C6A-443B-AE08-47AFB034D8BD}" presName="spaceB" presStyleCnt="0"/>
      <dgm:spPr/>
    </dgm:pt>
    <dgm:pt modelId="{19C40829-3118-4ABA-85E3-6587DD04C728}" type="pres">
      <dgm:prSet presAssocID="{AAC1208F-AAEB-4B21-AD57-7050924FFF21}" presName="space" presStyleCnt="0"/>
      <dgm:spPr/>
    </dgm:pt>
    <dgm:pt modelId="{F19CE480-DF07-40F2-A9DF-8915ADA3F8BE}" type="pres">
      <dgm:prSet presAssocID="{89982BC9-4542-4BF2-8514-1207907B8308}" presName="compositeA" presStyleCnt="0"/>
      <dgm:spPr/>
    </dgm:pt>
    <dgm:pt modelId="{9DDAF07B-939B-429A-9BF0-66F4921E6359}" type="pres">
      <dgm:prSet presAssocID="{89982BC9-4542-4BF2-8514-1207907B8308}" presName="textA" presStyleLbl="revTx" presStyleIdx="4" presStyleCnt="5">
        <dgm:presLayoutVars>
          <dgm:bulletEnabled val="1"/>
        </dgm:presLayoutVars>
      </dgm:prSet>
      <dgm:spPr/>
    </dgm:pt>
    <dgm:pt modelId="{1FE919A1-A627-4D87-94A9-473A05FE32CC}" type="pres">
      <dgm:prSet presAssocID="{89982BC9-4542-4BF2-8514-1207907B8308}" presName="circleA" presStyleLbl="node1" presStyleIdx="4" presStyleCnt="5"/>
      <dgm:spPr/>
    </dgm:pt>
    <dgm:pt modelId="{5FD3FEBA-EC1F-4981-8066-B66D7394D203}" type="pres">
      <dgm:prSet presAssocID="{89982BC9-4542-4BF2-8514-1207907B8308}" presName="spaceA" presStyleCnt="0"/>
      <dgm:spPr/>
    </dgm:pt>
  </dgm:ptLst>
  <dgm:cxnLst>
    <dgm:cxn modelId="{75D5BF15-BC5B-4C90-8E13-D6F910B82D77}" srcId="{D7F0FD63-C83B-461D-86CD-6819B647E087}" destId="{24850E14-3F52-4941-952C-60A1DF5E388E}" srcOrd="0" destOrd="0" parTransId="{3F9139D5-381B-453F-ACD7-4CDA01C011D7}" sibTransId="{0A792328-2FD5-4A3D-8080-5B3984E569AB}"/>
    <dgm:cxn modelId="{6AAD1431-621C-4969-A9ED-5B2D29E9030B}" type="presOf" srcId="{C83E678E-3454-49C6-B6BE-131AC3360EC1}" destId="{A0A560B3-975D-4D7F-A641-A63E64A99CDE}" srcOrd="0" destOrd="0" presId="urn:microsoft.com/office/officeart/2005/8/layout/hProcess11"/>
    <dgm:cxn modelId="{E10DDF3E-9115-41D6-910F-4FA3CD60C5A6}" type="presOf" srcId="{47911B0F-5C6A-443B-AE08-47AFB034D8BD}" destId="{D5FEE7DA-2FD4-437E-A38F-9C57A4981E3E}" srcOrd="0" destOrd="0" presId="urn:microsoft.com/office/officeart/2005/8/layout/hProcess11"/>
    <dgm:cxn modelId="{598A835D-8DCD-4A23-AC49-738E3E337C94}" srcId="{D7F0FD63-C83B-461D-86CD-6819B647E087}" destId="{65129EA0-FD6C-45ED-B9A0-B779E327B3C9}" srcOrd="2" destOrd="0" parTransId="{F2376AB6-B293-4A87-86BA-DE7EA930530E}" sibTransId="{5E5ECBB7-7F78-41BA-95C1-A7F67C00FBBA}"/>
    <dgm:cxn modelId="{84BFCC57-F979-4CE9-BBB5-9CEE066A5008}" srcId="{D7F0FD63-C83B-461D-86CD-6819B647E087}" destId="{C83E678E-3454-49C6-B6BE-131AC3360EC1}" srcOrd="1" destOrd="0" parTransId="{D9E01376-7A8D-42BD-B044-AE878B905A26}" sibTransId="{4999BF47-0990-43E4-A3A1-8FD9AE49DFB8}"/>
    <dgm:cxn modelId="{EC6E3E8F-F5FD-41D7-8A27-89FEECDEDD01}" srcId="{D7F0FD63-C83B-461D-86CD-6819B647E087}" destId="{89982BC9-4542-4BF2-8514-1207907B8308}" srcOrd="4" destOrd="0" parTransId="{7C08AF2A-9DDE-42F8-9606-08C5114ADEE6}" sibTransId="{DB011607-C8D3-40C7-A8AD-9E3596E16B17}"/>
    <dgm:cxn modelId="{07D8BF93-0251-4EBA-A301-04BBAF0C78C7}" type="presOf" srcId="{D7F0FD63-C83B-461D-86CD-6819B647E087}" destId="{2602740F-4101-47CB-871B-EAAF051EC86F}" srcOrd="0" destOrd="0" presId="urn:microsoft.com/office/officeart/2005/8/layout/hProcess11"/>
    <dgm:cxn modelId="{DA3B41D3-6F4B-4240-9FE8-C2E0975B7C9E}" type="presOf" srcId="{65129EA0-FD6C-45ED-B9A0-B779E327B3C9}" destId="{3B01B4B0-F6EA-4DD4-897B-2D27EAA4D5D2}" srcOrd="0" destOrd="0" presId="urn:microsoft.com/office/officeart/2005/8/layout/hProcess11"/>
    <dgm:cxn modelId="{2DB5C9DA-8913-46B6-BCFF-B70B43E6CD9C}" type="presOf" srcId="{24850E14-3F52-4941-952C-60A1DF5E388E}" destId="{763003BF-13A0-4C16-BE5F-360355C312BA}" srcOrd="0" destOrd="0" presId="urn:microsoft.com/office/officeart/2005/8/layout/hProcess11"/>
    <dgm:cxn modelId="{942561F5-047E-4297-AA7D-70F501E51A42}" srcId="{D7F0FD63-C83B-461D-86CD-6819B647E087}" destId="{47911B0F-5C6A-443B-AE08-47AFB034D8BD}" srcOrd="3" destOrd="0" parTransId="{A6084DB8-DE55-4256-9D37-9377AB5FF872}" sibTransId="{AAC1208F-AAEB-4B21-AD57-7050924FFF21}"/>
    <dgm:cxn modelId="{AB6D73FF-AF6D-478D-A8E3-2352C7DC33E1}" type="presOf" srcId="{89982BC9-4542-4BF2-8514-1207907B8308}" destId="{9DDAF07B-939B-429A-9BF0-66F4921E6359}" srcOrd="0" destOrd="0" presId="urn:microsoft.com/office/officeart/2005/8/layout/hProcess11"/>
    <dgm:cxn modelId="{27DA8F09-CC1E-4ED7-B3D9-FE93BE15E7C7}" type="presParOf" srcId="{2602740F-4101-47CB-871B-EAAF051EC86F}" destId="{11110202-C0A1-47DE-A564-87C71B677865}" srcOrd="0" destOrd="0" presId="urn:microsoft.com/office/officeart/2005/8/layout/hProcess11"/>
    <dgm:cxn modelId="{2532794C-25B7-48F1-8622-0A19E255CB7C}" type="presParOf" srcId="{2602740F-4101-47CB-871B-EAAF051EC86F}" destId="{B22BE9EF-D2E0-4A1B-B72D-9C875DE88A90}" srcOrd="1" destOrd="0" presId="urn:microsoft.com/office/officeart/2005/8/layout/hProcess11"/>
    <dgm:cxn modelId="{BD53FAF8-2F3B-412A-A30D-F73F2F906EBD}" type="presParOf" srcId="{B22BE9EF-D2E0-4A1B-B72D-9C875DE88A90}" destId="{A5C85E87-D313-4B88-B114-C57983214EE2}" srcOrd="0" destOrd="0" presId="urn:microsoft.com/office/officeart/2005/8/layout/hProcess11"/>
    <dgm:cxn modelId="{2F2D1CE6-51C1-44AF-AE3A-E06F83EF03D8}" type="presParOf" srcId="{A5C85E87-D313-4B88-B114-C57983214EE2}" destId="{763003BF-13A0-4C16-BE5F-360355C312BA}" srcOrd="0" destOrd="0" presId="urn:microsoft.com/office/officeart/2005/8/layout/hProcess11"/>
    <dgm:cxn modelId="{80612CD6-05DB-4F13-A7B1-21F31747A8C3}" type="presParOf" srcId="{A5C85E87-D313-4B88-B114-C57983214EE2}" destId="{39BDC818-F610-441B-8439-FD35F3AD9B75}" srcOrd="1" destOrd="0" presId="urn:microsoft.com/office/officeart/2005/8/layout/hProcess11"/>
    <dgm:cxn modelId="{D5634086-1ED7-4D9E-B891-73C0B68570F0}" type="presParOf" srcId="{A5C85E87-D313-4B88-B114-C57983214EE2}" destId="{31AC3C8C-E778-44D2-AC0C-3D6E06A180BB}" srcOrd="2" destOrd="0" presId="urn:microsoft.com/office/officeart/2005/8/layout/hProcess11"/>
    <dgm:cxn modelId="{B00E30E9-DB2A-4F73-BE12-7B24A506033C}" type="presParOf" srcId="{B22BE9EF-D2E0-4A1B-B72D-9C875DE88A90}" destId="{E063CA01-FCE3-4119-A73A-21CF8A04979C}" srcOrd="1" destOrd="0" presId="urn:microsoft.com/office/officeart/2005/8/layout/hProcess11"/>
    <dgm:cxn modelId="{33387256-C51F-4757-BAB5-4DF243BF6F27}" type="presParOf" srcId="{B22BE9EF-D2E0-4A1B-B72D-9C875DE88A90}" destId="{285765E3-DBD7-4BC5-A690-8D66C554EE41}" srcOrd="2" destOrd="0" presId="urn:microsoft.com/office/officeart/2005/8/layout/hProcess11"/>
    <dgm:cxn modelId="{01E34729-01F3-4D06-AD0A-7734D88C43F2}" type="presParOf" srcId="{285765E3-DBD7-4BC5-A690-8D66C554EE41}" destId="{A0A560B3-975D-4D7F-A641-A63E64A99CDE}" srcOrd="0" destOrd="0" presId="urn:microsoft.com/office/officeart/2005/8/layout/hProcess11"/>
    <dgm:cxn modelId="{091BA066-6F48-49DC-A9D6-7AFF6757C5A7}" type="presParOf" srcId="{285765E3-DBD7-4BC5-A690-8D66C554EE41}" destId="{FFEF8EF5-0CF8-4DCC-9706-6B08DAC0C227}" srcOrd="1" destOrd="0" presId="urn:microsoft.com/office/officeart/2005/8/layout/hProcess11"/>
    <dgm:cxn modelId="{92D60CDD-B6F2-4174-9C7C-771C690A7CEA}" type="presParOf" srcId="{285765E3-DBD7-4BC5-A690-8D66C554EE41}" destId="{62F0F1EA-C9F3-4CAD-8140-A0A17F72A104}" srcOrd="2" destOrd="0" presId="urn:microsoft.com/office/officeart/2005/8/layout/hProcess11"/>
    <dgm:cxn modelId="{F110491E-0F8C-429D-8BF5-57A36C34E0A7}" type="presParOf" srcId="{B22BE9EF-D2E0-4A1B-B72D-9C875DE88A90}" destId="{8FCE50E5-4C11-4C72-8D37-EF5ECD9C671E}" srcOrd="3" destOrd="0" presId="urn:microsoft.com/office/officeart/2005/8/layout/hProcess11"/>
    <dgm:cxn modelId="{037D63EF-4C92-42D4-8DF7-CAF8E1B0AF46}" type="presParOf" srcId="{B22BE9EF-D2E0-4A1B-B72D-9C875DE88A90}" destId="{1C53E4E8-DE8F-4052-9499-1805B8C593A8}" srcOrd="4" destOrd="0" presId="urn:microsoft.com/office/officeart/2005/8/layout/hProcess11"/>
    <dgm:cxn modelId="{F83BA320-46B4-4540-A183-3BA460B26ADA}" type="presParOf" srcId="{1C53E4E8-DE8F-4052-9499-1805B8C593A8}" destId="{3B01B4B0-F6EA-4DD4-897B-2D27EAA4D5D2}" srcOrd="0" destOrd="0" presId="urn:microsoft.com/office/officeart/2005/8/layout/hProcess11"/>
    <dgm:cxn modelId="{D05ACA9B-5EB2-40D7-AFE9-4172D8187A8E}" type="presParOf" srcId="{1C53E4E8-DE8F-4052-9499-1805B8C593A8}" destId="{405BB9F7-5335-4D63-9636-774DD5395435}" srcOrd="1" destOrd="0" presId="urn:microsoft.com/office/officeart/2005/8/layout/hProcess11"/>
    <dgm:cxn modelId="{AD2BA1FB-4553-49D6-A01D-C0954F581463}" type="presParOf" srcId="{1C53E4E8-DE8F-4052-9499-1805B8C593A8}" destId="{C2F4D9DB-DFDD-49D4-8EE1-52AD99C47785}" srcOrd="2" destOrd="0" presId="urn:microsoft.com/office/officeart/2005/8/layout/hProcess11"/>
    <dgm:cxn modelId="{F3F080E9-06AF-44BD-8DE4-F394D9884D14}" type="presParOf" srcId="{B22BE9EF-D2E0-4A1B-B72D-9C875DE88A90}" destId="{0F19F86D-0C46-458A-9BD8-BB18774BF009}" srcOrd="5" destOrd="0" presId="urn:microsoft.com/office/officeart/2005/8/layout/hProcess11"/>
    <dgm:cxn modelId="{CDEC83EF-11D8-49B9-A41B-83718E9F1FC9}" type="presParOf" srcId="{B22BE9EF-D2E0-4A1B-B72D-9C875DE88A90}" destId="{DE02EB10-2FC4-42C8-8A9F-90CA2FA636A8}" srcOrd="6" destOrd="0" presId="urn:microsoft.com/office/officeart/2005/8/layout/hProcess11"/>
    <dgm:cxn modelId="{E41ADAB1-F239-4036-8EF9-C8F6121A599C}" type="presParOf" srcId="{DE02EB10-2FC4-42C8-8A9F-90CA2FA636A8}" destId="{D5FEE7DA-2FD4-437E-A38F-9C57A4981E3E}" srcOrd="0" destOrd="0" presId="urn:microsoft.com/office/officeart/2005/8/layout/hProcess11"/>
    <dgm:cxn modelId="{15640993-4EF7-4260-A9D7-EBAC196397FF}" type="presParOf" srcId="{DE02EB10-2FC4-42C8-8A9F-90CA2FA636A8}" destId="{0A3893CC-75B9-42C6-B004-7EE1F85D8B11}" srcOrd="1" destOrd="0" presId="urn:microsoft.com/office/officeart/2005/8/layout/hProcess11"/>
    <dgm:cxn modelId="{F5B51FEA-A8BD-4EA9-A7D4-4E48EBA9E9CC}" type="presParOf" srcId="{DE02EB10-2FC4-42C8-8A9F-90CA2FA636A8}" destId="{A4E53596-4372-4CE7-BCB2-4B1B248D59EC}" srcOrd="2" destOrd="0" presId="urn:microsoft.com/office/officeart/2005/8/layout/hProcess11"/>
    <dgm:cxn modelId="{2DD117AA-57D5-492B-B13D-21F8BFB10BA5}" type="presParOf" srcId="{B22BE9EF-D2E0-4A1B-B72D-9C875DE88A90}" destId="{19C40829-3118-4ABA-85E3-6587DD04C728}" srcOrd="7" destOrd="0" presId="urn:microsoft.com/office/officeart/2005/8/layout/hProcess11"/>
    <dgm:cxn modelId="{8E107E96-4E69-4A4B-8EF3-A8487C471D6B}" type="presParOf" srcId="{B22BE9EF-D2E0-4A1B-B72D-9C875DE88A90}" destId="{F19CE480-DF07-40F2-A9DF-8915ADA3F8BE}" srcOrd="8" destOrd="0" presId="urn:microsoft.com/office/officeart/2005/8/layout/hProcess11"/>
    <dgm:cxn modelId="{6F1BFEF5-C523-4EC9-9583-DF0E252301AE}" type="presParOf" srcId="{F19CE480-DF07-40F2-A9DF-8915ADA3F8BE}" destId="{9DDAF07B-939B-429A-9BF0-66F4921E6359}" srcOrd="0" destOrd="0" presId="urn:microsoft.com/office/officeart/2005/8/layout/hProcess11"/>
    <dgm:cxn modelId="{C90F7FC5-5DE1-4435-ADE5-8A9AF1B46BA4}" type="presParOf" srcId="{F19CE480-DF07-40F2-A9DF-8915ADA3F8BE}" destId="{1FE919A1-A627-4D87-94A9-473A05FE32CC}" srcOrd="1" destOrd="0" presId="urn:microsoft.com/office/officeart/2005/8/layout/hProcess11"/>
    <dgm:cxn modelId="{F3D54A78-956C-4D7A-8C17-A4216637A4D5}" type="presParOf" srcId="{F19CE480-DF07-40F2-A9DF-8915ADA3F8BE}" destId="{5FD3FEBA-EC1F-4981-8066-B66D7394D20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10202-C0A1-47DE-A564-87C71B677865}">
      <dsp:nvSpPr>
        <dsp:cNvPr id="0" name=""/>
        <dsp:cNvSpPr/>
      </dsp:nvSpPr>
      <dsp:spPr>
        <a:xfrm>
          <a:off x="0" y="708660"/>
          <a:ext cx="8229600" cy="94488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003BF-13A0-4C16-BE5F-360355C312BA}">
      <dsp:nvSpPr>
        <dsp:cNvPr id="0" name=""/>
        <dsp:cNvSpPr/>
      </dsp:nvSpPr>
      <dsp:spPr>
        <a:xfrm>
          <a:off x="3254" y="0"/>
          <a:ext cx="1423101" cy="94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CHAP Award</a:t>
          </a:r>
        </a:p>
      </dsp:txBody>
      <dsp:txXfrm>
        <a:off x="3254" y="0"/>
        <a:ext cx="1423101" cy="944880"/>
      </dsp:txXfrm>
    </dsp:sp>
    <dsp:sp modelId="{39BDC818-F610-441B-8439-FD35F3AD9B75}">
      <dsp:nvSpPr>
        <dsp:cNvPr id="0" name=""/>
        <dsp:cNvSpPr/>
      </dsp:nvSpPr>
      <dsp:spPr>
        <a:xfrm>
          <a:off x="596695" y="1062990"/>
          <a:ext cx="236220" cy="236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560B3-975D-4D7F-A641-A63E64A99CDE}">
      <dsp:nvSpPr>
        <dsp:cNvPr id="0" name=""/>
        <dsp:cNvSpPr/>
      </dsp:nvSpPr>
      <dsp:spPr>
        <a:xfrm>
          <a:off x="1497511" y="1417320"/>
          <a:ext cx="1423101" cy="94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Concept  Call </a:t>
          </a:r>
        </a:p>
      </dsp:txBody>
      <dsp:txXfrm>
        <a:off x="1497511" y="1417320"/>
        <a:ext cx="1423101" cy="944880"/>
      </dsp:txXfrm>
    </dsp:sp>
    <dsp:sp modelId="{FFEF8EF5-0CF8-4DCC-9706-6B08DAC0C227}">
      <dsp:nvSpPr>
        <dsp:cNvPr id="0" name=""/>
        <dsp:cNvSpPr/>
      </dsp:nvSpPr>
      <dsp:spPr>
        <a:xfrm>
          <a:off x="2090952" y="1062990"/>
          <a:ext cx="236220" cy="236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1B4B0-F6EA-4DD4-897B-2D27EAA4D5D2}">
      <dsp:nvSpPr>
        <dsp:cNvPr id="0" name=""/>
        <dsp:cNvSpPr/>
      </dsp:nvSpPr>
      <dsp:spPr>
        <a:xfrm>
          <a:off x="2991769" y="0"/>
          <a:ext cx="1423101" cy="94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Financing Plan Submission </a:t>
          </a:r>
        </a:p>
      </dsp:txBody>
      <dsp:txXfrm>
        <a:off x="2991769" y="0"/>
        <a:ext cx="1423101" cy="944880"/>
      </dsp:txXfrm>
    </dsp:sp>
    <dsp:sp modelId="{405BB9F7-5335-4D63-9636-774DD5395435}">
      <dsp:nvSpPr>
        <dsp:cNvPr id="0" name=""/>
        <dsp:cNvSpPr/>
      </dsp:nvSpPr>
      <dsp:spPr>
        <a:xfrm>
          <a:off x="3585209" y="1062990"/>
          <a:ext cx="236220" cy="236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FEE7DA-2FD4-437E-A38F-9C57A4981E3E}">
      <dsp:nvSpPr>
        <dsp:cNvPr id="0" name=""/>
        <dsp:cNvSpPr/>
      </dsp:nvSpPr>
      <dsp:spPr>
        <a:xfrm>
          <a:off x="4486026" y="1417320"/>
          <a:ext cx="1423101" cy="94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RCC Issued </a:t>
          </a:r>
        </a:p>
      </dsp:txBody>
      <dsp:txXfrm>
        <a:off x="4486026" y="1417320"/>
        <a:ext cx="1423101" cy="944880"/>
      </dsp:txXfrm>
    </dsp:sp>
    <dsp:sp modelId="{0A3893CC-75B9-42C6-B004-7EE1F85D8B11}">
      <dsp:nvSpPr>
        <dsp:cNvPr id="0" name=""/>
        <dsp:cNvSpPr/>
      </dsp:nvSpPr>
      <dsp:spPr>
        <a:xfrm>
          <a:off x="5079467" y="1062990"/>
          <a:ext cx="236220" cy="236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DAF07B-939B-429A-9BF0-66F4921E6359}">
      <dsp:nvSpPr>
        <dsp:cNvPr id="0" name=""/>
        <dsp:cNvSpPr/>
      </dsp:nvSpPr>
      <dsp:spPr>
        <a:xfrm>
          <a:off x="5980283" y="0"/>
          <a:ext cx="1423101" cy="94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Closing </a:t>
          </a:r>
        </a:p>
      </dsp:txBody>
      <dsp:txXfrm>
        <a:off x="5980283" y="0"/>
        <a:ext cx="1423101" cy="944880"/>
      </dsp:txXfrm>
    </dsp:sp>
    <dsp:sp modelId="{1FE919A1-A627-4D87-94A9-473A05FE32CC}">
      <dsp:nvSpPr>
        <dsp:cNvPr id="0" name=""/>
        <dsp:cNvSpPr/>
      </dsp:nvSpPr>
      <dsp:spPr>
        <a:xfrm>
          <a:off x="6573724" y="1062990"/>
          <a:ext cx="236220" cy="236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>
              <a:defRPr sz="1300"/>
            </a:lvl1pPr>
          </a:lstStyle>
          <a:p>
            <a:fld id="{9288F3E7-84C9-49CF-9AD2-38B70798F575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r">
              <a:defRPr sz="1300"/>
            </a:lvl1pPr>
          </a:lstStyle>
          <a:p>
            <a:fld id="{17A657C6-FBB3-41A7-B358-D36F1953E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99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/>
          <a:lstStyle>
            <a:lvl1pPr algn="r">
              <a:defRPr sz="1300"/>
            </a:lvl1pPr>
          </a:lstStyle>
          <a:p>
            <a:fld id="{D1FE5213-1063-4CD2-98ED-E77F70B35C05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8" rIns="96657" bIns="4832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7" tIns="48328" rIns="96657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8" rIns="96657" bIns="48328" rtlCol="0" anchor="b"/>
          <a:lstStyle>
            <a:lvl1pPr algn="r">
              <a:defRPr sz="1300"/>
            </a:lvl1pPr>
          </a:lstStyle>
          <a:p>
            <a:fld id="{FC94895B-25C5-4F61-8046-6D44BFF1CB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9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04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92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04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73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72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539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13499-0A78-41A0-909C-E859ACE5B34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71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30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066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96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70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97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618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6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40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47752-7DC8-C744-9A66-C5D1C3DDB192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A3DF7-F23F-4B4E-AE83-1C04C54EF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7D49-4B23-7B41-9DD1-CE88D59ABE6A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5999-340E-4ACF-BB34-8FE13F43D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2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9E4E-30F5-504F-A7C3-B00CB0B76C8D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1A52-F243-4E28-A049-9BCD5654D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1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A1D-9D10-204E-90D2-86198B2E3BD5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24600"/>
            <a:ext cx="381000" cy="365125"/>
          </a:xfrm>
        </p:spPr>
        <p:txBody>
          <a:bodyPr/>
          <a:lstStyle>
            <a:lvl1pPr>
              <a:defRPr sz="1500" b="1"/>
            </a:lvl1pPr>
          </a:lstStyle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5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C9F4-4E45-C547-9171-F1721069E4DC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4947-6462-4D8F-A3AA-BA691DB2AD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6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A048-B370-8446-B8C5-105AEA641983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A582-62A1-4897-B658-40F3192AA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7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7AC0-01EE-2242-B3C8-7E6D7F8B34CD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397E-51C7-40C0-990E-3F18F7D22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5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6DCF-30D3-8646-84B2-3954B7E9B745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D6B-7C9A-4955-8EFD-C0AE0F423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3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B73B5-B83D-1C48-B40F-6C5A5F4FF1FB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284A-0880-49B6-B60D-98C6B9B3C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6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8EAB2-50EF-B244-BFBE-AD601EE87732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9EBB-599C-4490-B944-0E85000161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6882-B1AE-534C-BB8B-D231E177615E}" type="datetime1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5C405-40F4-4C81-8D9F-E4992674B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4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B2ADB9-CAF7-F94B-98D2-B67C641C131D}" type="datetime1">
              <a:rPr lang="en-US" smtClean="0">
                <a:ea typeface="ＭＳ Ｐゴシック" pitchFamily="26" charset="-128"/>
              </a:rPr>
              <a:t>6/23/2020</a:t>
            </a:fld>
            <a:endParaRPr lang="en-US" dirty="0">
              <a:ea typeface="ＭＳ Ｐゴシック" pitchFamily="2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ACE77B1-E6C2-4F5D-92A0-CC1BDF15D7F4}" type="slidenum">
              <a:rPr lang="en-US">
                <a:ea typeface="ＭＳ Ｐゴシック" pitchFamily="2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pitchFamily="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35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6" charset="-128"/>
          <a:cs typeface="ＭＳ Ｐゴシック" pitchFamily="2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26" charset="-128"/>
          <a:cs typeface="ＭＳ Ｐゴシック" pitchFamily="2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dresource.net/output.cfm?id=0204E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4closurefraud.org/2011/03/30/belial-bank-emergency-conference-call-discussing-mers-bailout-legislation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exsarchives.org/tag/housing-benefit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Alan.M.Kaufmann@hud.gov" TargetMode="External"/><Relationship Id="rId7" Type="http://schemas.openxmlformats.org/officeDocument/2006/relationships/hyperlink" Target="http://drkathleenyoung.wordpress.com/2010/03/16/emdr-questions-and-concern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hyperlink" Target="mailto:resourcedesk@radresource.net" TargetMode="External"/><Relationship Id="rId4" Type="http://schemas.openxmlformats.org/officeDocument/2006/relationships/hyperlink" Target="mailto:Seema.Radhakrishnan@hud.gov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uizricardo.org/2014/11/as-software-engineers-what-are-we-really-building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1"/>
            <a:ext cx="8915400" cy="19049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Preparing for the Financing Plan</a:t>
            </a:r>
            <a:br>
              <a:rPr lang="en-US" sz="5300" dirty="0"/>
            </a:br>
            <a:r>
              <a:rPr lang="en-US" sz="3100" dirty="0"/>
              <a:t>The Building Blocks for a Successful Submission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4554" y="3710795"/>
            <a:ext cx="7847044" cy="1752600"/>
          </a:xfrm>
        </p:spPr>
        <p:txBody>
          <a:bodyPr/>
          <a:lstStyle/>
          <a:p>
            <a:r>
              <a:rPr lang="en-US" sz="2800" dirty="0">
                <a:ea typeface="+mn-lt"/>
                <a:cs typeface="+mn-lt"/>
              </a:rPr>
              <a:t>RAD 2020 Awardee Virtual Training</a:t>
            </a:r>
          </a:p>
          <a:p>
            <a:r>
              <a:rPr lang="en-US" sz="2800" dirty="0">
                <a:ea typeface="+mn-lt"/>
                <a:cs typeface="+mn-lt"/>
              </a:rPr>
              <a:t>Day Three | June 18, 2020</a:t>
            </a:r>
          </a:p>
          <a:p>
            <a:r>
              <a:rPr lang="en-US" sz="2800" dirty="0">
                <a:ea typeface="+mn-lt"/>
                <a:cs typeface="+mn-lt"/>
              </a:rPr>
              <a:t>Presenters:</a:t>
            </a:r>
            <a:r>
              <a:rPr lang="en-US" sz="2800" dirty="0">
                <a:ea typeface="ＭＳ Ｐゴシック"/>
                <a:cs typeface="Calibri"/>
              </a:rPr>
              <a:t> Alan Kaufmann &amp; Seema Radhakrishnan</a:t>
            </a:r>
            <a:endParaRPr lang="en-US" sz="2800" dirty="0">
              <a:ea typeface="ＭＳ Ｐゴシック"/>
              <a:cs typeface="+mn-lt"/>
            </a:endParaRPr>
          </a:p>
          <a:p>
            <a:r>
              <a:rPr lang="en-US" sz="2800" dirty="0">
                <a:cs typeface="Calibri"/>
              </a:rPr>
              <a:t>Office of Recapitalization</a:t>
            </a:r>
            <a:endParaRPr lang="en-US" sz="2800" dirty="0">
              <a:ea typeface="+mn-lt"/>
              <a:cs typeface="+mn-lt"/>
            </a:endParaRP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357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B2D0F-DD74-496C-AA47-35142AC6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Part 50 vs. Part 58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9717D-82B4-4E66-BF4F-EBF85E440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44550"/>
            <a:ext cx="8640959" cy="477673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RAD Conversions are either a Part 50 or Part 58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715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97155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58.11(c) allows for HUD to ‘take over’ a Part 58 review due to timing or capacity issues.</a:t>
            </a:r>
          </a:p>
          <a:p>
            <a:pPr lvl="3" fontAlgn="base"/>
            <a:r>
              <a:rPr lang="en-US" dirty="0"/>
              <a:t>This request must be made in writing and submitted to HUD no later than at the time of the RAD Concept Call.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82DA3-CE0C-4A76-A9CE-4A5CBCCF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35E331-88A5-4F94-9128-BC4F68E7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108604"/>
              </p:ext>
            </p:extLst>
          </p:nvPr>
        </p:nvGraphicFramePr>
        <p:xfrm>
          <a:off x="1075645" y="1720950"/>
          <a:ext cx="662055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155">
                  <a:extLst>
                    <a:ext uri="{9D8B030D-6E8A-4147-A177-3AD203B41FA5}">
                      <a16:colId xmlns:a16="http://schemas.microsoft.com/office/drawing/2014/main" val="220846020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068623924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959135585"/>
                    </a:ext>
                  </a:extLst>
                </a:gridCol>
              </a:tblGrid>
              <a:tr h="3528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Reviewer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032672"/>
                  </a:ext>
                </a:extLst>
              </a:tr>
              <a:tr h="352864">
                <a:tc>
                  <a:txBody>
                    <a:bodyPr/>
                    <a:lstStyle/>
                    <a:p>
                      <a:pPr marL="0" marR="9144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PBRA Non-FHA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Part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RAD TM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136546"/>
                  </a:ext>
                </a:extLst>
              </a:tr>
              <a:tr h="352864">
                <a:tc>
                  <a:txBody>
                    <a:bodyPr/>
                    <a:lstStyle/>
                    <a:p>
                      <a:pPr marL="0" marR="9144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PBRA FHA Non-Risk Share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Part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FHA Production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575853"/>
                  </a:ext>
                </a:extLst>
              </a:tr>
              <a:tr h="352864">
                <a:tc>
                  <a:txBody>
                    <a:bodyPr/>
                    <a:lstStyle/>
                    <a:p>
                      <a:pPr marL="0" marR="9144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PMingLiU" panose="02020500000000000000" pitchFamily="18" charset="-120"/>
                        </a:rPr>
                        <a:t>PBRA FHA Risk-Share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Part 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RAD TM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3319452"/>
                  </a:ext>
                </a:extLst>
              </a:tr>
              <a:tr h="352864">
                <a:tc>
                  <a:txBody>
                    <a:bodyPr/>
                    <a:lstStyle/>
                    <a:p>
                      <a:pPr marL="0" marR="9144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PBV Non-FHA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Part 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Responsible Entity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7453891"/>
                  </a:ext>
                </a:extLst>
              </a:tr>
              <a:tr h="352864">
                <a:tc>
                  <a:txBody>
                    <a:bodyPr/>
                    <a:lstStyle/>
                    <a:p>
                      <a:pPr marL="0" marR="9144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2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PBV FHA Risk-Share</a:t>
                      </a:r>
                      <a:endParaRPr lang="en-US" sz="1800" dirty="0">
                        <a:effectLst/>
                        <a:latin typeface="+mj-lt"/>
                        <a:ea typeface="PMingLiU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Part 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Responsible Entity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9636419"/>
                  </a:ext>
                </a:extLst>
              </a:tr>
              <a:tr h="352864">
                <a:tc>
                  <a:txBody>
                    <a:bodyPr/>
                    <a:lstStyle/>
                    <a:p>
                      <a:pPr marL="0" marR="9144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PMingLiU" panose="02020500000000000000" pitchFamily="18" charset="-120"/>
                        </a:rPr>
                        <a:t>PBV FHA Risk-Share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Part 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State HFA or 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5856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52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B2D0F-DD74-496C-AA47-35142AC6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ECD8A-6245-4C66-B672-EBC4F1FBA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1269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HUD’s Environmental Review On-Line System (HEROS)</a:t>
            </a:r>
          </a:p>
          <a:p>
            <a:r>
              <a:rPr lang="en-US" sz="2400" dirty="0"/>
              <a:t>RAD Transaction Managers &amp; FHA Production staff, are required to use HEROS to complete all Part 50 reviews.</a:t>
            </a:r>
          </a:p>
          <a:p>
            <a:r>
              <a:rPr lang="en-US" sz="2400" dirty="0">
                <a:solidFill>
                  <a:schemeClr val="tx2"/>
                </a:solidFill>
              </a:rPr>
              <a:t>Pursuant to the RAD Notice (Revision 4), it is now </a:t>
            </a:r>
            <a:r>
              <a:rPr lang="en-US" sz="2400" b="1" u="sng" dirty="0">
                <a:solidFill>
                  <a:schemeClr val="tx2"/>
                </a:solidFill>
              </a:rPr>
              <a:t>mandatory</a:t>
            </a:r>
            <a:r>
              <a:rPr lang="en-US" sz="2400" dirty="0">
                <a:solidFill>
                  <a:schemeClr val="tx2"/>
                </a:solidFill>
              </a:rPr>
              <a:t> for all Part 50 ERs to be submitted in HEROS directly by the consultants, lenders, PHAs, or other Partners.  </a:t>
            </a:r>
            <a:r>
              <a:rPr lang="en-US" sz="2400" b="1" i="1" dirty="0">
                <a:solidFill>
                  <a:schemeClr val="tx2"/>
                </a:solidFill>
              </a:rPr>
              <a:t>We HIGHLY recommend that Partners input into HEROS.</a:t>
            </a:r>
          </a:p>
          <a:p>
            <a:r>
              <a:rPr lang="en-US" sz="2400" dirty="0"/>
              <a:t>Reminder: Radon testing is now required on ALL RAD transactions!</a:t>
            </a:r>
          </a:p>
          <a:p>
            <a:r>
              <a:rPr lang="en-US" sz="2400" dirty="0">
                <a:solidFill>
                  <a:schemeClr val="tx2"/>
                </a:solidFill>
                <a:hlinkClick r:id="rId3"/>
              </a:rPr>
              <a:t>2020 ERR Quick Reference Guide </a:t>
            </a:r>
            <a:r>
              <a:rPr lang="en-US" sz="2400" dirty="0">
                <a:solidFill>
                  <a:schemeClr val="tx2"/>
                </a:solidFill>
              </a:rPr>
              <a:t>can be found on the RAD Resource Desk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82DA3-CE0C-4A76-A9CE-4A5CBCCF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4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F0083-E529-43AF-8828-8AB3BB4C1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23725"/>
            <a:ext cx="6513585" cy="990600"/>
          </a:xfrm>
        </p:spPr>
        <p:txBody>
          <a:bodyPr>
            <a:noAutofit/>
          </a:bodyPr>
          <a:lstStyle/>
          <a:p>
            <a:r>
              <a:rPr lang="en-US" b="1" dirty="0"/>
              <a:t>Upfront Civil Rights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B6B8D-10E4-422A-9839-2F41BBE3F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6447501" cy="3519913"/>
          </a:xfrm>
        </p:spPr>
        <p:txBody>
          <a:bodyPr>
            <a:normAutofit/>
          </a:bodyPr>
          <a:lstStyle/>
          <a:p>
            <a:r>
              <a:rPr lang="en-US" dirty="0"/>
              <a:t>Unit Reduction</a:t>
            </a:r>
          </a:p>
          <a:p>
            <a:r>
              <a:rPr lang="en-US" dirty="0"/>
              <a:t>Unit Reconfiguration</a:t>
            </a:r>
          </a:p>
          <a:p>
            <a:r>
              <a:rPr lang="en-US" dirty="0"/>
              <a:t>Change in Occupancy</a:t>
            </a:r>
          </a:p>
          <a:p>
            <a:r>
              <a:rPr lang="en-US" dirty="0"/>
              <a:t>New Construction (SNS Review)</a:t>
            </a:r>
          </a:p>
          <a:p>
            <a:r>
              <a:rPr lang="en-US" dirty="0"/>
              <a:t>Relocation</a:t>
            </a:r>
          </a:p>
          <a:p>
            <a:endParaRPr lang="en-US" dirty="0"/>
          </a:p>
          <a:p>
            <a:endParaRPr lang="fr-FR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338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1A519-70B8-4FFC-A456-1DA461D4A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77027"/>
            <a:ext cx="7772400" cy="1500187"/>
          </a:xfrm>
        </p:spPr>
        <p:txBody>
          <a:bodyPr/>
          <a:lstStyle/>
          <a:p>
            <a:r>
              <a:rPr lang="en-US" sz="4800" b="1" dirty="0"/>
              <a:t>THE CONCEPT CALL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A4ADF-0152-4717-A631-27BA521FE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" name="Picture 4" descr="A drawing of a person&#10;&#10;Description automatically generated">
            <a:extLst>
              <a:ext uri="{FF2B5EF4-FFF2-40B4-BE49-F238E27FC236}">
                <a16:creationId xmlns:a16="http://schemas.microsoft.com/office/drawing/2014/main" id="{F6A09E65-AB37-4AC9-83EE-6680671B4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10200" y="3048000"/>
            <a:ext cx="3529248" cy="202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0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63" y="571502"/>
            <a:ext cx="8229600" cy="1143000"/>
          </a:xfrm>
        </p:spPr>
        <p:txBody>
          <a:bodyPr/>
          <a:lstStyle/>
          <a:p>
            <a:r>
              <a:rPr lang="en-US" b="1" dirty="0">
                <a:ea typeface="ＭＳ Ｐゴシック"/>
                <a:cs typeface="Calibri"/>
              </a:rPr>
              <a:t>What is HUD looking for?</a:t>
            </a:r>
            <a:br>
              <a:rPr lang="en-US" b="1" dirty="0">
                <a:cs typeface="Calibri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purpose of the Concept Call is two-fold: </a:t>
            </a:r>
          </a:p>
          <a:p>
            <a:pPr marL="0" indent="0">
              <a:buNone/>
            </a:pPr>
            <a:endParaRPr lang="en-US" sz="1050" dirty="0"/>
          </a:p>
          <a:p>
            <a:pPr marL="514350" indent="-514350">
              <a:buAutoNum type="arabicParenBoth"/>
            </a:pPr>
            <a:r>
              <a:rPr lang="en-US" sz="2400" dirty="0"/>
              <a:t>Demonstrate that the plans are sufficiently advanced to warrant review by HUD, and</a:t>
            </a:r>
          </a:p>
          <a:p>
            <a:pPr marL="514350" indent="-514350">
              <a:buAutoNum type="arabicParenBoth"/>
            </a:pPr>
            <a:r>
              <a:rPr lang="en-US" sz="2400" dirty="0"/>
              <a:t>Subsequently, invite the PHA to submit a Financing Plan if it is consistent with the project plans.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i="1" u="sng" dirty="0"/>
              <a:t>Note: </a:t>
            </a:r>
            <a:r>
              <a:rPr lang="en-US" sz="2400" i="1" dirty="0"/>
              <a:t>All Financing Plans are due </a:t>
            </a:r>
            <a:r>
              <a:rPr lang="en-US" sz="2400" b="1" i="1" dirty="0"/>
              <a:t>within 270 days of CHAP</a:t>
            </a:r>
            <a:r>
              <a:rPr lang="en-US" sz="2400" i="1" dirty="0"/>
              <a:t>. Extensions permitted, contingent on reasonable justification and additional resident meeting if extension exceeds 6 months.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88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A090-A48A-40D7-A9AF-186B302D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BB923-214C-47C0-B867-FD04D6718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200" dirty="0"/>
              <a:t>Prior to submitting a Financing Plan, a PHA must request a “</a:t>
            </a:r>
            <a:r>
              <a:rPr lang="en-US" sz="2200" b="1" dirty="0"/>
              <a:t>Concept Call</a:t>
            </a:r>
            <a:r>
              <a:rPr lang="en-US" sz="2200" dirty="0"/>
              <a:t>” with HUD via the RAD Resource Desk. 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HUD has fully implemented the Concept Call for any Financing Plan submitted on or after October 7, 2019.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RD will send automatic reminders 60-days and 30-days prior to Financing Plan due date if no Concept Call has been requested.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Recap will invite HUD PIH staff as well as FHA production, if applicable.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PHA will describe the conversion plan and demonstrate that the plans are sufficiently advanced to warrant review by HUD. 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HUD will subsequently invite the PHA to submit a Financing Plan. 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BB6F0-6045-4EAB-8311-FDFDD098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5E14-3D72-4BDD-9376-7B3416E2E80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70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06ABF-B06D-4EA0-8580-1A7F330AE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 Call Log</a:t>
            </a:r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8F9AB74D-90BC-491A-B169-63EFDC042D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" t="16543" r="1725" b="7694"/>
          <a:stretch/>
        </p:blipFill>
        <p:spPr>
          <a:xfrm>
            <a:off x="609600" y="1714500"/>
            <a:ext cx="8110220" cy="35433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085D0-959B-40B3-AE88-E8DE8A65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43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32335"/>
            <a:ext cx="8229600" cy="1143000"/>
          </a:xfrm>
        </p:spPr>
        <p:txBody>
          <a:bodyPr/>
          <a:lstStyle/>
          <a:p>
            <a:r>
              <a:rPr lang="en-US" sz="3600" b="1" dirty="0">
                <a:ea typeface="ＭＳ Ｐゴシック"/>
                <a:cs typeface="Calibri"/>
              </a:rPr>
              <a:t>PRIOR TO THE CALL – ITEMS TO SUBMIT</a:t>
            </a:r>
            <a:br>
              <a:rPr lang="en-US" b="1" dirty="0">
                <a:cs typeface="Calibri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95400"/>
            <a:ext cx="82296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The only FP documents that are required at Concept Call are: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DDA #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Conversion Overview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RPCA or eCNA Tool &amp; Scope of Work 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Tool validation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Flags report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ADRR/IDRR consistent with Transaction Log.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Environmental Review 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Part 58 – Not required at time of Concept Call, but must be uploaded by FP submission.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Part 50 – Must be completed in HEROS at time of Concept Call (including Radon report)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Accessibility &amp; Relocation Checklist must be uploaded.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Site Selection and Neighborhood Standards (if Applicable)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Change in Unit Configuration or Unit Reduction (if Applicable)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Change in Occupancy Type (if Applicable)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The Transaction Log must be completed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/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72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17BAA-091B-4AB5-8552-A34F95BC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Tips for a smooth Concept Call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4A96B-C377-4755-BB4E-A90F989B7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606"/>
            <a:ext cx="8229600" cy="4525963"/>
          </a:xfrm>
        </p:spPr>
        <p:txBody>
          <a:bodyPr/>
          <a:lstStyle/>
          <a:p>
            <a:r>
              <a:rPr lang="en-US" sz="2000" dirty="0"/>
              <a:t>Complete the Concept Call checklist first! Do not jump into the Financing Plan grid.</a:t>
            </a:r>
          </a:p>
          <a:p>
            <a:r>
              <a:rPr lang="en-US" sz="2000" dirty="0"/>
              <a:t>Clear plan, actions steps and timelines – A robust Conversion Overview is KEY!</a:t>
            </a:r>
          </a:p>
          <a:p>
            <a:r>
              <a:rPr lang="en-US" sz="2000" dirty="0"/>
              <a:t>Utilize the tools and resources on the Resource Desk.  They are there to help, not hinder!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Resident Meetings – Another resident meeting is required prior to submitting the FP.  No exceptions!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 submitting the necessary items prior to the Concept Call = Not being invited to submit the FP.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/>
              <a:t>Note:</a:t>
            </a:r>
            <a:r>
              <a:rPr lang="en-US" sz="2400" b="1" dirty="0"/>
              <a:t> Please remember, this is not a Financing Plan review.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21839-5EA2-4F03-82D0-ADD295BD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38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1A519-70B8-4FFC-A456-1DA461D4A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514600"/>
            <a:ext cx="7772400" cy="1500187"/>
          </a:xfrm>
        </p:spPr>
        <p:txBody>
          <a:bodyPr/>
          <a:lstStyle/>
          <a:p>
            <a:r>
              <a:rPr lang="en-US" sz="4000" b="1" dirty="0"/>
              <a:t>AFTER THE CONCEPT CALL: </a:t>
            </a:r>
          </a:p>
          <a:p>
            <a:r>
              <a:rPr lang="en-US" sz="4000" b="1" dirty="0"/>
              <a:t>SUBMITTING THE FINANCING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A4ADF-0152-4717-A631-27BA521FE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A4286C87-305D-4834-9F92-94A08075D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43160" y="1600200"/>
            <a:ext cx="224364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0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4463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/>
                <a:cs typeface="Calibri"/>
              </a:rPr>
              <a:t>Milestones and Building Blocks: Making Decisions and Planning your transaction</a:t>
            </a:r>
            <a:endParaRPr lang="en-US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/>
                <a:cs typeface="Calibri"/>
              </a:rPr>
              <a:t>Preparing for your Concept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ＭＳ Ｐゴシック"/>
                <a:cs typeface="Calibri"/>
              </a:rPr>
              <a:t>After the Concept Call: Submitting a successful Financing Plan </a:t>
            </a:r>
            <a:endParaRPr lang="en-US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Questions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44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33" y="268814"/>
            <a:ext cx="9000780" cy="1133820"/>
          </a:xfrm>
        </p:spPr>
        <p:txBody>
          <a:bodyPr/>
          <a:lstStyle/>
          <a:p>
            <a:r>
              <a:rPr lang="en-US" b="1" dirty="0"/>
              <a:t>HUD UNDERWRITING:</a:t>
            </a:r>
            <a:br>
              <a:rPr lang="en-US" b="1" dirty="0"/>
            </a:br>
            <a:r>
              <a:rPr lang="en-US" b="1" dirty="0"/>
              <a:t>KEY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767"/>
            <a:ext cx="8541744" cy="4507602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Development Budget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Comprehensive and balanced sources/uses.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Line items properly broken down.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ＭＳ Ｐゴシック"/>
              </a:rPr>
              <a:t>Construction line item must match </a:t>
            </a:r>
            <a:r>
              <a:rPr lang="en-US" sz="1800" dirty="0" err="1">
                <a:ea typeface="ＭＳ Ｐゴシック"/>
              </a:rPr>
              <a:t>eTool</a:t>
            </a:r>
            <a:r>
              <a:rPr lang="en-US" sz="1800" dirty="0">
                <a:ea typeface="ＭＳ Ｐゴシック"/>
              </a:rPr>
              <a:t>.</a:t>
            </a:r>
            <a:endParaRPr lang="en-US" sz="1800" dirty="0">
              <a:ea typeface="ＭＳ Ｐゴシック"/>
              <a:cs typeface="Calibri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Proposed Financing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Sources of financing – Capital funds, hard debt, soft debt, LIHTC equity, grants, etc.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Commitment letters – Dated no later than 60 days prior to FP submission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Operating Pro-Forma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ＭＳ Ｐゴシック"/>
              </a:rPr>
              <a:t>Feasibility benchmarks – Rents, vacancy &amp; bad debt not to exceed 5%.</a:t>
            </a:r>
            <a:endParaRPr lang="en-US" sz="1800" dirty="0">
              <a:ea typeface="ＭＳ Ｐゴシック"/>
              <a:cs typeface="Calibri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ＭＳ Ｐゴシック"/>
              </a:rPr>
              <a:t>PILOT – Legal opinion (or documentation of R/E tax estimate if no PILOT).</a:t>
            </a:r>
            <a:endParaRPr lang="en-US" sz="1800" dirty="0">
              <a:ea typeface="ＭＳ Ｐゴシック"/>
              <a:cs typeface="Calibri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ＭＳ Ｐゴシック"/>
              </a:rPr>
              <a:t>Operating expenses – We compare operating expenses with the three-year average. Although we fully expect most transactions to operate for less than historical levels, we will look for additional documentation if expenses are projected at less than 85% of three-year average. </a:t>
            </a:r>
            <a:endParaRPr lang="en-US" sz="1800" dirty="0">
              <a:cs typeface="Calibri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Cash flow - $12 PUPM (non-leveraged); 1.11x DSCR (leveraged).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84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34067"/>
            <a:ext cx="8229600" cy="1143000"/>
          </a:xfrm>
        </p:spPr>
        <p:txBody>
          <a:bodyPr/>
          <a:lstStyle/>
          <a:p>
            <a:r>
              <a:rPr lang="en-US" b="1" dirty="0"/>
              <a:t>HUD UNDERWRITING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189"/>
            <a:ext cx="8229600" cy="4525963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7" name="Picture 6" descr="No Debt Conversion Transaction Log ">
            <a:extLst>
              <a:ext uri="{FF2B5EF4-FFF2-40B4-BE49-F238E27FC236}">
                <a16:creationId xmlns:a16="http://schemas.microsoft.com/office/drawing/2014/main" id="{93CAF3F9-128F-48E5-AFD8-15B49F29BB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" y="1238250"/>
            <a:ext cx="856297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284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34067"/>
            <a:ext cx="8229600" cy="1143000"/>
          </a:xfrm>
        </p:spPr>
        <p:txBody>
          <a:bodyPr/>
          <a:lstStyle/>
          <a:p>
            <a:r>
              <a:rPr lang="en-US" b="1" dirty="0"/>
              <a:t>HUD UNDERWRITING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189"/>
            <a:ext cx="8229600" cy="4525963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6" name="Picture 5" descr="Sources and Uses ">
            <a:extLst>
              <a:ext uri="{FF2B5EF4-FFF2-40B4-BE49-F238E27FC236}">
                <a16:creationId xmlns:a16="http://schemas.microsoft.com/office/drawing/2014/main" id="{3BA912E6-0724-48F6-9149-5C13BFF655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" t="1199" r="28708"/>
          <a:stretch/>
        </p:blipFill>
        <p:spPr>
          <a:xfrm>
            <a:off x="1943100" y="1158424"/>
            <a:ext cx="5257800" cy="504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174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BBDA4-CA7C-4B28-8F59-C76CD5C01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/>
              <a:t>RAD &amp; Capital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6A1A1-C53A-4F21-9DFE-96E54BA5D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971800"/>
          </a:xfrm>
        </p:spPr>
        <p:txBody>
          <a:bodyPr/>
          <a:lstStyle/>
          <a:p>
            <a:pPr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Capital Funds: 4 possible uses in RAD transactions:</a:t>
            </a:r>
          </a:p>
          <a:p>
            <a:pPr marL="857250" lvl="1" indent="-4572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Predevelopment Expenses </a:t>
            </a:r>
          </a:p>
          <a:p>
            <a:pPr marL="857250" lvl="1" indent="-4572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Rent Boost</a:t>
            </a:r>
          </a:p>
          <a:p>
            <a:pPr marL="857250" lvl="1" indent="-4572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Housing Assistance Payments in the Initial Year-BLI 1503</a:t>
            </a:r>
          </a:p>
          <a:p>
            <a:pPr marL="857250" lvl="1" indent="-4572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Development Expenses-BLI 1504</a:t>
            </a:r>
          </a:p>
          <a:p>
            <a:pPr lvl="1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Obligation End Date Extensions</a:t>
            </a:r>
          </a:p>
          <a:p>
            <a:pPr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Final Closing on Last Public Housing Units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B23F2-6F60-4D4C-B3BF-AF0F6CA4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52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453" y="602429"/>
            <a:ext cx="8037094" cy="5282004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Questions?</a:t>
            </a:r>
            <a:br>
              <a:rPr lang="en-US" dirty="0"/>
            </a:br>
            <a:br>
              <a:rPr lang="en-US" sz="2800" dirty="0"/>
            </a:br>
            <a:r>
              <a:rPr lang="en-US" sz="2400" dirty="0"/>
              <a:t>Alan Kaufmann - </a:t>
            </a:r>
            <a:r>
              <a:rPr lang="en-US" sz="2400" dirty="0">
                <a:hlinkClick r:id="rId3"/>
              </a:rPr>
              <a:t>Alan.M.Kaufmann@hud.gov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Seema Radhakrishnan – </a:t>
            </a:r>
            <a:r>
              <a:rPr lang="en-US" sz="2400" dirty="0">
                <a:hlinkClick r:id="rId4"/>
              </a:rPr>
              <a:t>Seema.Radhakrishnan@hud.gov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RAD Resource Desk - </a:t>
            </a:r>
            <a:r>
              <a:rPr lang="en-US" sz="2400" dirty="0">
                <a:hlinkClick r:id="rId5"/>
              </a:rPr>
              <a:t>resourcedesk@radresource.net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800" dirty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5E14-3D72-4BDD-9376-7B3416E2E802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85651A27-296E-41FB-90BC-44B4076F4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019300" y="563942"/>
            <a:ext cx="5029200" cy="126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759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3676C-9653-46D0-AA29-E8527B3E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ＭＳ Ｐゴシック"/>
              </a:rPr>
              <a:t>10-minute Break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20A39-6591-4548-841F-401F7402F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ea typeface="ＭＳ Ｐゴシック"/>
              </a:rPr>
              <a:t>Please join us back here at 2:05 PM EST 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1D105-2D59-40FC-94C3-90F096B0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7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1A519-70B8-4FFC-A456-1DA461D4A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066800"/>
            <a:ext cx="7772400" cy="1500187"/>
          </a:xfrm>
        </p:spPr>
        <p:txBody>
          <a:bodyPr/>
          <a:lstStyle/>
          <a:p>
            <a:r>
              <a:rPr lang="en-US" sz="4000" b="1" dirty="0"/>
              <a:t>MILESTONES &amp; BUILDING BLOCKS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A4ADF-0152-4717-A631-27BA521FE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 descr="A picture containing box, small, shelf, standing&#10;&#10;Description automatically generated">
            <a:extLst>
              <a:ext uri="{FF2B5EF4-FFF2-40B4-BE49-F238E27FC236}">
                <a16:creationId xmlns:a16="http://schemas.microsoft.com/office/drawing/2014/main" id="{64138668-C2D5-48CF-9929-543B19B02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86000" y="3124200"/>
            <a:ext cx="44196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06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E7E08AF-1F72-48CE-8818-AB32E2835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MILESTONES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764708A-45D9-47BF-A81B-29BBAF3BF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127917"/>
              </p:ext>
            </p:extLst>
          </p:nvPr>
        </p:nvGraphicFramePr>
        <p:xfrm>
          <a:off x="507506" y="1470818"/>
          <a:ext cx="8229600" cy="236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025DA-0B1A-4260-BBDF-8D9F5FB3C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EEE20A-981B-4E56-9976-B86F37647456}"/>
              </a:ext>
            </a:extLst>
          </p:cNvPr>
          <p:cNvSpPr/>
          <p:nvPr/>
        </p:nvSpPr>
        <p:spPr>
          <a:xfrm>
            <a:off x="533399" y="3886200"/>
            <a:ext cx="80010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Financing Plans due within 270 days of CHAP.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Extensions permitted, contingent on reasonable justification.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extension exceeds 6 months, PHA must hold or show evidence of an additional resident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2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6CA79-F881-4228-95D5-8E9DAC115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 b="1" dirty="0"/>
              <a:t>Key Building Blocks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6136D-75BB-4C0F-823A-B38B0A25A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US" dirty="0"/>
              <a:t>What to get done </a:t>
            </a:r>
            <a:r>
              <a:rPr lang="en-US" u="sng"/>
              <a:t>EARLY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PIH Approvals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Financing 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CNA </a:t>
            </a:r>
            <a:r>
              <a:rPr lang="en-US" dirty="0" err="1"/>
              <a:t>etool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Environmental Review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Upfront Civil Rights Reviews </a:t>
            </a:r>
          </a:p>
        </p:txBody>
      </p:sp>
      <p:pic>
        <p:nvPicPr>
          <p:cNvPr id="6" name="Graphic 5" descr="Clock">
            <a:extLst>
              <a:ext uri="{FF2B5EF4-FFF2-40B4-BE49-F238E27FC236}">
                <a16:creationId xmlns:a16="http://schemas.microsoft.com/office/drawing/2014/main" id="{494DF9FD-B118-46E0-A6AF-B01A11E7F1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E59CC-2AC2-4553-883E-26320AB0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629C09B0-A436-4930-9DBD-7F024B262714}" type="slidenum">
              <a:rPr lang="en-US" smtClean="0"/>
              <a:pPr>
                <a:spcAft>
                  <a:spcPts val="60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7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9465A-56BE-4A11-8D8A-56BBE471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9" y="258234"/>
            <a:ext cx="8229600" cy="1143000"/>
          </a:xfrm>
        </p:spPr>
        <p:txBody>
          <a:bodyPr/>
          <a:lstStyle/>
          <a:p>
            <a:r>
              <a:rPr lang="en-US" sz="4000" b="1" dirty="0"/>
              <a:t>PIH Approvals </a:t>
            </a:r>
            <a:endParaRPr lang="en-US" sz="40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CEEE9-36AE-4A92-BDD0-835A01965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sz="2800" dirty="0"/>
              <a:t>EPCs and CFFP</a:t>
            </a:r>
          </a:p>
          <a:p>
            <a:r>
              <a:rPr lang="en-US" sz="2800" dirty="0"/>
              <a:t>PIC Removals and Non-Dwelling Certification</a:t>
            </a:r>
          </a:p>
          <a:p>
            <a:r>
              <a:rPr lang="en-US" sz="2800" dirty="0"/>
              <a:t>Annual Plan</a:t>
            </a:r>
          </a:p>
          <a:p>
            <a:r>
              <a:rPr lang="en-US" sz="2800" dirty="0"/>
              <a:t>PBV Independent Entity</a:t>
            </a:r>
          </a:p>
          <a:p>
            <a:endParaRPr lang="en-US" sz="1050" dirty="0"/>
          </a:p>
          <a:p>
            <a:pPr marL="0" indent="0">
              <a:buNone/>
            </a:pPr>
            <a:r>
              <a:rPr lang="en-US" sz="2800" b="1" u="sng" dirty="0"/>
              <a:t>Bottom Line:</a:t>
            </a:r>
            <a:r>
              <a:rPr lang="en-US" sz="2800" b="1" dirty="0"/>
              <a:t> </a:t>
            </a:r>
            <a:r>
              <a:rPr lang="en-US" sz="2800" dirty="0"/>
              <a:t>While Recap will underwrite the transaction, we also work with our partners in PIH, and we need for them to be comfortable with the path forward.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E6B90-084A-4461-9DB5-2DED03F4A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2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C7AC-39CD-4175-B7CE-9D0E8E8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Financing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FC10F-531D-46BF-B29F-D9BE4D351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templates are designed to tell you precisely what you need to submit:</a:t>
            </a:r>
          </a:p>
          <a:p>
            <a:r>
              <a:rPr lang="en-US" sz="2800" dirty="0"/>
              <a:t>No Debt</a:t>
            </a:r>
          </a:p>
          <a:p>
            <a:r>
              <a:rPr lang="en-US" sz="2800" dirty="0"/>
              <a:t>Debt-Only</a:t>
            </a:r>
          </a:p>
          <a:p>
            <a:r>
              <a:rPr lang="en-US" sz="2800" dirty="0"/>
              <a:t>Tax Credit</a:t>
            </a:r>
          </a:p>
          <a:p>
            <a:r>
              <a:rPr lang="en-US" sz="2800" dirty="0"/>
              <a:t>Streamlined RAD</a:t>
            </a:r>
          </a:p>
          <a:p>
            <a:pPr marL="0" indent="0">
              <a:buNone/>
            </a:pPr>
            <a:r>
              <a:rPr lang="en-US" sz="2800" b="1" u="sng" dirty="0"/>
              <a:t>Bottom Line:</a:t>
            </a:r>
            <a:r>
              <a:rPr lang="en-US" sz="2800" b="1" dirty="0"/>
              <a:t> </a:t>
            </a:r>
            <a:r>
              <a:rPr lang="en-US" sz="2800" dirty="0"/>
              <a:t>The RD makes life easy and will offer prompts on how to fill out the FP grid based on the financing sources in place.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8FFF5-D25C-4517-A420-6511014A1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2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B2D0F-DD74-496C-AA47-35142AC6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Environmental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ECD8A-6245-4C66-B672-EBC4F1FBA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436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An environmental review is the process of reviewing a project and its potential environmental impacts to determine whether it meets federal, state, and local environmental standards. </a:t>
            </a:r>
          </a:p>
          <a:p>
            <a:r>
              <a:rPr lang="en-US" dirty="0"/>
              <a:t>It is intended to ensure that the proposed project does not negatively impact the surrounding environment or have an adverse effect on residents’ health and safety. </a:t>
            </a:r>
          </a:p>
          <a:p>
            <a:r>
              <a:rPr lang="en-US" dirty="0"/>
              <a:t>An environmental review must be performed before any funds, regardless of source, are committed to a project.</a:t>
            </a:r>
          </a:p>
          <a:p>
            <a:r>
              <a:rPr lang="en-US" dirty="0"/>
              <a:t>RAD follows Chapter 9 of the MAP Guide.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82DA3-CE0C-4A76-A9CE-4A5CBCCF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F7B-F4BA-064F-8313-92D42CD4D709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3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F0083-E529-43AF-8828-8AB3BB4C1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84269"/>
            <a:ext cx="7391400" cy="990600"/>
          </a:xfrm>
        </p:spPr>
        <p:txBody>
          <a:bodyPr>
            <a:noAutofit/>
          </a:bodyPr>
          <a:lstStyle/>
          <a:p>
            <a:r>
              <a:rPr lang="en-US" b="1" dirty="0"/>
              <a:t>Environmental Review: </a:t>
            </a:r>
            <a:br>
              <a:rPr lang="en-US" b="1" dirty="0"/>
            </a:br>
            <a:r>
              <a:rPr lang="en-US" b="1" dirty="0"/>
              <a:t>Key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B6B8D-10E4-422A-9839-2F41BBE3F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6862466" cy="3873640"/>
          </a:xfrm>
        </p:spPr>
        <p:txBody>
          <a:bodyPr>
            <a:normAutofit lnSpcReduction="10000"/>
          </a:bodyPr>
          <a:lstStyle/>
          <a:p>
            <a:r>
              <a:rPr lang="fr-FR" sz="2800" dirty="0"/>
              <a:t>Phase I </a:t>
            </a:r>
            <a:r>
              <a:rPr lang="fr-FR" sz="2800" dirty="0" err="1"/>
              <a:t>Environmental</a:t>
            </a:r>
            <a:r>
              <a:rPr lang="fr-FR" sz="2800" dirty="0"/>
              <a:t> Site </a:t>
            </a:r>
            <a:r>
              <a:rPr lang="fr-FR" sz="2800" dirty="0" err="1"/>
              <a:t>Assessment</a:t>
            </a:r>
            <a:r>
              <a:rPr lang="fr-FR" sz="2800" dirty="0"/>
              <a:t> (ESA)</a:t>
            </a:r>
            <a:endParaRPr lang="en-US" sz="2800" dirty="0"/>
          </a:p>
          <a:p>
            <a:r>
              <a:rPr lang="en-US" sz="2800" dirty="0"/>
              <a:t>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 58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 50</a:t>
            </a:r>
          </a:p>
          <a:p>
            <a:r>
              <a:rPr lang="en-US" sz="2800" dirty="0"/>
              <a:t>HEROS Approval: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Recap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Partner</a:t>
            </a:r>
          </a:p>
          <a:p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67871"/>
      </p:ext>
    </p:extLst>
  </p:cSld>
  <p:clrMapOvr>
    <a:masterClrMapping/>
  </p:clrMapOvr>
</p:sld>
</file>

<file path=ppt/theme/theme1.xml><?xml version="1.0" encoding="utf-8"?>
<a:theme xmlns:a="http://schemas.openxmlformats.org/drawingml/2006/main" name="HSNG PPT Template_March 21-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3d6263-8e7f-4033-bd7b-5fd45ab2b742">
      <UserInfo>
        <DisplayName>Campion, Grace</DisplayName>
        <AccountId>1611</AccountId>
        <AccountType/>
      </UserInfo>
      <UserInfo>
        <DisplayName>Byrne, Gregory A</DisplayName>
        <AccountId>309</AccountId>
        <AccountType/>
      </UserInfo>
      <UserInfo>
        <DisplayName>Prendergast, Caila</DisplayName>
        <AccountId>177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B6C543C32EA46A0A9D8391E81E908" ma:contentTypeVersion="12" ma:contentTypeDescription="Create a new document." ma:contentTypeScope="" ma:versionID="d9d1f74676652102044d9ceb6f172d1b">
  <xsd:schema xmlns:xsd="http://www.w3.org/2001/XMLSchema" xmlns:xs="http://www.w3.org/2001/XMLSchema" xmlns:p="http://schemas.microsoft.com/office/2006/metadata/properties" xmlns:ns2="307fff00-37e0-40db-9062-22efbc65f95f" xmlns:ns3="7f3d6263-8e7f-4033-bd7b-5fd45ab2b742" targetNamespace="http://schemas.microsoft.com/office/2006/metadata/properties" ma:root="true" ma:fieldsID="c57e4de57f9e1f8aeeba33deda519f4f" ns2:_="" ns3:_="">
    <xsd:import namespace="307fff00-37e0-40db-9062-22efbc65f95f"/>
    <xsd:import namespace="7f3d6263-8e7f-4033-bd7b-5fd45ab2b7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fff00-37e0-40db-9062-22efbc65f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d6263-8e7f-4033-bd7b-5fd45ab2b7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9C11D8-45BE-4523-9C8D-DB7B3E0EDADE}">
  <ds:schemaRefs>
    <ds:schemaRef ds:uri="http://schemas.microsoft.com/office/2006/metadata/properties"/>
    <ds:schemaRef ds:uri="http://schemas.microsoft.com/office/infopath/2007/PartnerControls"/>
    <ds:schemaRef ds:uri="7f3d6263-8e7f-4033-bd7b-5fd45ab2b742"/>
  </ds:schemaRefs>
</ds:datastoreItem>
</file>

<file path=customXml/itemProps2.xml><?xml version="1.0" encoding="utf-8"?>
<ds:datastoreItem xmlns:ds="http://schemas.openxmlformats.org/officeDocument/2006/customXml" ds:itemID="{1948AF11-FCE1-4035-B8CF-E4C429CABD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7fff00-37e0-40db-9062-22efbc65f95f"/>
    <ds:schemaRef ds:uri="7f3d6263-8e7f-4033-bd7b-5fd45ab2b7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9805D7-9855-478B-9355-48267635C7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1220</Words>
  <Application>Microsoft Office PowerPoint</Application>
  <PresentationFormat>On-screen Show (4:3)</PresentationFormat>
  <Paragraphs>242</Paragraphs>
  <Slides>25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HSNG PPT Template_March 21-2013</vt:lpstr>
      <vt:lpstr>Preparing for the Financing Plan The Building Blocks for a Successful Submission</vt:lpstr>
      <vt:lpstr>AGENDA</vt:lpstr>
      <vt:lpstr>PowerPoint Presentation</vt:lpstr>
      <vt:lpstr>MILESTONES</vt:lpstr>
      <vt:lpstr>Key Building Blocks</vt:lpstr>
      <vt:lpstr>PIH Approvals </vt:lpstr>
      <vt:lpstr>Financing Sources</vt:lpstr>
      <vt:lpstr>Environmental Reviews</vt:lpstr>
      <vt:lpstr>Environmental Review:  Key Components</vt:lpstr>
      <vt:lpstr>Part 50 vs. Part 58</vt:lpstr>
      <vt:lpstr>HEROS</vt:lpstr>
      <vt:lpstr>Upfront Civil Rights Reviews</vt:lpstr>
      <vt:lpstr>PowerPoint Presentation</vt:lpstr>
      <vt:lpstr>What is HUD looking for? </vt:lpstr>
      <vt:lpstr>The Process</vt:lpstr>
      <vt:lpstr>Concept Call Log</vt:lpstr>
      <vt:lpstr>PRIOR TO THE CALL – ITEMS TO SUBMIT </vt:lpstr>
      <vt:lpstr>Tips for a smooth Concept Call </vt:lpstr>
      <vt:lpstr>PowerPoint Presentation</vt:lpstr>
      <vt:lpstr>HUD UNDERWRITING: KEY ASPECTS</vt:lpstr>
      <vt:lpstr>HUD UNDERWRITING </vt:lpstr>
      <vt:lpstr>HUD UNDERWRITING </vt:lpstr>
      <vt:lpstr>RAD &amp; Capital Funds</vt:lpstr>
      <vt:lpstr>   Questions?  Alan Kaufmann - Alan.M.Kaufmann@hud.gov  Seema Radhakrishnan – Seema.Radhakrishnan@hud.gov  RAD Resource Desk - resourcedesk@radresource.net    </vt:lpstr>
      <vt:lpstr>10-minute Break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the Financing Plan The Building Blocks for a Successful Submission</dc:title>
  <dc:creator>Ruiz, Erika</dc:creator>
  <cp:lastModifiedBy>Prendergast, Caila</cp:lastModifiedBy>
  <cp:revision>52</cp:revision>
  <dcterms:created xsi:type="dcterms:W3CDTF">2020-06-12T16:23:36Z</dcterms:created>
  <dcterms:modified xsi:type="dcterms:W3CDTF">2020-06-23T14:38:22Z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0x010100EE6B6C543C32EA46A0A9D8391E81E908</vt:lpwstr>
  </property>
</Properties>
</file>