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4"/>
  </p:sldMasterIdLst>
  <p:notesMasterIdLst>
    <p:notesMasterId r:id="rId33"/>
  </p:notesMasterIdLst>
  <p:handoutMasterIdLst>
    <p:handoutMasterId r:id="rId34"/>
  </p:handoutMasterIdLst>
  <p:sldIdLst>
    <p:sldId id="358" r:id="rId5"/>
    <p:sldId id="390" r:id="rId6"/>
    <p:sldId id="375" r:id="rId7"/>
    <p:sldId id="379" r:id="rId8"/>
    <p:sldId id="377" r:id="rId9"/>
    <p:sldId id="378" r:id="rId10"/>
    <p:sldId id="370" r:id="rId11"/>
    <p:sldId id="382" r:id="rId12"/>
    <p:sldId id="380" r:id="rId13"/>
    <p:sldId id="400" r:id="rId14"/>
    <p:sldId id="363" r:id="rId15"/>
    <p:sldId id="381" r:id="rId16"/>
    <p:sldId id="376" r:id="rId17"/>
    <p:sldId id="371" r:id="rId18"/>
    <p:sldId id="360" r:id="rId19"/>
    <p:sldId id="395" r:id="rId20"/>
    <p:sldId id="392" r:id="rId21"/>
    <p:sldId id="399" r:id="rId22"/>
    <p:sldId id="366" r:id="rId23"/>
    <p:sldId id="369" r:id="rId24"/>
    <p:sldId id="393" r:id="rId25"/>
    <p:sldId id="396" r:id="rId26"/>
    <p:sldId id="365" r:id="rId27"/>
    <p:sldId id="364" r:id="rId28"/>
    <p:sldId id="397" r:id="rId29"/>
    <p:sldId id="367" r:id="rId30"/>
    <p:sldId id="368" r:id="rId31"/>
    <p:sldId id="401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ug Lynott" initials="" lastIdx="1" clrIdx="0"/>
  <p:cmAuthor id="1" name="Campion, Grace" initials="CG" lastIdx="4" clrIdx="1">
    <p:extLst>
      <p:ext uri="{19B8F6BF-5375-455C-9EA6-DF929625EA0E}">
        <p15:presenceInfo xmlns:p15="http://schemas.microsoft.com/office/powerpoint/2012/main" userId="S::gcampion@enterprisecommunity.org::6088165b-7138-45b1-9ee3-43350166f24c" providerId="AD"/>
      </p:ext>
    </p:extLst>
  </p:cmAuthor>
  <p:cmAuthor id="2" name="Ruiz, Erika" initials="RE" lastIdx="1" clrIdx="2">
    <p:extLst>
      <p:ext uri="{19B8F6BF-5375-455C-9EA6-DF929625EA0E}">
        <p15:presenceInfo xmlns:p15="http://schemas.microsoft.com/office/powerpoint/2012/main" userId="S::eruiz@enterprisecommunity.org::c8386fe3-2cb0-4d6e-8a95-646c7f86960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2EA48"/>
    <a:srgbClr val="008A00"/>
    <a:srgbClr val="0A1D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82AAEC-0AE0-EFA7-53E6-82579FC158FC}" v="7" dt="2020-06-17T18:38:37.666"/>
    <p1510:client id="{672A7ED2-5485-44A5-C6E4-7F3AE8113DC7}" v="98" dt="2020-06-17T21:00:36.858"/>
    <p1510:client id="{7DEE87B1-CC50-C45A-162D-A1C67E8D06C2}" v="21" dt="2020-06-17T20:46:35.2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64" autoAdjust="0"/>
    <p:restoredTop sz="94249" autoAdjust="0"/>
  </p:normalViewPr>
  <p:slideViewPr>
    <p:cSldViewPr>
      <p:cViewPr varScale="1">
        <p:scale>
          <a:sx n="94" d="100"/>
          <a:sy n="94" d="100"/>
        </p:scale>
        <p:origin x="97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7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commentAuthors" Target="commentAuthor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6-08T08:16:16.709" idx="2">
    <p:pos x="5474" y="716"/>
    <p:text>create new slide before this one. include picture. 5 boxes along top. 1) PHA owned, 2) PHA non-profit arm, 3) Other public or non-profit ownership. 
"you are fine for any of these 3 boxes for RAD" 
4) tax credit, 5) non-tax credit private. 
circle around boxes - "it depends" for RAD.  
rest of PPT - understanding the 5 boxes, when you would use them, if a "depends" - what is it that HUD requires for the deal to be permissible? 
slides then following up on these basic principles. 
topics after review of 5 boxes:
1) section on PBVs - 2 sides of a contract issue. PBV req. not a RAD req. but has implications for RAD. PBV offices drives this. 
2) if PHA creates a non-profit, driven by lender, investor or PBV req. - talk about options and choices that PHA has. why do an affiliate? instrumentality? why do it? why choose one of these options? 
lead into panel discusison. 
</p:text>
    <p:extLst>
      <p:ext uri="{C676402C-5697-4E1C-873F-D02D1690AC5C}">
        <p15:threadingInfo xmlns:p15="http://schemas.microsoft.com/office/powerpoint/2012/main" timeZoneBias="4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565D79-0EB6-44ED-B174-A93203314E78}" type="doc">
      <dgm:prSet loTypeId="urn:microsoft.com/office/officeart/2008/layout/VerticalCircle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E445021-450D-4A86-8F21-531D338A601C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/>
            <a:t>PHA Owned</a:t>
          </a:r>
        </a:p>
      </dgm:t>
    </dgm:pt>
    <dgm:pt modelId="{5E9EC65C-C5C1-4F52-926C-A9FDC0A9C361}" type="parTrans" cxnId="{E36D31BF-54A3-4D78-8FE3-6C178ADBDBA4}">
      <dgm:prSet/>
      <dgm:spPr/>
      <dgm:t>
        <a:bodyPr/>
        <a:lstStyle/>
        <a:p>
          <a:endParaRPr lang="en-US"/>
        </a:p>
      </dgm:t>
    </dgm:pt>
    <dgm:pt modelId="{34A92E39-F64B-4489-B563-93D108A9289A}" type="sibTrans" cxnId="{E36D31BF-54A3-4D78-8FE3-6C178ADBDBA4}">
      <dgm:prSet/>
      <dgm:spPr/>
      <dgm:t>
        <a:bodyPr/>
        <a:lstStyle/>
        <a:p>
          <a:endParaRPr lang="en-US"/>
        </a:p>
      </dgm:t>
    </dgm:pt>
    <dgm:pt modelId="{D7FC16EA-AEE5-4707-92FD-BB497FD5E3B4}">
      <dgm:prSet phldrT="[Text]"/>
      <dgm:spPr>
        <a:solidFill>
          <a:srgbClr val="F2EA48"/>
        </a:solidFill>
      </dgm:spPr>
      <dgm:t>
        <a:bodyPr/>
        <a:lstStyle/>
        <a:p>
          <a:r>
            <a:rPr lang="en-US" dirty="0"/>
            <a:t>Tax Credit (LLCs or Single Asset Entities)</a:t>
          </a:r>
        </a:p>
      </dgm:t>
    </dgm:pt>
    <dgm:pt modelId="{24E7842B-EA68-4597-B83D-6FE057C618F0}" type="parTrans" cxnId="{6A9805A1-7D08-47D1-BDEC-4B94A5FCB5CF}">
      <dgm:prSet/>
      <dgm:spPr/>
      <dgm:t>
        <a:bodyPr/>
        <a:lstStyle/>
        <a:p>
          <a:endParaRPr lang="en-US"/>
        </a:p>
      </dgm:t>
    </dgm:pt>
    <dgm:pt modelId="{9D8D6047-FC74-4C66-AF46-C5B903EA64A4}" type="sibTrans" cxnId="{6A9805A1-7D08-47D1-BDEC-4B94A5FCB5CF}">
      <dgm:prSet/>
      <dgm:spPr/>
      <dgm:t>
        <a:bodyPr/>
        <a:lstStyle/>
        <a:p>
          <a:endParaRPr lang="en-US"/>
        </a:p>
      </dgm:t>
    </dgm:pt>
    <dgm:pt modelId="{6CCE74C5-926E-4BDB-8925-5F746937881C}">
      <dgm:prSet phldrT="[Text]"/>
      <dgm:spPr>
        <a:solidFill>
          <a:srgbClr val="F2EA48"/>
        </a:solidFill>
      </dgm:spPr>
      <dgm:t>
        <a:bodyPr/>
        <a:lstStyle/>
        <a:p>
          <a:r>
            <a:rPr lang="en-US" dirty="0"/>
            <a:t>Private Non Tax Credit</a:t>
          </a:r>
        </a:p>
      </dgm:t>
    </dgm:pt>
    <dgm:pt modelId="{B38C1BC7-6D51-4CE9-86C0-D1B79E9837DA}" type="parTrans" cxnId="{3B8B527E-81EF-4FF2-803D-BDD1E11FC3F8}">
      <dgm:prSet/>
      <dgm:spPr/>
      <dgm:t>
        <a:bodyPr/>
        <a:lstStyle/>
        <a:p>
          <a:endParaRPr lang="en-US"/>
        </a:p>
      </dgm:t>
    </dgm:pt>
    <dgm:pt modelId="{03CFAABC-0AE7-405E-9C29-D8E0FAA531D4}" type="sibTrans" cxnId="{3B8B527E-81EF-4FF2-803D-BDD1E11FC3F8}">
      <dgm:prSet/>
      <dgm:spPr/>
      <dgm:t>
        <a:bodyPr/>
        <a:lstStyle/>
        <a:p>
          <a:endParaRPr lang="en-US"/>
        </a:p>
      </dgm:t>
    </dgm:pt>
    <dgm:pt modelId="{1AD52F8A-422A-46D7-A9EF-34C751234B20}">
      <dgm:prSet/>
      <dgm:spPr>
        <a:solidFill>
          <a:schemeClr val="accent3"/>
        </a:solidFill>
      </dgm:spPr>
      <dgm:t>
        <a:bodyPr/>
        <a:lstStyle/>
        <a:p>
          <a:r>
            <a:rPr lang="en-US" dirty="0"/>
            <a:t>PHA Nonprofit</a:t>
          </a:r>
        </a:p>
      </dgm:t>
    </dgm:pt>
    <dgm:pt modelId="{6854668E-BDA4-4008-AA1D-7A2A7FBAE205}" type="parTrans" cxnId="{BCFF39C5-14D3-4E7F-AA34-A174BBF348A3}">
      <dgm:prSet/>
      <dgm:spPr/>
      <dgm:t>
        <a:bodyPr/>
        <a:lstStyle/>
        <a:p>
          <a:endParaRPr lang="en-US"/>
        </a:p>
      </dgm:t>
    </dgm:pt>
    <dgm:pt modelId="{DD5130CC-EF9F-4516-8C02-A1B246900C9D}" type="sibTrans" cxnId="{BCFF39C5-14D3-4E7F-AA34-A174BBF348A3}">
      <dgm:prSet/>
      <dgm:spPr/>
      <dgm:t>
        <a:bodyPr/>
        <a:lstStyle/>
        <a:p>
          <a:endParaRPr lang="en-US"/>
        </a:p>
      </dgm:t>
    </dgm:pt>
    <dgm:pt modelId="{89B7B3B3-B034-44F0-AE9B-71F13AA9B03F}">
      <dgm:prSet/>
      <dgm:spPr>
        <a:solidFill>
          <a:schemeClr val="accent3"/>
        </a:solidFill>
      </dgm:spPr>
      <dgm:t>
        <a:bodyPr/>
        <a:lstStyle/>
        <a:p>
          <a:r>
            <a:rPr lang="en-US" dirty="0"/>
            <a:t>Other Public or other Nonprofit Entity </a:t>
          </a:r>
        </a:p>
      </dgm:t>
    </dgm:pt>
    <dgm:pt modelId="{94547DA6-784E-4538-BCC0-C1FEC5EF63D2}" type="parTrans" cxnId="{4C02360A-2B8E-4C89-84B2-4C219ED7C0D3}">
      <dgm:prSet/>
      <dgm:spPr/>
      <dgm:t>
        <a:bodyPr/>
        <a:lstStyle/>
        <a:p>
          <a:endParaRPr lang="en-US"/>
        </a:p>
      </dgm:t>
    </dgm:pt>
    <dgm:pt modelId="{DF777582-DBDC-424B-B9ED-BBC8B2DCBAB9}" type="sibTrans" cxnId="{4C02360A-2B8E-4C89-84B2-4C219ED7C0D3}">
      <dgm:prSet/>
      <dgm:spPr/>
      <dgm:t>
        <a:bodyPr/>
        <a:lstStyle/>
        <a:p>
          <a:endParaRPr lang="en-US"/>
        </a:p>
      </dgm:t>
    </dgm:pt>
    <dgm:pt modelId="{AA11344E-0936-421B-A356-B2DCE8F52CA5}" type="pres">
      <dgm:prSet presAssocID="{4A565D79-0EB6-44ED-B174-A93203314E78}" presName="Name0" presStyleCnt="0">
        <dgm:presLayoutVars>
          <dgm:dir/>
        </dgm:presLayoutVars>
      </dgm:prSet>
      <dgm:spPr/>
    </dgm:pt>
    <dgm:pt modelId="{BF7811B8-9312-4B52-A892-1D4CA278960D}" type="pres">
      <dgm:prSet presAssocID="{7E445021-450D-4A86-8F21-531D338A601C}" presName="noChildren" presStyleCnt="0"/>
      <dgm:spPr/>
    </dgm:pt>
    <dgm:pt modelId="{58F45F82-A6AB-4C95-80BC-B2C7A795013C}" type="pres">
      <dgm:prSet presAssocID="{7E445021-450D-4A86-8F21-531D338A601C}" presName="gap" presStyleCnt="0"/>
      <dgm:spPr/>
    </dgm:pt>
    <dgm:pt modelId="{84ABF17B-BAC2-48EC-B5A1-20DF89E20C69}" type="pres">
      <dgm:prSet presAssocID="{7E445021-450D-4A86-8F21-531D338A601C}" presName="medCircle2" presStyleLbl="vennNode1" presStyleIdx="0" presStyleCnt="5"/>
      <dgm:spPr/>
    </dgm:pt>
    <dgm:pt modelId="{52576761-EDE3-457F-9928-491F10126F92}" type="pres">
      <dgm:prSet presAssocID="{7E445021-450D-4A86-8F21-531D338A601C}" presName="txLvlOnly1" presStyleLbl="revTx" presStyleIdx="0" presStyleCnt="5"/>
      <dgm:spPr/>
    </dgm:pt>
    <dgm:pt modelId="{0E7EE64D-5B71-4219-A204-7EC86A30FA5C}" type="pres">
      <dgm:prSet presAssocID="{1AD52F8A-422A-46D7-A9EF-34C751234B20}" presName="noChildren" presStyleCnt="0"/>
      <dgm:spPr/>
    </dgm:pt>
    <dgm:pt modelId="{0C49915B-7616-4A05-89F3-09CF391A3DAD}" type="pres">
      <dgm:prSet presAssocID="{1AD52F8A-422A-46D7-A9EF-34C751234B20}" presName="gap" presStyleCnt="0"/>
      <dgm:spPr/>
    </dgm:pt>
    <dgm:pt modelId="{C4347FA7-E1BA-4500-955D-6DCAAC72A49B}" type="pres">
      <dgm:prSet presAssocID="{1AD52F8A-422A-46D7-A9EF-34C751234B20}" presName="medCircle2" presStyleLbl="vennNode1" presStyleIdx="1" presStyleCnt="5"/>
      <dgm:spPr/>
    </dgm:pt>
    <dgm:pt modelId="{CD0514FC-C512-487E-BDEE-33F08E7AC703}" type="pres">
      <dgm:prSet presAssocID="{1AD52F8A-422A-46D7-A9EF-34C751234B20}" presName="txLvlOnly1" presStyleLbl="revTx" presStyleIdx="1" presStyleCnt="5"/>
      <dgm:spPr/>
    </dgm:pt>
    <dgm:pt modelId="{2E4C64F0-B1EE-4808-AD93-A9442B1FDE0A}" type="pres">
      <dgm:prSet presAssocID="{89B7B3B3-B034-44F0-AE9B-71F13AA9B03F}" presName="noChildren" presStyleCnt="0"/>
      <dgm:spPr/>
    </dgm:pt>
    <dgm:pt modelId="{25741D5C-33CE-4FDE-90AB-56219A1C2ACC}" type="pres">
      <dgm:prSet presAssocID="{89B7B3B3-B034-44F0-AE9B-71F13AA9B03F}" presName="gap" presStyleCnt="0"/>
      <dgm:spPr/>
    </dgm:pt>
    <dgm:pt modelId="{F980B429-2A96-4B4D-9A5E-68F8DBAA8738}" type="pres">
      <dgm:prSet presAssocID="{89B7B3B3-B034-44F0-AE9B-71F13AA9B03F}" presName="medCircle2" presStyleLbl="vennNode1" presStyleIdx="2" presStyleCnt="5"/>
      <dgm:spPr/>
    </dgm:pt>
    <dgm:pt modelId="{8EBFA6DD-B34A-4635-83D1-CC6CBBD84437}" type="pres">
      <dgm:prSet presAssocID="{89B7B3B3-B034-44F0-AE9B-71F13AA9B03F}" presName="txLvlOnly1" presStyleLbl="revTx" presStyleIdx="2" presStyleCnt="5"/>
      <dgm:spPr/>
    </dgm:pt>
    <dgm:pt modelId="{69E22F2B-1ADF-48AE-BA70-05FDE6B2FBDB}" type="pres">
      <dgm:prSet presAssocID="{D7FC16EA-AEE5-4707-92FD-BB497FD5E3B4}" presName="noChildren" presStyleCnt="0"/>
      <dgm:spPr/>
    </dgm:pt>
    <dgm:pt modelId="{619AD52A-C628-46AB-94C5-3D1319894F0E}" type="pres">
      <dgm:prSet presAssocID="{D7FC16EA-AEE5-4707-92FD-BB497FD5E3B4}" presName="gap" presStyleCnt="0"/>
      <dgm:spPr/>
    </dgm:pt>
    <dgm:pt modelId="{361A3053-E25E-4177-8A17-A7EF28DF00A6}" type="pres">
      <dgm:prSet presAssocID="{D7FC16EA-AEE5-4707-92FD-BB497FD5E3B4}" presName="medCircle2" presStyleLbl="vennNode1" presStyleIdx="3" presStyleCnt="5"/>
      <dgm:spPr/>
    </dgm:pt>
    <dgm:pt modelId="{66C23170-9142-45A8-93E0-6749C8420CCB}" type="pres">
      <dgm:prSet presAssocID="{D7FC16EA-AEE5-4707-92FD-BB497FD5E3B4}" presName="txLvlOnly1" presStyleLbl="revTx" presStyleIdx="3" presStyleCnt="5"/>
      <dgm:spPr/>
    </dgm:pt>
    <dgm:pt modelId="{F072EA3D-A7E0-4131-941E-7213E3CE8730}" type="pres">
      <dgm:prSet presAssocID="{6CCE74C5-926E-4BDB-8925-5F746937881C}" presName="noChildren" presStyleCnt="0"/>
      <dgm:spPr/>
    </dgm:pt>
    <dgm:pt modelId="{3C6F6ACA-631D-4E7F-923B-ABBBC7847097}" type="pres">
      <dgm:prSet presAssocID="{6CCE74C5-926E-4BDB-8925-5F746937881C}" presName="gap" presStyleCnt="0"/>
      <dgm:spPr/>
    </dgm:pt>
    <dgm:pt modelId="{77B1E55B-5FDE-4B54-B5D7-D06D1188E7B9}" type="pres">
      <dgm:prSet presAssocID="{6CCE74C5-926E-4BDB-8925-5F746937881C}" presName="medCircle2" presStyleLbl="vennNode1" presStyleIdx="4" presStyleCnt="5"/>
      <dgm:spPr/>
    </dgm:pt>
    <dgm:pt modelId="{27EECB3C-9349-488E-9460-17252D483328}" type="pres">
      <dgm:prSet presAssocID="{6CCE74C5-926E-4BDB-8925-5F746937881C}" presName="txLvlOnly1" presStyleLbl="revTx" presStyleIdx="4" presStyleCnt="5"/>
      <dgm:spPr/>
    </dgm:pt>
  </dgm:ptLst>
  <dgm:cxnLst>
    <dgm:cxn modelId="{4C02360A-2B8E-4C89-84B2-4C219ED7C0D3}" srcId="{4A565D79-0EB6-44ED-B174-A93203314E78}" destId="{89B7B3B3-B034-44F0-AE9B-71F13AA9B03F}" srcOrd="2" destOrd="0" parTransId="{94547DA6-784E-4538-BCC0-C1FEC5EF63D2}" sibTransId="{DF777582-DBDC-424B-B9ED-BBC8B2DCBAB9}"/>
    <dgm:cxn modelId="{9E0EA238-AD82-40C5-A756-F1CD67771A3B}" type="presOf" srcId="{D7FC16EA-AEE5-4707-92FD-BB497FD5E3B4}" destId="{66C23170-9142-45A8-93E0-6749C8420CCB}" srcOrd="0" destOrd="0" presId="urn:microsoft.com/office/officeart/2008/layout/VerticalCircleList"/>
    <dgm:cxn modelId="{0179A269-6B30-405F-9CA0-2F90FBC773DE}" type="presOf" srcId="{89B7B3B3-B034-44F0-AE9B-71F13AA9B03F}" destId="{8EBFA6DD-B34A-4635-83D1-CC6CBBD84437}" srcOrd="0" destOrd="0" presId="urn:microsoft.com/office/officeart/2008/layout/VerticalCircleList"/>
    <dgm:cxn modelId="{CEEF9254-B513-4CBA-8EBB-6DBA682C501E}" type="presOf" srcId="{7E445021-450D-4A86-8F21-531D338A601C}" destId="{52576761-EDE3-457F-9928-491F10126F92}" srcOrd="0" destOrd="0" presId="urn:microsoft.com/office/officeart/2008/layout/VerticalCircleList"/>
    <dgm:cxn modelId="{3B8B527E-81EF-4FF2-803D-BDD1E11FC3F8}" srcId="{4A565D79-0EB6-44ED-B174-A93203314E78}" destId="{6CCE74C5-926E-4BDB-8925-5F746937881C}" srcOrd="4" destOrd="0" parTransId="{B38C1BC7-6D51-4CE9-86C0-D1B79E9837DA}" sibTransId="{03CFAABC-0AE7-405E-9C29-D8E0FAA531D4}"/>
    <dgm:cxn modelId="{5ABEB98A-F085-4CF5-ACC0-D22A90D9B8F6}" type="presOf" srcId="{4A565D79-0EB6-44ED-B174-A93203314E78}" destId="{AA11344E-0936-421B-A356-B2DCE8F52CA5}" srcOrd="0" destOrd="0" presId="urn:microsoft.com/office/officeart/2008/layout/VerticalCircleList"/>
    <dgm:cxn modelId="{6A9805A1-7D08-47D1-BDEC-4B94A5FCB5CF}" srcId="{4A565D79-0EB6-44ED-B174-A93203314E78}" destId="{D7FC16EA-AEE5-4707-92FD-BB497FD5E3B4}" srcOrd="3" destOrd="0" parTransId="{24E7842B-EA68-4597-B83D-6FE057C618F0}" sibTransId="{9D8D6047-FC74-4C66-AF46-C5B903EA64A4}"/>
    <dgm:cxn modelId="{2A2BABA4-25D8-471B-87BD-54579CED34C5}" type="presOf" srcId="{1AD52F8A-422A-46D7-A9EF-34C751234B20}" destId="{CD0514FC-C512-487E-BDEE-33F08E7AC703}" srcOrd="0" destOrd="0" presId="urn:microsoft.com/office/officeart/2008/layout/VerticalCircleList"/>
    <dgm:cxn modelId="{E36D31BF-54A3-4D78-8FE3-6C178ADBDBA4}" srcId="{4A565D79-0EB6-44ED-B174-A93203314E78}" destId="{7E445021-450D-4A86-8F21-531D338A601C}" srcOrd="0" destOrd="0" parTransId="{5E9EC65C-C5C1-4F52-926C-A9FDC0A9C361}" sibTransId="{34A92E39-F64B-4489-B563-93D108A9289A}"/>
    <dgm:cxn modelId="{BCFF39C5-14D3-4E7F-AA34-A174BBF348A3}" srcId="{4A565D79-0EB6-44ED-B174-A93203314E78}" destId="{1AD52F8A-422A-46D7-A9EF-34C751234B20}" srcOrd="1" destOrd="0" parTransId="{6854668E-BDA4-4008-AA1D-7A2A7FBAE205}" sibTransId="{DD5130CC-EF9F-4516-8C02-A1B246900C9D}"/>
    <dgm:cxn modelId="{7CECF7FA-200A-439A-A28E-6E1C3FB46DD6}" type="presOf" srcId="{6CCE74C5-926E-4BDB-8925-5F746937881C}" destId="{27EECB3C-9349-488E-9460-17252D483328}" srcOrd="0" destOrd="0" presId="urn:microsoft.com/office/officeart/2008/layout/VerticalCircleList"/>
    <dgm:cxn modelId="{CA3B0465-B66C-4368-B9C4-FBE330A7D8A8}" type="presParOf" srcId="{AA11344E-0936-421B-A356-B2DCE8F52CA5}" destId="{BF7811B8-9312-4B52-A892-1D4CA278960D}" srcOrd="0" destOrd="0" presId="urn:microsoft.com/office/officeart/2008/layout/VerticalCircleList"/>
    <dgm:cxn modelId="{A9EF63DC-1715-465F-90E1-427C4F00E643}" type="presParOf" srcId="{BF7811B8-9312-4B52-A892-1D4CA278960D}" destId="{58F45F82-A6AB-4C95-80BC-B2C7A795013C}" srcOrd="0" destOrd="0" presId="urn:microsoft.com/office/officeart/2008/layout/VerticalCircleList"/>
    <dgm:cxn modelId="{EC28281C-9AF6-42E3-B507-9126C82DFB65}" type="presParOf" srcId="{BF7811B8-9312-4B52-A892-1D4CA278960D}" destId="{84ABF17B-BAC2-48EC-B5A1-20DF89E20C69}" srcOrd="1" destOrd="0" presId="urn:microsoft.com/office/officeart/2008/layout/VerticalCircleList"/>
    <dgm:cxn modelId="{52A8ED69-C1C0-4365-8D85-7935310E3CD5}" type="presParOf" srcId="{BF7811B8-9312-4B52-A892-1D4CA278960D}" destId="{52576761-EDE3-457F-9928-491F10126F92}" srcOrd="2" destOrd="0" presId="urn:microsoft.com/office/officeart/2008/layout/VerticalCircleList"/>
    <dgm:cxn modelId="{95A0ECEF-7B84-423E-99E7-DD72CE11395E}" type="presParOf" srcId="{AA11344E-0936-421B-A356-B2DCE8F52CA5}" destId="{0E7EE64D-5B71-4219-A204-7EC86A30FA5C}" srcOrd="1" destOrd="0" presId="urn:microsoft.com/office/officeart/2008/layout/VerticalCircleList"/>
    <dgm:cxn modelId="{F2574F68-494A-4E27-AB4C-E19043E41224}" type="presParOf" srcId="{0E7EE64D-5B71-4219-A204-7EC86A30FA5C}" destId="{0C49915B-7616-4A05-89F3-09CF391A3DAD}" srcOrd="0" destOrd="0" presId="urn:microsoft.com/office/officeart/2008/layout/VerticalCircleList"/>
    <dgm:cxn modelId="{B98DA42A-C1B6-40E6-94FC-F941A1471E52}" type="presParOf" srcId="{0E7EE64D-5B71-4219-A204-7EC86A30FA5C}" destId="{C4347FA7-E1BA-4500-955D-6DCAAC72A49B}" srcOrd="1" destOrd="0" presId="urn:microsoft.com/office/officeart/2008/layout/VerticalCircleList"/>
    <dgm:cxn modelId="{669A1A73-675A-4239-9684-589FD07DCCBF}" type="presParOf" srcId="{0E7EE64D-5B71-4219-A204-7EC86A30FA5C}" destId="{CD0514FC-C512-487E-BDEE-33F08E7AC703}" srcOrd="2" destOrd="0" presId="urn:microsoft.com/office/officeart/2008/layout/VerticalCircleList"/>
    <dgm:cxn modelId="{A6DA1167-F654-421A-ACE0-C9779606EEE7}" type="presParOf" srcId="{AA11344E-0936-421B-A356-B2DCE8F52CA5}" destId="{2E4C64F0-B1EE-4808-AD93-A9442B1FDE0A}" srcOrd="2" destOrd="0" presId="urn:microsoft.com/office/officeart/2008/layout/VerticalCircleList"/>
    <dgm:cxn modelId="{EB887C23-BBF5-4AA4-A771-2CFA63976135}" type="presParOf" srcId="{2E4C64F0-B1EE-4808-AD93-A9442B1FDE0A}" destId="{25741D5C-33CE-4FDE-90AB-56219A1C2ACC}" srcOrd="0" destOrd="0" presId="urn:microsoft.com/office/officeart/2008/layout/VerticalCircleList"/>
    <dgm:cxn modelId="{414BF86F-1029-458A-BCD0-0B8E444BDF41}" type="presParOf" srcId="{2E4C64F0-B1EE-4808-AD93-A9442B1FDE0A}" destId="{F980B429-2A96-4B4D-9A5E-68F8DBAA8738}" srcOrd="1" destOrd="0" presId="urn:microsoft.com/office/officeart/2008/layout/VerticalCircleList"/>
    <dgm:cxn modelId="{2D6388CB-8C7B-4960-8C08-9F3F36BB6E6A}" type="presParOf" srcId="{2E4C64F0-B1EE-4808-AD93-A9442B1FDE0A}" destId="{8EBFA6DD-B34A-4635-83D1-CC6CBBD84437}" srcOrd="2" destOrd="0" presId="urn:microsoft.com/office/officeart/2008/layout/VerticalCircleList"/>
    <dgm:cxn modelId="{36FE5C31-0E68-4AC9-87D1-1D4A46D72A1F}" type="presParOf" srcId="{AA11344E-0936-421B-A356-B2DCE8F52CA5}" destId="{69E22F2B-1ADF-48AE-BA70-05FDE6B2FBDB}" srcOrd="3" destOrd="0" presId="urn:microsoft.com/office/officeart/2008/layout/VerticalCircleList"/>
    <dgm:cxn modelId="{40FC4197-B301-448F-8221-C1170A1F2797}" type="presParOf" srcId="{69E22F2B-1ADF-48AE-BA70-05FDE6B2FBDB}" destId="{619AD52A-C628-46AB-94C5-3D1319894F0E}" srcOrd="0" destOrd="0" presId="urn:microsoft.com/office/officeart/2008/layout/VerticalCircleList"/>
    <dgm:cxn modelId="{569EB2B6-31CD-4C22-9A9C-5FC0FCA499FD}" type="presParOf" srcId="{69E22F2B-1ADF-48AE-BA70-05FDE6B2FBDB}" destId="{361A3053-E25E-4177-8A17-A7EF28DF00A6}" srcOrd="1" destOrd="0" presId="urn:microsoft.com/office/officeart/2008/layout/VerticalCircleList"/>
    <dgm:cxn modelId="{840C52E6-1E38-4399-871E-3B83E77BCEC8}" type="presParOf" srcId="{69E22F2B-1ADF-48AE-BA70-05FDE6B2FBDB}" destId="{66C23170-9142-45A8-93E0-6749C8420CCB}" srcOrd="2" destOrd="0" presId="urn:microsoft.com/office/officeart/2008/layout/VerticalCircleList"/>
    <dgm:cxn modelId="{6CA48CA3-D8D6-4051-9876-B25FC63FF19E}" type="presParOf" srcId="{AA11344E-0936-421B-A356-B2DCE8F52CA5}" destId="{F072EA3D-A7E0-4131-941E-7213E3CE8730}" srcOrd="4" destOrd="0" presId="urn:microsoft.com/office/officeart/2008/layout/VerticalCircleList"/>
    <dgm:cxn modelId="{02EDF48F-6142-4F85-BE14-3381D72D3A2A}" type="presParOf" srcId="{F072EA3D-A7E0-4131-941E-7213E3CE8730}" destId="{3C6F6ACA-631D-4E7F-923B-ABBBC7847097}" srcOrd="0" destOrd="0" presId="urn:microsoft.com/office/officeart/2008/layout/VerticalCircleList"/>
    <dgm:cxn modelId="{45EB4C8E-62DF-49D2-AB43-8E0F5835B2ED}" type="presParOf" srcId="{F072EA3D-A7E0-4131-941E-7213E3CE8730}" destId="{77B1E55B-5FDE-4B54-B5D7-D06D1188E7B9}" srcOrd="1" destOrd="0" presId="urn:microsoft.com/office/officeart/2008/layout/VerticalCircleList"/>
    <dgm:cxn modelId="{CE1FBAEF-A42A-47E8-AE82-EE911C34E2F9}" type="presParOf" srcId="{F072EA3D-A7E0-4131-941E-7213E3CE8730}" destId="{27EECB3C-9349-488E-9460-17252D483328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BF17B-BAC2-48EC-B5A1-20DF89E20C69}">
      <dsp:nvSpPr>
        <dsp:cNvPr id="0" name=""/>
        <dsp:cNvSpPr/>
      </dsp:nvSpPr>
      <dsp:spPr>
        <a:xfrm>
          <a:off x="1137256" y="1841"/>
          <a:ext cx="904455" cy="904455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2576761-EDE3-457F-9928-491F10126F92}">
      <dsp:nvSpPr>
        <dsp:cNvPr id="0" name=""/>
        <dsp:cNvSpPr/>
      </dsp:nvSpPr>
      <dsp:spPr>
        <a:xfrm>
          <a:off x="1589484" y="1841"/>
          <a:ext cx="4825603" cy="904455"/>
        </a:xfrm>
        <a:prstGeom prst="rect">
          <a:avLst/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6830" rIns="0" bIns="3683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PHA Owned</a:t>
          </a:r>
        </a:p>
      </dsp:txBody>
      <dsp:txXfrm>
        <a:off x="1589484" y="1841"/>
        <a:ext cx="4825603" cy="904455"/>
      </dsp:txXfrm>
    </dsp:sp>
    <dsp:sp modelId="{C4347FA7-E1BA-4500-955D-6DCAAC72A49B}">
      <dsp:nvSpPr>
        <dsp:cNvPr id="0" name=""/>
        <dsp:cNvSpPr/>
      </dsp:nvSpPr>
      <dsp:spPr>
        <a:xfrm>
          <a:off x="1137256" y="906297"/>
          <a:ext cx="904455" cy="904455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D0514FC-C512-487E-BDEE-33F08E7AC703}">
      <dsp:nvSpPr>
        <dsp:cNvPr id="0" name=""/>
        <dsp:cNvSpPr/>
      </dsp:nvSpPr>
      <dsp:spPr>
        <a:xfrm>
          <a:off x="1589484" y="906297"/>
          <a:ext cx="4825603" cy="904455"/>
        </a:xfrm>
        <a:prstGeom prst="rect">
          <a:avLst/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6830" rIns="0" bIns="3683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PHA Nonprofit</a:t>
          </a:r>
        </a:p>
      </dsp:txBody>
      <dsp:txXfrm>
        <a:off x="1589484" y="906297"/>
        <a:ext cx="4825603" cy="904455"/>
      </dsp:txXfrm>
    </dsp:sp>
    <dsp:sp modelId="{F980B429-2A96-4B4D-9A5E-68F8DBAA8738}">
      <dsp:nvSpPr>
        <dsp:cNvPr id="0" name=""/>
        <dsp:cNvSpPr/>
      </dsp:nvSpPr>
      <dsp:spPr>
        <a:xfrm>
          <a:off x="1137256" y="1810753"/>
          <a:ext cx="904455" cy="904455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EBFA6DD-B34A-4635-83D1-CC6CBBD84437}">
      <dsp:nvSpPr>
        <dsp:cNvPr id="0" name=""/>
        <dsp:cNvSpPr/>
      </dsp:nvSpPr>
      <dsp:spPr>
        <a:xfrm>
          <a:off x="1589484" y="1810753"/>
          <a:ext cx="4825603" cy="904455"/>
        </a:xfrm>
        <a:prstGeom prst="rect">
          <a:avLst/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6830" rIns="0" bIns="3683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Other Public or other Nonprofit Entity </a:t>
          </a:r>
        </a:p>
      </dsp:txBody>
      <dsp:txXfrm>
        <a:off x="1589484" y="1810753"/>
        <a:ext cx="4825603" cy="904455"/>
      </dsp:txXfrm>
    </dsp:sp>
    <dsp:sp modelId="{361A3053-E25E-4177-8A17-A7EF28DF00A6}">
      <dsp:nvSpPr>
        <dsp:cNvPr id="0" name=""/>
        <dsp:cNvSpPr/>
      </dsp:nvSpPr>
      <dsp:spPr>
        <a:xfrm>
          <a:off x="1137256" y="2715209"/>
          <a:ext cx="904455" cy="904455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6C23170-9142-45A8-93E0-6749C8420CCB}">
      <dsp:nvSpPr>
        <dsp:cNvPr id="0" name=""/>
        <dsp:cNvSpPr/>
      </dsp:nvSpPr>
      <dsp:spPr>
        <a:xfrm>
          <a:off x="1589484" y="2715209"/>
          <a:ext cx="4825603" cy="904455"/>
        </a:xfrm>
        <a:prstGeom prst="rect">
          <a:avLst/>
        </a:prstGeom>
        <a:solidFill>
          <a:srgbClr val="F2EA48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6830" rIns="0" bIns="3683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Tax Credit (LLCs or Single Asset Entities)</a:t>
          </a:r>
        </a:p>
      </dsp:txBody>
      <dsp:txXfrm>
        <a:off x="1589484" y="2715209"/>
        <a:ext cx="4825603" cy="904455"/>
      </dsp:txXfrm>
    </dsp:sp>
    <dsp:sp modelId="{77B1E55B-5FDE-4B54-B5D7-D06D1188E7B9}">
      <dsp:nvSpPr>
        <dsp:cNvPr id="0" name=""/>
        <dsp:cNvSpPr/>
      </dsp:nvSpPr>
      <dsp:spPr>
        <a:xfrm>
          <a:off x="1137256" y="3619665"/>
          <a:ext cx="904455" cy="904455"/>
        </a:xfrm>
        <a:prstGeom prst="ellipse">
          <a:avLst/>
        </a:prstGeom>
        <a:solidFill>
          <a:schemeClr val="dk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7EECB3C-9349-488E-9460-17252D483328}">
      <dsp:nvSpPr>
        <dsp:cNvPr id="0" name=""/>
        <dsp:cNvSpPr/>
      </dsp:nvSpPr>
      <dsp:spPr>
        <a:xfrm>
          <a:off x="1589484" y="3619665"/>
          <a:ext cx="4825603" cy="904455"/>
        </a:xfrm>
        <a:prstGeom prst="rect">
          <a:avLst/>
        </a:prstGeom>
        <a:solidFill>
          <a:srgbClr val="F2EA48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6830" rIns="0" bIns="3683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Private Non Tax Credit</a:t>
          </a:r>
        </a:p>
      </dsp:txBody>
      <dsp:txXfrm>
        <a:off x="1589484" y="3619665"/>
        <a:ext cx="4825603" cy="9044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8" tIns="46583" rIns="93168" bIns="4658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8" tIns="46583" rIns="93168" bIns="46583" rtlCol="0"/>
          <a:lstStyle>
            <a:lvl1pPr algn="r">
              <a:defRPr sz="1300"/>
            </a:lvl1pPr>
          </a:lstStyle>
          <a:p>
            <a:fld id="{9288F3E7-84C9-49CF-9AD2-38B70798F575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8" tIns="46583" rIns="93168" bIns="4658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8" tIns="46583" rIns="93168" bIns="46583" rtlCol="0" anchor="b"/>
          <a:lstStyle>
            <a:lvl1pPr algn="r">
              <a:defRPr sz="1300"/>
            </a:lvl1pPr>
          </a:lstStyle>
          <a:p>
            <a:fld id="{17A657C6-FBB3-41A7-B358-D36F1953E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0994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8" tIns="46583" rIns="93168" bIns="4658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8" tIns="46583" rIns="93168" bIns="46583" rtlCol="0"/>
          <a:lstStyle>
            <a:lvl1pPr algn="r">
              <a:defRPr sz="1300"/>
            </a:lvl1pPr>
          </a:lstStyle>
          <a:p>
            <a:fld id="{D1FE5213-1063-4CD2-98ED-E77F70B35C05}" type="datetimeFigureOut">
              <a:rPr lang="en-US" smtClean="0"/>
              <a:t>6/17/2020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8" tIns="46583" rIns="93168" bIns="4658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8" tIns="46583" rIns="93168" bIns="4658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8" tIns="46583" rIns="93168" bIns="4658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8" tIns="46583" rIns="93168" bIns="46583" rtlCol="0" anchor="b"/>
          <a:lstStyle>
            <a:lvl1pPr algn="r">
              <a:defRPr sz="1300"/>
            </a:lvl1pPr>
          </a:lstStyle>
          <a:p>
            <a:fld id="{FC94895B-25C5-4F61-8046-6D44BFF1CB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9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this slide, if we can get all five boxes on the same line and find a way to indicate that the first three boxes are all “OK” under RAD and the last two boxes are only ok if satisfied by “Other control” provisions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431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2000" dirty="0"/>
              <a:t>An LIHTC property </a:t>
            </a:r>
            <a:r>
              <a:rPr lang="en-US" sz="2000" u="sng" dirty="0"/>
              <a:t>must</a:t>
            </a:r>
            <a:r>
              <a:rPr lang="en-US" sz="2000" dirty="0"/>
              <a:t> be held in an LLC.  </a:t>
            </a:r>
          </a:p>
          <a:p>
            <a:pPr lvl="1"/>
            <a:r>
              <a:rPr lang="en-US" sz="2000" dirty="0"/>
              <a:t>Investor owns 99.99% of the LLC interest so that it gets 99.99% of the tax benefit (and maximizes the equity payment to the deal)</a:t>
            </a:r>
          </a:p>
          <a:p>
            <a:pPr lvl="1"/>
            <a:r>
              <a:rPr lang="en-US" sz="2000" dirty="0"/>
              <a:t>Managing Member owns .01% and is in charge of day to day operations.</a:t>
            </a:r>
          </a:p>
          <a:p>
            <a:pPr lvl="1"/>
            <a:r>
              <a:rPr lang="en-US" sz="2000" dirty="0"/>
              <a:t>If qualified, the PHA or a subsidiary can be the Managing Member, or can have an ownership interest in the Managing Member.  PHA subsidiary can be a nonprofit or an LLC.   LLC has no Board but requires the naming of officers</a:t>
            </a:r>
          </a:p>
          <a:p>
            <a:pPr lvl="1"/>
            <a:r>
              <a:rPr lang="en-US" sz="2000" dirty="0"/>
              <a:t>Because an LLC is a for profit entity, PHAs may need to renegotiate PILOT Agreements with localities.  </a:t>
            </a:r>
          </a:p>
          <a:p>
            <a:pPr lvl="1"/>
            <a:r>
              <a:rPr lang="en-US" sz="2000" dirty="0"/>
              <a:t>Because LLC’s typically have different investors, there will likely be as many LLC’s as there are LIHTC deals and phases of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94895B-25C5-4F61-8046-6D44BFF1CB6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608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547752-7DC8-C744-9A66-C5D1C3DDB192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5A3DF7-F23F-4B4E-AE83-1C04C54EFB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7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7D49-4B23-7B41-9DD1-CE88D59ABE6A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45999-340E-4ACF-BB34-8FE13F43D1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22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A9E4E-30F5-504F-A7C3-B00CB0B76C8D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11A52-F243-4E28-A049-9BCD5654D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41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F2A1D-9D10-204E-90D2-86198B2E3BD5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324600"/>
            <a:ext cx="381000" cy="365125"/>
          </a:xfrm>
        </p:spPr>
        <p:txBody>
          <a:bodyPr/>
          <a:lstStyle>
            <a:lvl1pPr>
              <a:defRPr sz="1500" b="1"/>
            </a:lvl1pPr>
          </a:lstStyle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859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C9F4-4E45-C547-9171-F1721069E4DC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84947-6462-4D8F-A3AA-BA691DB2AD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06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4A048-B370-8446-B8C5-105AEA641983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1A582-62A1-4897-B658-40F3192AAA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177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67AC0-01EE-2242-B3C8-7E6D7F8B34CD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A397E-51C7-40C0-990E-3F18F7D22D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756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06DCF-30D3-8646-84B2-3954B7E9B745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CD6B-7C9A-4955-8EFD-C0AE0F4232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538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B73B5-B83D-1C48-B40F-6C5A5F4FF1FB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F284A-0880-49B6-B60D-98C6B9B3C1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96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8EAB2-50EF-B244-BFBE-AD601EE87732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D9EBB-599C-4490-B944-0E85000161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27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E6882-B1AE-534C-BB8B-D231E177615E}" type="datetime1">
              <a:rPr lang="en-US" smtClean="0"/>
              <a:t>6/17/2020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5C405-40F4-4C81-8D9F-E4992674B3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44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26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0B2ADB9-CAF7-F94B-98D2-B67C641C131D}" type="datetime1">
              <a:rPr lang="en-US" smtClean="0">
                <a:ea typeface="ＭＳ Ｐゴシック" pitchFamily="26" charset="-128"/>
              </a:rPr>
              <a:t>6/17/2020</a:t>
            </a:fld>
            <a:endParaRPr lang="en-US" dirty="0">
              <a:ea typeface="ＭＳ Ｐゴシック" pitchFamily="26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26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ACE77B1-E6C2-4F5D-92A0-CC1BDF15D7F4}" type="slidenum">
              <a:rPr lang="en-US">
                <a:ea typeface="ＭＳ Ｐゴシック" pitchFamily="26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pitchFamily="2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435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26" charset="-128"/>
          <a:cs typeface="ＭＳ Ｐゴシック" pitchFamily="26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6" charset="0"/>
          <a:ea typeface="ＭＳ Ｐゴシック" pitchFamily="26" charset="-128"/>
          <a:cs typeface="ＭＳ Ｐゴシック" pitchFamily="26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26" charset="-128"/>
          <a:cs typeface="ＭＳ Ｐゴシック" pitchFamily="26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26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svg"/><Relationship Id="rId12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svg"/><Relationship Id="rId10" Type="http://schemas.openxmlformats.org/officeDocument/2006/relationships/image" Target="../media/image11.sv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84375"/>
          </a:xfrm>
        </p:spPr>
        <p:txBody>
          <a:bodyPr/>
          <a:lstStyle/>
          <a:p>
            <a:r>
              <a:rPr lang="en-US" dirty="0">
                <a:ea typeface="ＭＳ Ｐゴシック"/>
              </a:rPr>
              <a:t>Ownership/Control and Setting up New Legal Entities</a:t>
            </a:r>
            <a:endParaRPr lang="en-US" dirty="0"/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30856729-357D-45BB-843B-520341BB6CFA}"/>
              </a:ext>
            </a:extLst>
          </p:cNvPr>
          <p:cNvSpPr>
            <a:spLocks noGrp="1"/>
          </p:cNvSpPr>
          <p:nvPr/>
        </p:nvSpPr>
        <p:spPr bwMode="auto">
          <a:xfrm>
            <a:off x="612354" y="4113188"/>
            <a:ext cx="7847044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26" charset="-128"/>
                <a:cs typeface="ＭＳ Ｐゴシック" pitchFamily="26" charset="-128"/>
              </a:defRPr>
            </a:lvl1pPr>
            <a:lvl2pPr marL="4572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26" charset="-128"/>
                <a:cs typeface="+mn-cs"/>
              </a:defRPr>
            </a:lvl2pPr>
            <a:lvl3pPr marL="9144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26" charset="-128"/>
                <a:cs typeface="+mn-cs"/>
              </a:defRPr>
            </a:lvl3pPr>
            <a:lvl4pPr marL="13716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26" charset="-128"/>
                <a:cs typeface="+mn-cs"/>
              </a:defRPr>
            </a:lvl4pPr>
            <a:lvl5pPr marL="1828800" indent="0"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pitchFamily="26" charset="-128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ea typeface="ＭＳ Ｐゴシック"/>
                <a:cs typeface="Calibri"/>
              </a:rPr>
              <a:t>RAD 2020 Awardee Virtual Training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Day Three | June 18, 2020</a:t>
            </a:r>
          </a:p>
          <a:p>
            <a:r>
              <a:rPr lang="en-US" dirty="0">
                <a:ea typeface="ＭＳ Ｐゴシック"/>
              </a:rPr>
              <a:t>Presenter: Kathleen Foster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99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 descr="A close up of a logo&#10;&#10;Description automatically generated">
            <a:extLst>
              <a:ext uri="{FF2B5EF4-FFF2-40B4-BE49-F238E27FC236}">
                <a16:creationId xmlns:a16="http://schemas.microsoft.com/office/drawing/2014/main" id="{BE45C3B0-D84E-432F-88D2-A0F7FC0144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" y="2824012"/>
            <a:ext cx="2642658" cy="2642658"/>
          </a:xfrm>
          <a:prstGeom prst="rect">
            <a:avLst/>
          </a:prstGeom>
        </p:spPr>
      </p:pic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6045020B-67AD-492E-BAA1-75760B64B7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89" y="228600"/>
            <a:ext cx="1914221" cy="1569660"/>
          </a:xfrm>
          <a:prstGeom prst="rect">
            <a:avLst/>
          </a:prstGeom>
          <a:noFill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D47A44-1AB6-4C16-A791-29349D458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0800" y="6370637"/>
            <a:ext cx="2133600" cy="365125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70DF284A-0880-49B6-B60D-98C6B9B3C1D1}" type="slidenum">
              <a:rPr lang="en-US" smtClean="0"/>
              <a:pPr>
                <a:spcAft>
                  <a:spcPts val="600"/>
                </a:spcAft>
                <a:defRPr/>
              </a:pPr>
              <a:t>9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27993E-1749-4200-A502-CCC5C6AAA429}"/>
              </a:ext>
            </a:extLst>
          </p:cNvPr>
          <p:cNvSpPr/>
          <p:nvPr/>
        </p:nvSpPr>
        <p:spPr>
          <a:xfrm>
            <a:off x="5105400" y="304800"/>
            <a:ext cx="383307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The Tax Credit Process</a:t>
            </a:r>
          </a:p>
        </p:txBody>
      </p:sp>
      <p:sp>
        <p:nvSpPr>
          <p:cNvPr id="7" name="Flowchart: Alternate Process 6">
            <a:extLst>
              <a:ext uri="{FF2B5EF4-FFF2-40B4-BE49-F238E27FC236}">
                <a16:creationId xmlns:a16="http://schemas.microsoft.com/office/drawing/2014/main" id="{F69D752F-EA31-45C1-B702-098D8BBBD528}"/>
              </a:ext>
            </a:extLst>
          </p:cNvPr>
          <p:cNvSpPr/>
          <p:nvPr/>
        </p:nvSpPr>
        <p:spPr>
          <a:xfrm>
            <a:off x="36469" y="1654502"/>
            <a:ext cx="2514600" cy="478243"/>
          </a:xfrm>
          <a:prstGeom prst="flowChartAlternateProcess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Federal Government allocates credits to states </a:t>
            </a:r>
          </a:p>
        </p:txBody>
      </p:sp>
      <p:pic>
        <p:nvPicPr>
          <p:cNvPr id="13" name="Graphic 12" descr="Money">
            <a:extLst>
              <a:ext uri="{FF2B5EF4-FFF2-40B4-BE49-F238E27FC236}">
                <a16:creationId xmlns:a16="http://schemas.microsoft.com/office/drawing/2014/main" id="{BD1BFD8C-194F-4593-B15D-70A0BBEF05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7174" y="2052331"/>
            <a:ext cx="763631" cy="76363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44A2DB8-A200-46F0-A1B2-0BED81CF87F3}"/>
              </a:ext>
            </a:extLst>
          </p:cNvPr>
          <p:cNvSpPr txBox="1"/>
          <p:nvPr/>
        </p:nvSpPr>
        <p:spPr>
          <a:xfrm>
            <a:off x="682609" y="2610893"/>
            <a:ext cx="13214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6600"/>
                </a:solidFill>
              </a:rPr>
              <a:t>Tax credit </a:t>
            </a:r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9EAE2123-D431-42B8-B926-0431F1F43D84}"/>
              </a:ext>
            </a:extLst>
          </p:cNvPr>
          <p:cNvSpPr/>
          <p:nvPr/>
        </p:nvSpPr>
        <p:spPr>
          <a:xfrm rot="5400000">
            <a:off x="1097411" y="2961599"/>
            <a:ext cx="388957" cy="375039"/>
          </a:xfrm>
          <a:prstGeom prst="rightArrow">
            <a:avLst/>
          </a:prstGeom>
          <a:solidFill>
            <a:srgbClr val="00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Alternate Process 23">
            <a:extLst>
              <a:ext uri="{FF2B5EF4-FFF2-40B4-BE49-F238E27FC236}">
                <a16:creationId xmlns:a16="http://schemas.microsoft.com/office/drawing/2014/main" id="{6A5AABA7-4258-4EA5-ABA0-EE30296CFDE3}"/>
              </a:ext>
            </a:extLst>
          </p:cNvPr>
          <p:cNvSpPr/>
          <p:nvPr/>
        </p:nvSpPr>
        <p:spPr>
          <a:xfrm>
            <a:off x="570614" y="3436002"/>
            <a:ext cx="1446312" cy="1120968"/>
          </a:xfrm>
          <a:prstGeom prst="flowChartAlternateProcess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State finance agencies allocate credits to housing development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5D3A6B6-4C16-4DF8-BB2A-1283B76AD585}"/>
              </a:ext>
            </a:extLst>
          </p:cNvPr>
          <p:cNvSpPr txBox="1"/>
          <p:nvPr/>
        </p:nvSpPr>
        <p:spPr>
          <a:xfrm>
            <a:off x="2475477" y="3311120"/>
            <a:ext cx="12368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6600"/>
                </a:solidFill>
              </a:rPr>
              <a:t>Tax credit </a:t>
            </a: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638A7292-7914-4ED6-A9B0-8E9838580A1F}"/>
              </a:ext>
            </a:extLst>
          </p:cNvPr>
          <p:cNvSpPr/>
          <p:nvPr/>
        </p:nvSpPr>
        <p:spPr>
          <a:xfrm rot="20697989">
            <a:off x="2597551" y="3581863"/>
            <a:ext cx="1217810" cy="375039"/>
          </a:xfrm>
          <a:prstGeom prst="rightArrow">
            <a:avLst/>
          </a:prstGeom>
          <a:solidFill>
            <a:srgbClr val="00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" name="Graphic 29" descr="Building">
            <a:extLst>
              <a:ext uri="{FF2B5EF4-FFF2-40B4-BE49-F238E27FC236}">
                <a16:creationId xmlns:a16="http://schemas.microsoft.com/office/drawing/2014/main" id="{28339B63-7EDC-4FE4-A455-598B605BC5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723286" y="2279258"/>
            <a:ext cx="1785000" cy="1785000"/>
          </a:xfrm>
          <a:prstGeom prst="rect">
            <a:avLst/>
          </a:prstGeom>
        </p:spPr>
      </p:pic>
      <p:sp>
        <p:nvSpPr>
          <p:cNvPr id="31" name="Flowchart: Alternate Process 30">
            <a:extLst>
              <a:ext uri="{FF2B5EF4-FFF2-40B4-BE49-F238E27FC236}">
                <a16:creationId xmlns:a16="http://schemas.microsoft.com/office/drawing/2014/main" id="{81C997B4-F1DF-4680-A870-CDD34A66A33F}"/>
              </a:ext>
            </a:extLst>
          </p:cNvPr>
          <p:cNvSpPr/>
          <p:nvPr/>
        </p:nvSpPr>
        <p:spPr>
          <a:xfrm>
            <a:off x="3923459" y="1213908"/>
            <a:ext cx="1446312" cy="1119858"/>
          </a:xfrm>
          <a:prstGeom prst="flowChartAlternateProcess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Residential Rental Development (for qualified residents with incomes 50-60% of AMI </a:t>
            </a:r>
          </a:p>
        </p:txBody>
      </p:sp>
      <p:pic>
        <p:nvPicPr>
          <p:cNvPr id="33" name="Picture 32" descr="A close up of a logo&#10;&#10;Description automatically generated">
            <a:extLst>
              <a:ext uri="{FF2B5EF4-FFF2-40B4-BE49-F238E27FC236}">
                <a16:creationId xmlns:a16="http://schemas.microsoft.com/office/drawing/2014/main" id="{798954D9-72F4-4662-9E78-AEEFC8EB2FD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823" y="4651767"/>
            <a:ext cx="1304554" cy="1304554"/>
          </a:xfrm>
          <a:prstGeom prst="rect">
            <a:avLst/>
          </a:prstGeom>
        </p:spPr>
      </p:pic>
      <p:sp>
        <p:nvSpPr>
          <p:cNvPr id="34" name="Flowchart: Alternate Process 33">
            <a:extLst>
              <a:ext uri="{FF2B5EF4-FFF2-40B4-BE49-F238E27FC236}">
                <a16:creationId xmlns:a16="http://schemas.microsoft.com/office/drawing/2014/main" id="{4BF53EE4-2FBA-4293-A710-F0F0B60F7EBD}"/>
              </a:ext>
            </a:extLst>
          </p:cNvPr>
          <p:cNvSpPr/>
          <p:nvPr/>
        </p:nvSpPr>
        <p:spPr>
          <a:xfrm>
            <a:off x="3647256" y="5802109"/>
            <a:ext cx="1676400" cy="424001"/>
          </a:xfrm>
          <a:prstGeom prst="flowChartAlternateProcess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Limited Partnership</a:t>
            </a:r>
          </a:p>
        </p:txBody>
      </p:sp>
      <p:pic>
        <p:nvPicPr>
          <p:cNvPr id="38" name="Graphic 37" descr="City">
            <a:extLst>
              <a:ext uri="{FF2B5EF4-FFF2-40B4-BE49-F238E27FC236}">
                <a16:creationId xmlns:a16="http://schemas.microsoft.com/office/drawing/2014/main" id="{41F208CB-7DFA-4552-9FA8-94DBD889DF8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325519" y="1874460"/>
            <a:ext cx="1785000" cy="4749340"/>
          </a:xfrm>
          <a:prstGeom prst="rect">
            <a:avLst/>
          </a:prstGeom>
        </p:spPr>
      </p:pic>
      <p:sp>
        <p:nvSpPr>
          <p:cNvPr id="40" name="Flowchart: Alternate Process 39">
            <a:extLst>
              <a:ext uri="{FF2B5EF4-FFF2-40B4-BE49-F238E27FC236}">
                <a16:creationId xmlns:a16="http://schemas.microsoft.com/office/drawing/2014/main" id="{CAF78F8B-9B7F-43BE-8A5A-DC767DBF9A98}"/>
              </a:ext>
            </a:extLst>
          </p:cNvPr>
          <p:cNvSpPr/>
          <p:nvPr/>
        </p:nvSpPr>
        <p:spPr>
          <a:xfrm>
            <a:off x="7196927" y="5805284"/>
            <a:ext cx="1924503" cy="365125"/>
          </a:xfrm>
          <a:prstGeom prst="flowChartAlternateProcess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Corporate investors </a:t>
            </a:r>
          </a:p>
        </p:txBody>
      </p:sp>
      <p:pic>
        <p:nvPicPr>
          <p:cNvPr id="44" name="Graphic 43" descr="Money">
            <a:extLst>
              <a:ext uri="{FF2B5EF4-FFF2-40B4-BE49-F238E27FC236}">
                <a16:creationId xmlns:a16="http://schemas.microsoft.com/office/drawing/2014/main" id="{15DC09F5-A68E-4AD8-9CDC-1C296F99E4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841112" y="3870426"/>
            <a:ext cx="678085" cy="67808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36B34544-67C1-4577-8D73-B6D6346D09D0}"/>
              </a:ext>
            </a:extLst>
          </p:cNvPr>
          <p:cNvSpPr txBox="1"/>
          <p:nvPr/>
        </p:nvSpPr>
        <p:spPr>
          <a:xfrm>
            <a:off x="4458250" y="4370893"/>
            <a:ext cx="1451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6600"/>
                </a:solidFill>
              </a:rPr>
              <a:t>Tax credit 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A04DA8DB-17AF-4463-A14D-3518BEB6D6F3}"/>
              </a:ext>
            </a:extLst>
          </p:cNvPr>
          <p:cNvSpPr/>
          <p:nvPr/>
        </p:nvSpPr>
        <p:spPr>
          <a:xfrm rot="7055182">
            <a:off x="4978526" y="4746846"/>
            <a:ext cx="322913" cy="201321"/>
          </a:xfrm>
          <a:prstGeom prst="rightArrow">
            <a:avLst/>
          </a:prstGeom>
          <a:solidFill>
            <a:srgbClr val="00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8" name="Graphic 47" descr="Dollar">
            <a:extLst>
              <a:ext uri="{FF2B5EF4-FFF2-40B4-BE49-F238E27FC236}">
                <a16:creationId xmlns:a16="http://schemas.microsoft.com/office/drawing/2014/main" id="{80BAB412-E3D5-411E-A774-04AFD24E0C6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647393" y="4725251"/>
            <a:ext cx="522069" cy="522069"/>
          </a:xfrm>
          <a:prstGeom prst="rect">
            <a:avLst/>
          </a:prstGeom>
        </p:spPr>
      </p:pic>
      <p:sp>
        <p:nvSpPr>
          <p:cNvPr id="52" name="Arrow: Right 51">
            <a:extLst>
              <a:ext uri="{FF2B5EF4-FFF2-40B4-BE49-F238E27FC236}">
                <a16:creationId xmlns:a16="http://schemas.microsoft.com/office/drawing/2014/main" id="{6EA93137-A0A5-4D8A-A180-CE2929DF7E2B}"/>
              </a:ext>
            </a:extLst>
          </p:cNvPr>
          <p:cNvSpPr/>
          <p:nvPr/>
        </p:nvSpPr>
        <p:spPr>
          <a:xfrm rot="17977682">
            <a:off x="3767136" y="4292774"/>
            <a:ext cx="514343" cy="171339"/>
          </a:xfrm>
          <a:prstGeom prst="rightArrow">
            <a:avLst/>
          </a:prstGeom>
          <a:solidFill>
            <a:srgbClr val="00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Graphic 52" descr="Dollar">
            <a:extLst>
              <a:ext uri="{FF2B5EF4-FFF2-40B4-BE49-F238E27FC236}">
                <a16:creationId xmlns:a16="http://schemas.microsoft.com/office/drawing/2014/main" id="{0D7632DD-49AE-4035-A2BD-2B7EAF012C9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739154" y="5687805"/>
            <a:ext cx="522069" cy="522069"/>
          </a:xfrm>
          <a:prstGeom prst="rect">
            <a:avLst/>
          </a:prstGeom>
        </p:spPr>
      </p:pic>
      <p:sp>
        <p:nvSpPr>
          <p:cNvPr id="54" name="Arrow: Right 53">
            <a:extLst>
              <a:ext uri="{FF2B5EF4-FFF2-40B4-BE49-F238E27FC236}">
                <a16:creationId xmlns:a16="http://schemas.microsoft.com/office/drawing/2014/main" id="{46C0A4A5-2016-4EC8-ADFB-92BEB8AA7724}"/>
              </a:ext>
            </a:extLst>
          </p:cNvPr>
          <p:cNvSpPr/>
          <p:nvPr/>
        </p:nvSpPr>
        <p:spPr>
          <a:xfrm rot="10800000">
            <a:off x="5851111" y="5786093"/>
            <a:ext cx="804639" cy="329710"/>
          </a:xfrm>
          <a:prstGeom prst="rightArrow">
            <a:avLst/>
          </a:prstGeom>
          <a:solidFill>
            <a:srgbClr val="00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Graphic 54" descr="Money">
            <a:extLst>
              <a:ext uri="{FF2B5EF4-FFF2-40B4-BE49-F238E27FC236}">
                <a16:creationId xmlns:a16="http://schemas.microsoft.com/office/drawing/2014/main" id="{75D9368A-04A6-4306-94CC-FBD3B56024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34289" y="4748929"/>
            <a:ext cx="755914" cy="755914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6B127B46-C25A-4663-B070-CAA195E4D484}"/>
              </a:ext>
            </a:extLst>
          </p:cNvPr>
          <p:cNvSpPr txBox="1"/>
          <p:nvPr/>
        </p:nvSpPr>
        <p:spPr>
          <a:xfrm>
            <a:off x="5198397" y="5318473"/>
            <a:ext cx="1227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6600"/>
                </a:solidFill>
              </a:rPr>
              <a:t>Tax credit </a:t>
            </a:r>
          </a:p>
        </p:txBody>
      </p: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68563CDC-3908-48DF-92CE-46A69A58843D}"/>
              </a:ext>
            </a:extLst>
          </p:cNvPr>
          <p:cNvSpPr/>
          <p:nvPr/>
        </p:nvSpPr>
        <p:spPr>
          <a:xfrm>
            <a:off x="6296513" y="5132659"/>
            <a:ext cx="698836" cy="341980"/>
          </a:xfrm>
          <a:prstGeom prst="rightArrow">
            <a:avLst/>
          </a:prstGeom>
          <a:solidFill>
            <a:srgbClr val="00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26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0FF4118-1809-4BA7-9779-001641F89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803" y="609600"/>
            <a:ext cx="8229600" cy="647700"/>
          </a:xfrm>
        </p:spPr>
        <p:txBody>
          <a:bodyPr/>
          <a:lstStyle/>
          <a:p>
            <a:r>
              <a:rPr lang="en-US" sz="3200" dirty="0">
                <a:solidFill>
                  <a:srgbClr val="0A1D6C"/>
                </a:solidFill>
              </a:rPr>
              <a:t>Characteristics of an LLC/LP 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BDF95D1-1F3A-498D-9F96-32D4F77D1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4753"/>
            <a:ext cx="8229600" cy="5181600"/>
          </a:xfrm>
        </p:spPr>
        <p:txBody>
          <a:bodyPr numCol="2"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An LIHTC property </a:t>
            </a:r>
            <a:r>
              <a:rPr lang="en-US" sz="2000" u="sng" dirty="0"/>
              <a:t>must</a:t>
            </a:r>
            <a:r>
              <a:rPr lang="en-US" sz="2000" dirty="0"/>
              <a:t> be held in an LLC or LP.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Investor owns 99.99% of the LLC or LP interest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Managing Member owns .01% and is in charge of day to day operations.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If qualified, the PHA or a subsidiary can be the Managing Member, or can have an ownership interest in the Managing Member.  PHA subsidiary can be a nonprofit or an LLC.  </a:t>
            </a:r>
          </a:p>
          <a:p>
            <a:pPr marL="457200" lvl="1" indent="0">
              <a:buNone/>
            </a:pPr>
            <a:r>
              <a:rPr lang="en-US" sz="2000" dirty="0"/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LLC or LP has no Board but requires the naming of officers (typically PHA senior staff)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LLC or LP are for profit entities, PHAs may need to renegotiate PILOT Agreements with localities.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Because LLCs/LPs typically have different investors, there will likely be as many LLCs/LPs as there are LIHTC deals and phases of deals.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3DC4B-6321-4602-9D92-4E40190F1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1A582-62A1-4897-B658-40F3192AAA8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398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442D-BEA0-4470-B9A4-8B8AAFA9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How to Comply with RAD Ownership/Control in an LIHTC transaction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8E7AD-1A59-48CB-B6D6-08652191B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z="2800" dirty="0"/>
              <a:t>PHA (or non-profit) is controlling member of the ownership entity </a:t>
            </a:r>
          </a:p>
          <a:p>
            <a:r>
              <a:rPr lang="en-US" sz="2800" dirty="0"/>
              <a:t>Long-term ground lease  (often 60+ years)</a:t>
            </a:r>
          </a:p>
          <a:p>
            <a:r>
              <a:rPr lang="en-US" sz="2800" dirty="0"/>
              <a:t>“Control Agreement”:  LLC Agreement specifies key LLC activities that PHA (or its entity) has control, i.e., change of property management, sale of property, re-financing, etc. </a:t>
            </a:r>
          </a:p>
          <a:p>
            <a:r>
              <a:rPr lang="en-US" sz="2800" dirty="0"/>
              <a:t>Right of First Refusal when combined with other indicators of control (insufficient alone)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2E7107-A922-48E6-BE0A-7D6500CC8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483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AA69E-2A0B-45FD-A85F-101DFFE8D0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b="1" dirty="0"/>
              <a:t>PHA-Formed Non-Profits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51C20-5899-42B1-9A7F-9FF47A365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84947-6462-4D8F-A3AA-BA691DB2AD7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559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28FCA-EA40-4A31-B5AC-8F990BE52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 Owned: No nonprofit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FF345-F5D7-4C66-9431-1752E3C24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No debt transactions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Non-FHA debt transactions where property being financed is the only asset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5224D-D14D-4DFF-870A-849470348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742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C0B1668-BD4A-4836-89F2-CD46A5990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Why Create a Nonprofit?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609B95-E402-4D6A-8415-2664FDC48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83163"/>
          </a:xfrm>
        </p:spPr>
        <p:txBody>
          <a:bodyPr/>
          <a:lstStyle/>
          <a:p>
            <a:pPr marL="857250" lvl="1" indent="-457200"/>
            <a:r>
              <a:rPr lang="en-US" sz="2000" dirty="0"/>
              <a:t>	Need/want a separate entity for other administrative purposes such as: </a:t>
            </a:r>
          </a:p>
          <a:p>
            <a:pPr marL="1257300" lvl="2" indent="-457200"/>
            <a:r>
              <a:rPr lang="en-US" sz="2000" dirty="0"/>
              <a:t>Administration of RAD PBV, </a:t>
            </a:r>
          </a:p>
          <a:p>
            <a:pPr marL="1257300" lvl="2" indent="-457200"/>
            <a:r>
              <a:rPr lang="en-US" sz="2000" dirty="0"/>
              <a:t>Facilitate Section 18 disposition to PHA-controlled entity, </a:t>
            </a:r>
          </a:p>
          <a:p>
            <a:pPr marL="1257300" lvl="2" indent="-457200"/>
            <a:r>
              <a:rPr lang="en-US" sz="2000" dirty="0"/>
              <a:t>Qualification as CHDO (to access additional HOME funding)</a:t>
            </a:r>
          </a:p>
          <a:p>
            <a:pPr marL="1085850" lvl="2" indent="-285750"/>
            <a:r>
              <a:rPr lang="en-US" sz="2000" dirty="0"/>
              <a:t>    Qualification to receive contributions </a:t>
            </a:r>
            <a:r>
              <a:rPr lang="en-US" sz="1600" dirty="0"/>
              <a:t>to Resident Services, Scholarship Funds, etc. </a:t>
            </a:r>
          </a:p>
          <a:p>
            <a:pPr marL="857250" lvl="1" indent="-457200"/>
            <a:r>
              <a:rPr lang="en-US" sz="2000" dirty="0"/>
              <a:t>	Prefer a Board structure for community involvement</a:t>
            </a:r>
          </a:p>
          <a:p>
            <a:pPr marL="857250" lvl="1" indent="-457200"/>
            <a:r>
              <a:rPr lang="en-US" sz="2000" dirty="0"/>
              <a:t>	Tax-exempt income </a:t>
            </a:r>
          </a:p>
          <a:p>
            <a:pPr marL="857250" lvl="1" indent="-457200"/>
            <a:r>
              <a:rPr lang="en-US" sz="2000" dirty="0"/>
              <a:t>	May qualify for RE tax exemption (varies by state)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sz="1600" i="1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pPr lvl="1"/>
            <a:endParaRPr lang="en-US" sz="1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1A582-62A1-4897-B658-40F3192AAA8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49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C0167-4DE1-4300-9041-4615BA1E7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Establish a Nonprofit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D6F9C-BFC6-44C7-BA81-BF710B7F5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Hire legal counsel</a:t>
            </a:r>
          </a:p>
          <a:p>
            <a:pPr lvl="1"/>
            <a:r>
              <a:rPr lang="en-US" sz="2400" dirty="0"/>
              <a:t>Identify a qualified Board</a:t>
            </a:r>
          </a:p>
          <a:p>
            <a:pPr lvl="1"/>
            <a:r>
              <a:rPr lang="en-US" sz="2400" dirty="0"/>
              <a:t>Draft by-laws  </a:t>
            </a:r>
          </a:p>
          <a:p>
            <a:pPr lvl="1"/>
            <a:r>
              <a:rPr lang="en-US" sz="2400" dirty="0"/>
              <a:t>Set aside start-up funds</a:t>
            </a:r>
          </a:p>
          <a:p>
            <a:pPr lvl="1"/>
            <a:r>
              <a:rPr lang="en-US" sz="2400" dirty="0"/>
              <a:t>Determine reporting requirements</a:t>
            </a:r>
          </a:p>
          <a:p>
            <a:pPr lvl="1"/>
            <a:r>
              <a:rPr lang="en-US" sz="2400" dirty="0"/>
              <a:t>Make application to state for registration</a:t>
            </a:r>
          </a:p>
          <a:p>
            <a:pPr lvl="1"/>
            <a:r>
              <a:rPr lang="en-US" sz="2400" dirty="0"/>
              <a:t>Determine whether to seek IRS status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869023-96B5-4A9B-AA91-C49B326DC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342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CA54E48-F822-463A-A5A2-96D3FB600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Seek IRS Nonprofit Status?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5202C5-5C9E-4305-9A7E-53522C75D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sz="2400" dirty="0"/>
              <a:t>30 different types of nonprofit are recognized by the IRS</a:t>
            </a:r>
          </a:p>
          <a:p>
            <a:r>
              <a:rPr lang="en-US" sz="2400" b="1" dirty="0"/>
              <a:t>501c3:  Most common federal nonprofit form</a:t>
            </a:r>
          </a:p>
          <a:p>
            <a:pPr lvl="1"/>
            <a:r>
              <a:rPr lang="en-US" sz="1800" dirty="0"/>
              <a:t>Income is tax-exempt</a:t>
            </a:r>
          </a:p>
          <a:p>
            <a:pPr lvl="1"/>
            <a:r>
              <a:rPr lang="en-US" sz="1800" dirty="0"/>
              <a:t>Eligible to receive tax-exempt charitable contributions</a:t>
            </a:r>
          </a:p>
          <a:p>
            <a:pPr lvl="1"/>
            <a:r>
              <a:rPr lang="en-US" sz="1800" dirty="0"/>
              <a:t>Typically qualify for RE tax exemptions</a:t>
            </a:r>
          </a:p>
          <a:p>
            <a:pPr lvl="1"/>
            <a:r>
              <a:rPr lang="en-US" sz="1800" dirty="0"/>
              <a:t>May qualify for donation of construction materials</a:t>
            </a:r>
          </a:p>
          <a:p>
            <a:pPr lvl="1"/>
            <a:r>
              <a:rPr lang="en-US" sz="1800" dirty="0"/>
              <a:t>Often set up to administer resident services and/or scholarship funds</a:t>
            </a:r>
          </a:p>
          <a:p>
            <a:pPr lvl="1"/>
            <a:r>
              <a:rPr lang="en-US" sz="1800" dirty="0"/>
              <a:t>Separate accounting and annual reporting</a:t>
            </a:r>
          </a:p>
          <a:p>
            <a:pPr lvl="1"/>
            <a:r>
              <a:rPr lang="en-US" sz="1800" dirty="0"/>
              <a:t>Restrictions on lobbying</a:t>
            </a:r>
          </a:p>
          <a:p>
            <a:pPr lvl="1"/>
            <a:r>
              <a:rPr lang="en-US" sz="1800" dirty="0"/>
              <a:t>Care must be taken to preserve tax-exempt status</a:t>
            </a:r>
          </a:p>
          <a:p>
            <a:r>
              <a:rPr lang="en-US" sz="2400" b="1" dirty="0"/>
              <a:t>501c4:  Social Welfare Organization</a:t>
            </a:r>
          </a:p>
          <a:p>
            <a:pPr lvl="1"/>
            <a:r>
              <a:rPr lang="en-US" sz="1800" dirty="0"/>
              <a:t>No charitable deduction eligibility</a:t>
            </a:r>
          </a:p>
          <a:p>
            <a:pPr lvl="1"/>
            <a:r>
              <a:rPr lang="en-US" sz="1800" dirty="0"/>
              <a:t>Looser restrictions on lobbying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A30D2-896A-4EFC-A6DF-DDBB98CD2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293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AA69E-2A0B-45FD-A85F-101DFFE8D0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b="1" dirty="0"/>
              <a:t>Typical PHA Uses of Non-Profits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51C20-5899-42B1-9A7F-9FF47A365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84947-6462-4D8F-A3AA-BA691DB2AD7C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447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73007-F500-4037-98CC-93FEF48FA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PBV Administration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8EB2D-9743-4D2E-AF8E-4351EB208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 a PBV conversion, the PHA cannot both own the property and administer the PBV per PBV regulation (Not RAD).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Not an issue in a LIHTC deal because LLC owns property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In a non-financial or debt-only conversion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Set up a separate entity to administer the PBV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Can have same Board as PHA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Determine method for allocating staff time/costs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16E3F6-92D6-470C-8832-562903E69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842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A3C1B-85CE-4ED9-AD61-A05ED8D0B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Governing Corporations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6D473-B505-48A3-8D3B-5DFDDD4C3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State law:  </a:t>
            </a:r>
            <a:r>
              <a:rPr lang="en-US" dirty="0"/>
              <a:t>governs the creation of corporations both for profit and nonprofit.  Rules vary state by state.  Hire attorney qualified to practice in your state.</a:t>
            </a:r>
          </a:p>
          <a:p>
            <a:r>
              <a:rPr lang="en-US" b="1" dirty="0"/>
              <a:t>Federal law:  </a:t>
            </a:r>
            <a:r>
              <a:rPr lang="en-US" dirty="0"/>
              <a:t>IRS laws and regulations:  govern nonprofit  federal tax exemption and ability to receive charitable contributions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EE479A-D21A-4D84-BD0F-CBA226127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9882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28034-1C7B-4469-9070-C95004DD6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18 Disposition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1CB66-E769-4914-B7AE-19A213D34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Section 18 requires that property be disposed of to a separate entity from the PHA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This requirement can be met by disposing to a new entity created by the PHA.  The PHA Board can wholly control the new entity and still meet the requirement.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656111-F58B-4F08-B10A-3F629DEFE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959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20154-BCC2-4B31-B24F-854BA152E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Qualification as CHDO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B1911-D2E0-451E-A67C-C10DD2FED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 Community Housing Development Organizations (CHDO) is a nonprofit, community-based, service organization that has staff with the capacity to develop affordable housing for the community it serves.</a:t>
            </a:r>
          </a:p>
          <a:p>
            <a:r>
              <a:rPr lang="en-US" sz="2000" dirty="0"/>
              <a:t>Can be used for acquisition, rehabilitation, new construction of rental housing as well as homebuyer properties and homebuyer assistance.</a:t>
            </a:r>
          </a:p>
          <a:p>
            <a:r>
              <a:rPr lang="en-US" sz="2000" dirty="0"/>
              <a:t>Participating Jurisdiction (PJ) must set aside 15% of annual allocation for CHDOs.  </a:t>
            </a:r>
          </a:p>
          <a:p>
            <a:r>
              <a:rPr lang="en-US" sz="2000" dirty="0"/>
              <a:t>Special Board composition requirements (community members with at least 1/3 low-income members).  Note that PHA Board members may not be qualified to be CHDO Board members.  May create resistance to release control.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A56C5E-9E4E-4FD3-9E2C-F24E378AD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87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AA69E-2A0B-45FD-A85F-101DFFE8D0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b="1" dirty="0"/>
              <a:t>Organizational Impacts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51C20-5899-42B1-9A7F-9FF47A365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84947-6462-4D8F-A3AA-BA691DB2AD7C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764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BB33A93-D80C-4726-AD57-85EE078CA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 Board Control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E734FC-27FD-4966-8707-7500315BA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If the Board of the PHA and the new entity are the same (Subsidiary/Instrumentality), they have an Identity of Interest (IOI) that must be disclosed in various transactions.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If the Boards are not identical, but are overlapping, (Affiliate) state law determines when there is an identity of interest.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If the Boards are totally separate, the PHA Board can transfer assets to the new entity but will then not have control over the new entity.  (Other)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Note that the entity rules applying in mixed finance transactions ( 24 CFR 905.604) do not apply in RAD conversions to Section 8. 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57BC8B-6369-4325-A941-1049C035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1A582-62A1-4897-B658-40F3192AAA85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6770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D44EA-C7E4-4255-8D9D-073E57730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Staffing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8A801-1B92-4B3D-BF5A-FD0513654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A1D6C"/>
                </a:solidFill>
              </a:rPr>
              <a:t>PHA personnel can serve as staff for the new entities, provided there is a written agreement approved by the Board.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Time can be accounted for as a % 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Staff can be required to use a timesheet system that clearly differentiates between tasks for each entity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This system may preserve the employees’ ability to qualify for state pension plans, etc.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A1D6C"/>
                </a:solidFill>
              </a:rPr>
              <a:t>Staff can be separately hired for new entities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C6847-B469-4BF1-A103-B189F4166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361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EABF9-6BB0-4B3F-8525-904DCFBAB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 Accounting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25B35-781D-48CA-B3C8-138903CCB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Moving from public accounting to real estate accounting</a:t>
            </a:r>
          </a:p>
          <a:p>
            <a:r>
              <a:rPr lang="en-US" dirty="0"/>
              <a:t>Entities typically must be accounted for separately</a:t>
            </a:r>
          </a:p>
          <a:p>
            <a:r>
              <a:rPr lang="en-US" dirty="0"/>
              <a:t>LIHTC assets will move from general balance sheet to LLCs:  Importance of Board education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F08392-B1E7-495E-88C5-28342AA9D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7854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886AF-7F67-4BBC-ACA6-6C59322DD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</a:rPr>
              <a:t>Panel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9D7E6-07BD-42F7-8C88-DF905778E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A1D6C"/>
                </a:solidFill>
              </a:rPr>
              <a:t>James Cox:  COO, Greensboro Housing Authority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Separate entity used for RE development, Greensboro Housing Management Company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Entity for RAD PBV administration</a:t>
            </a:r>
          </a:p>
          <a:p>
            <a:pPr marL="57150" indent="0">
              <a:buNone/>
            </a:pPr>
            <a:endParaRPr lang="en-US" sz="2800" dirty="0">
              <a:solidFill>
                <a:srgbClr val="0A1D6C"/>
              </a:solidFill>
            </a:endParaRPr>
          </a:p>
          <a:p>
            <a:pPr marL="514350" indent="-4572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0A1D6C"/>
                </a:solidFill>
              </a:rPr>
              <a:t>Will Beatty:  Consultant to Cairo PHA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	Set up 2 new nonprofits that will own entire inventory;  FHA financing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71E3E7-604F-4454-A0B8-21FE35DE0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2548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00B88-CB1B-470B-B54D-7A2374A4C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Panel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78FD5-FE1E-42C2-A96E-544EB3588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How many separate LLC’s and other entities do you have?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Why did you choose to set them up?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Any particular challenges with the Board?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Challenges for the CFO in moving from public accounting to real estate accounting?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Tips on managing time-keeping for shared staff?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Any advice for someone deciding whether or not to set up a new entity?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Challenges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Lessons learned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1A597D-D16A-4312-98D6-62F66CF18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1705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518EA-2A58-4903-8E0C-458C79762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/>
              </a:rPr>
              <a:t>Next Session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C6A8C-D48D-4A3C-B65C-92B31F1F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ea typeface="ＭＳ Ｐゴシック"/>
              </a:rPr>
              <a:t>Transfer of Assistance </a:t>
            </a:r>
            <a:endParaRPr lang="en-US" b="1" dirty="0"/>
          </a:p>
          <a:p>
            <a:pPr marL="0" indent="0">
              <a:buNone/>
            </a:pPr>
            <a:r>
              <a:rPr lang="en-US" i="1" dirty="0">
                <a:ea typeface="+mn-lt"/>
                <a:cs typeface="+mn-lt"/>
              </a:rPr>
              <a:t>Presentation addresses the option PHAs may consider transferring assistance to existing housing or to new construction as part of the conversion.</a:t>
            </a:r>
            <a:endParaRPr lang="en-US" i="1" dirty="0">
              <a:cs typeface="+mn-lt"/>
            </a:endParaRPr>
          </a:p>
          <a:p>
            <a:pPr marL="0" indent="0">
              <a:buNone/>
            </a:pPr>
            <a:endParaRPr lang="en-US" i="1" dirty="0">
              <a:cs typeface="Calibri"/>
            </a:endParaRPr>
          </a:p>
          <a:p>
            <a:pPr marL="0" indent="0">
              <a:buNone/>
            </a:pPr>
            <a:r>
              <a:rPr lang="en-US" i="1" dirty="0">
                <a:ea typeface="ＭＳ Ｐゴシック"/>
                <a:cs typeface="Calibri"/>
              </a:rPr>
              <a:t>Will Lavy, HUD Office of Recapitalization </a:t>
            </a:r>
            <a:endParaRPr lang="en-US" i="1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6E8102-A481-49E3-A7A0-B40E3FA64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125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9A253-33AF-40CD-AABA-22D201151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BC95B-A942-478C-A43F-C9CF40377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RAD’s Unique ‘Ownership and Control’ Requirements</a:t>
            </a:r>
          </a:p>
          <a:p>
            <a:r>
              <a:rPr lang="en-US" dirty="0"/>
              <a:t>When a Change in Ownership May be Desired or Imposed by Third-Parties</a:t>
            </a:r>
          </a:p>
          <a:p>
            <a:r>
              <a:rPr lang="en-US" dirty="0"/>
              <a:t>Different forms of PHA Non-Profits – types, advantages/disadvantages, and creation</a:t>
            </a:r>
          </a:p>
          <a:p>
            <a:r>
              <a:rPr lang="en-US" dirty="0"/>
              <a:t>Organizational Impacts (Panel topic)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6122A-FC8E-456A-81C3-DE8971B87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038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AA69E-2A0B-45FD-A85F-101DFFE8D0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b="1" dirty="0"/>
              <a:t>The RAD Statute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51C20-5899-42B1-9A7F-9FF47A365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84947-6462-4D8F-A3AA-BA691DB2AD7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866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6C3A-6E34-4D7A-90E2-B777B76C4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Statutory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1C33E-6827-42B1-8EA7-28AEE6B4B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“…the Secretary shall require ownership or control of assisted units by a public or nonprofit entity … and may allow ownership to be transferred to a for-profit entity to facilitate the use of tax credits only if the public housing agency preserves its interest or a nonprofit entity preserves an interest in the property in a manner approved by the Secretary”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F3244B-A051-464F-8CE1-3859EDA7F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041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6BBF9-9641-45DB-8581-5954414B5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1D024-DB77-456A-812C-0CB8722BC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z="2400" dirty="0"/>
              <a:t>No change in ownership required </a:t>
            </a:r>
            <a:r>
              <a:rPr lang="en-US" sz="2400" i="1" dirty="0"/>
              <a:t>by RAD</a:t>
            </a:r>
          </a:p>
          <a:p>
            <a:r>
              <a:rPr lang="en-US" sz="2400" dirty="0"/>
              <a:t>A change in ownership might be dictated by:</a:t>
            </a:r>
          </a:p>
          <a:p>
            <a:pPr lvl="1"/>
            <a:r>
              <a:rPr lang="en-US" sz="2400" dirty="0"/>
              <a:t>Lender (single-asset entity)</a:t>
            </a:r>
          </a:p>
          <a:p>
            <a:pPr lvl="1"/>
            <a:r>
              <a:rPr lang="en-US" sz="2400" dirty="0"/>
              <a:t>Tax credits (for profit LLC required for tax benefits to flow to investor) </a:t>
            </a:r>
          </a:p>
          <a:p>
            <a:pPr lvl="1"/>
            <a:r>
              <a:rPr lang="en-US" sz="2400" dirty="0"/>
              <a:t>PHA preference/desire</a:t>
            </a:r>
          </a:p>
          <a:p>
            <a:r>
              <a:rPr lang="en-US" sz="2400" dirty="0"/>
              <a:t>There is no requirement for change in ownership purely as a result of PBV or PBRA</a:t>
            </a:r>
          </a:p>
          <a:p>
            <a:pPr lvl="1"/>
            <a:r>
              <a:rPr lang="en-US" sz="2400" dirty="0"/>
              <a:t>However, under PBV HAP rules, PHA can’t be on both sides of a HAP contract, i.e., both property owner and PBV administrator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C901FD-7542-40F7-AF93-1FC65A19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57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3963F-40BE-4C70-B0A7-2FFA46B92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 Ownership/Control Matrix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1110A83-1BB5-4E2C-BE5B-5CD904A0EC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06451"/>
              </p:ext>
            </p:extLst>
          </p:nvPr>
        </p:nvGraphicFramePr>
        <p:xfrm>
          <a:off x="-609600" y="1295400"/>
          <a:ext cx="7315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769014-8827-4D54-9A57-CA00E30F8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419BD8FB-34EE-4896-B75B-66F3A53CABFF}"/>
              </a:ext>
            </a:extLst>
          </p:cNvPr>
          <p:cNvSpPr/>
          <p:nvPr/>
        </p:nvSpPr>
        <p:spPr>
          <a:xfrm>
            <a:off x="6019800" y="1417638"/>
            <a:ext cx="914400" cy="246856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669A9F1F-9DFD-4AAF-8B68-87978A5C16C1}"/>
              </a:ext>
            </a:extLst>
          </p:cNvPr>
          <p:cNvSpPr/>
          <p:nvPr/>
        </p:nvSpPr>
        <p:spPr>
          <a:xfrm>
            <a:off x="6052127" y="4008438"/>
            <a:ext cx="533400" cy="1736724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390EAF-29DB-4324-856A-91EDD3273097}"/>
              </a:ext>
            </a:extLst>
          </p:cNvPr>
          <p:cNvSpPr txBox="1"/>
          <p:nvPr/>
        </p:nvSpPr>
        <p:spPr>
          <a:xfrm>
            <a:off x="6927273" y="1859340"/>
            <a:ext cx="1905000" cy="1569660"/>
          </a:xfrm>
          <a:prstGeom prst="rect">
            <a:avLst/>
          </a:prstGeom>
          <a:noFill/>
          <a:ln w="5715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Allowable under RAD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8A6809-5B46-4502-820F-352EB85672F5}"/>
              </a:ext>
            </a:extLst>
          </p:cNvPr>
          <p:cNvSpPr txBox="1"/>
          <p:nvPr/>
        </p:nvSpPr>
        <p:spPr>
          <a:xfrm>
            <a:off x="6922655" y="4363144"/>
            <a:ext cx="1905000" cy="1077218"/>
          </a:xfrm>
          <a:prstGeom prst="rect">
            <a:avLst/>
          </a:prstGeom>
          <a:noFill/>
          <a:ln w="57150">
            <a:solidFill>
              <a:srgbClr val="F2EA48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It depends</a:t>
            </a:r>
          </a:p>
        </p:txBody>
      </p:sp>
    </p:spTree>
    <p:extLst>
      <p:ext uri="{BB962C8B-B14F-4D97-AF65-F5344CB8AC3E}">
        <p14:creationId xmlns:p14="http://schemas.microsoft.com/office/powerpoint/2010/main" val="2020097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AA69E-2A0B-45FD-A85F-101DFFE8D0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400" b="1" dirty="0"/>
              <a:t>Third-Party Imposed Financing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51C20-5899-42B1-9A7F-9FF47A365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84947-6462-4D8F-A3AA-BA691DB2AD7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FDE0C-A951-443C-AD71-8CC85FE4F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 Party Financing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523ED-CD88-4EB4-9B0E-B8C52EE59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/>
              <a:t>Lenders – </a:t>
            </a:r>
          </a:p>
          <a:p>
            <a:pPr lvl="1"/>
            <a:r>
              <a:rPr lang="en-US" sz="2000" dirty="0"/>
              <a:t>Single-asset entities required by most mortgage lenders (including FHA).</a:t>
            </a:r>
          </a:p>
          <a:p>
            <a:pPr lvl="1"/>
            <a:r>
              <a:rPr lang="en-US" sz="2000" dirty="0"/>
              <a:t>Provides the lender protection against other properties owned by the PHA having a negative impact on the Bank’s collateral.  </a:t>
            </a:r>
          </a:p>
          <a:p>
            <a:pPr lvl="1"/>
            <a:r>
              <a:rPr lang="en-US" sz="2000" dirty="0"/>
              <a:t>FHA lenders require a single asset entity which can be a for-profit, non-profit, LLC or LP</a:t>
            </a:r>
          </a:p>
          <a:p>
            <a:r>
              <a:rPr lang="en-US" dirty="0"/>
              <a:t>Tax Credits – </a:t>
            </a:r>
          </a:p>
          <a:p>
            <a:pPr lvl="1"/>
            <a:r>
              <a:rPr lang="en-US" sz="2000" dirty="0"/>
              <a:t>Property must be held in a for profit Limited Liability Corporation (LLC) or Limited Partnership (LP) for tax benefits to flow to investor(s)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FAC294-9D0E-4E6E-A310-B74E3AF5E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C09B0-A436-4930-9DBD-7F024B26271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072939"/>
      </p:ext>
    </p:extLst>
  </p:cSld>
  <p:clrMapOvr>
    <a:masterClrMapping/>
  </p:clrMapOvr>
</p:sld>
</file>

<file path=ppt/theme/theme1.xml><?xml version="1.0" encoding="utf-8"?>
<a:theme xmlns:a="http://schemas.openxmlformats.org/drawingml/2006/main" name="HSNG PPT Template_March 21-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6B6C543C32EA46A0A9D8391E81E908" ma:contentTypeVersion="12" ma:contentTypeDescription="Create a new document." ma:contentTypeScope="" ma:versionID="d9d1f74676652102044d9ceb6f172d1b">
  <xsd:schema xmlns:xsd="http://www.w3.org/2001/XMLSchema" xmlns:xs="http://www.w3.org/2001/XMLSchema" xmlns:p="http://schemas.microsoft.com/office/2006/metadata/properties" xmlns:ns2="307fff00-37e0-40db-9062-22efbc65f95f" xmlns:ns3="7f3d6263-8e7f-4033-bd7b-5fd45ab2b742" targetNamespace="http://schemas.microsoft.com/office/2006/metadata/properties" ma:root="true" ma:fieldsID="c57e4de57f9e1f8aeeba33deda519f4f" ns2:_="" ns3:_="">
    <xsd:import namespace="307fff00-37e0-40db-9062-22efbc65f95f"/>
    <xsd:import namespace="7f3d6263-8e7f-4033-bd7b-5fd45ab2b7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7fff00-37e0-40db-9062-22efbc65f9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d6263-8e7f-4033-bd7b-5fd45ab2b74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832550-4385-4AAE-937E-6DE53A915C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7fff00-37e0-40db-9062-22efbc65f95f"/>
    <ds:schemaRef ds:uri="7f3d6263-8e7f-4033-bd7b-5fd45ab2b7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9805D7-9855-478B-9355-48267635C7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9C11D8-45BE-4523-9C8D-DB7B3E0EDAD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1662</Words>
  <Application>Microsoft Office PowerPoint</Application>
  <PresentationFormat>On-screen Show (4:3)</PresentationFormat>
  <Paragraphs>187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HSNG PPT Template_March 21-2013</vt:lpstr>
      <vt:lpstr>Ownership/Control and Setting up New Legal Entities</vt:lpstr>
      <vt:lpstr>Governing Corporations Law</vt:lpstr>
      <vt:lpstr>Topics</vt:lpstr>
      <vt:lpstr>PowerPoint Presentation</vt:lpstr>
      <vt:lpstr>Controlling Statutory Language</vt:lpstr>
      <vt:lpstr>Implications</vt:lpstr>
      <vt:lpstr>RAD Ownership/Control Matrix</vt:lpstr>
      <vt:lpstr>PowerPoint Presentation</vt:lpstr>
      <vt:lpstr>Third Party Financing Requirements</vt:lpstr>
      <vt:lpstr>PowerPoint Presentation</vt:lpstr>
      <vt:lpstr>Characteristics of an LLC/LP </vt:lpstr>
      <vt:lpstr>How to Comply with RAD Ownership/Control in an LIHTC transaction</vt:lpstr>
      <vt:lpstr>PowerPoint Presentation</vt:lpstr>
      <vt:lpstr>PHA Owned: No nonprofit needed</vt:lpstr>
      <vt:lpstr>Why Create a Nonprofit?</vt:lpstr>
      <vt:lpstr>Steps to Establish a Nonprofit</vt:lpstr>
      <vt:lpstr>Why Seek IRS Nonprofit Status?</vt:lpstr>
      <vt:lpstr>PowerPoint Presentation</vt:lpstr>
      <vt:lpstr>PBV Administration</vt:lpstr>
      <vt:lpstr>Section 18 Disposition</vt:lpstr>
      <vt:lpstr>Qualification as CHDO</vt:lpstr>
      <vt:lpstr>PowerPoint Presentation</vt:lpstr>
      <vt:lpstr>PHA Board Control</vt:lpstr>
      <vt:lpstr>Staffing Impacts</vt:lpstr>
      <vt:lpstr>PHA Accounting Impacts</vt:lpstr>
      <vt:lpstr>Panel</vt:lpstr>
      <vt:lpstr>Panel Topics</vt:lpstr>
      <vt:lpstr>Next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Ownership/Control and Setting up New Legal Entities</dc:title>
  <dc:creator>Prendergast, Caila</dc:creator>
  <cp:lastModifiedBy>Kathleen Foster</cp:lastModifiedBy>
  <cp:revision>44</cp:revision>
  <dcterms:created xsi:type="dcterms:W3CDTF">2020-06-15T16:46:36Z</dcterms:created>
  <dcterms:modified xsi:type="dcterms:W3CDTF">2020-06-17T21:21:12Z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0x010100EE6B6C543C32EA46A0A9D8391E81E908</vt:lpwstr>
  </property>
</Properties>
</file>