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18"/>
  </p:notesMasterIdLst>
  <p:handoutMasterIdLst>
    <p:handoutMasterId r:id="rId19"/>
  </p:handoutMasterIdLst>
  <p:sldIdLst>
    <p:sldId id="358" r:id="rId5"/>
    <p:sldId id="359" r:id="rId6"/>
    <p:sldId id="362" r:id="rId7"/>
    <p:sldId id="363" r:id="rId8"/>
    <p:sldId id="374" r:id="rId9"/>
    <p:sldId id="375" r:id="rId10"/>
    <p:sldId id="364" r:id="rId11"/>
    <p:sldId id="365" r:id="rId12"/>
    <p:sldId id="369" r:id="rId13"/>
    <p:sldId id="368" r:id="rId14"/>
    <p:sldId id="372" r:id="rId15"/>
    <p:sldId id="373" r:id="rId16"/>
    <p:sldId id="376"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Lynot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D6C"/>
    <a:srgbClr val="008A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CC338-6284-4C4E-80EF-80555CC5E344}" v="54" dt="2020-06-05T12:31:59.317"/>
    <p1510:client id="{7FE7C725-4661-4E31-B71E-02E881CF574E}" v="42" dt="2020-06-15T23:06:23.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ion, Grace" userId="S::gcampion@enterprisecommunity.org::6088165b-7138-45b1-9ee3-43350166f24c" providerId="AD" clId="Web-{7FE7C725-4661-4E31-B71E-02E881CF574E}"/>
    <pc:docChg chg="addSld modSld">
      <pc:chgData name="Campion, Grace" userId="S::gcampion@enterprisecommunity.org::6088165b-7138-45b1-9ee3-43350166f24c" providerId="AD" clId="Web-{7FE7C725-4661-4E31-B71E-02E881CF574E}" dt="2020-06-15T23:06:14.494" v="36" actId="20577"/>
      <pc:docMkLst>
        <pc:docMk/>
      </pc:docMkLst>
      <pc:sldChg chg="modSp">
        <pc:chgData name="Campion, Grace" userId="S::gcampion@enterprisecommunity.org::6088165b-7138-45b1-9ee3-43350166f24c" providerId="AD" clId="Web-{7FE7C725-4661-4E31-B71E-02E881CF574E}" dt="2020-06-15T23:05:40.338" v="4" actId="20577"/>
        <pc:sldMkLst>
          <pc:docMk/>
          <pc:sldMk cId="4022899291" sldId="358"/>
        </pc:sldMkLst>
        <pc:spChg chg="mod">
          <ac:chgData name="Campion, Grace" userId="S::gcampion@enterprisecommunity.org::6088165b-7138-45b1-9ee3-43350166f24c" providerId="AD" clId="Web-{7FE7C725-4661-4E31-B71E-02E881CF574E}" dt="2020-06-15T23:05:40.338" v="4" actId="20577"/>
          <ac:spMkLst>
            <pc:docMk/>
            <pc:sldMk cId="4022899291" sldId="358"/>
            <ac:spMk id="3" creationId="{00000000-0000-0000-0000-000000000000}"/>
          </ac:spMkLst>
        </pc:spChg>
      </pc:sldChg>
      <pc:sldChg chg="modSp new">
        <pc:chgData name="Campion, Grace" userId="S::gcampion@enterprisecommunity.org::6088165b-7138-45b1-9ee3-43350166f24c" providerId="AD" clId="Web-{7FE7C725-4661-4E31-B71E-02E881CF574E}" dt="2020-06-15T23:06:14.494" v="36" actId="20577"/>
        <pc:sldMkLst>
          <pc:docMk/>
          <pc:sldMk cId="221004207" sldId="376"/>
        </pc:sldMkLst>
        <pc:spChg chg="mod">
          <ac:chgData name="Campion, Grace" userId="S::gcampion@enterprisecommunity.org::6088165b-7138-45b1-9ee3-43350166f24c" providerId="AD" clId="Web-{7FE7C725-4661-4E31-B71E-02E881CF574E}" dt="2020-06-15T23:06:07.979" v="31" actId="20577"/>
          <ac:spMkLst>
            <pc:docMk/>
            <pc:sldMk cId="221004207" sldId="376"/>
            <ac:spMk id="2" creationId="{580CADC8-F8D2-41BA-BCCF-8D0986CC4F8C}"/>
          </ac:spMkLst>
        </pc:spChg>
        <pc:spChg chg="mod">
          <ac:chgData name="Campion, Grace" userId="S::gcampion@enterprisecommunity.org::6088165b-7138-45b1-9ee3-43350166f24c" providerId="AD" clId="Web-{7FE7C725-4661-4E31-B71E-02E881CF574E}" dt="2020-06-15T23:06:14.494" v="36" actId="20577"/>
          <ac:spMkLst>
            <pc:docMk/>
            <pc:sldMk cId="221004207" sldId="376"/>
            <ac:spMk id="3" creationId="{46924570-54F0-457E-B09F-15079769B6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7" tIns="48328" rIns="96657" bIns="48328" rtlCol="0"/>
          <a:lstStyle>
            <a:lvl1pPr algn="r">
              <a:defRPr sz="1300"/>
            </a:lvl1pPr>
          </a:lstStyle>
          <a:p>
            <a:fld id="{9288F3E7-84C9-49CF-9AD2-38B70798F575}" type="datetimeFigureOut">
              <a:rPr lang="en-US" smtClean="0"/>
              <a:t>6/15/2020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7" tIns="48328" rIns="96657" bIns="48328" rtlCol="0" anchor="b"/>
          <a:lstStyle>
            <a:lvl1pPr algn="r">
              <a:defRPr sz="1300"/>
            </a:lvl1pPr>
          </a:lstStyle>
          <a:p>
            <a:fld id="{17A657C6-FBB3-41A7-B358-D36F1953E43B}" type="slidenum">
              <a:rPr lang="en-US" smtClean="0"/>
              <a:t>‹#›</a:t>
            </a:fld>
            <a:endParaRPr lang="en-US"/>
          </a:p>
        </p:txBody>
      </p:sp>
    </p:spTree>
    <p:extLst>
      <p:ext uri="{BB962C8B-B14F-4D97-AF65-F5344CB8AC3E}">
        <p14:creationId xmlns:p14="http://schemas.microsoft.com/office/powerpoint/2010/main" val="1826099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D1FE5213-1063-4CD2-98ED-E77F70B35C05}" type="datetimeFigureOut">
              <a:rPr lang="en-US" smtClean="0"/>
              <a:t>6/15/2020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FC94895B-25C5-4F61-8046-6D44BFF1CB64}" type="slidenum">
              <a:rPr lang="en-US" smtClean="0"/>
              <a:t>‹#›</a:t>
            </a:fld>
            <a:endParaRPr lang="en-US"/>
          </a:p>
        </p:txBody>
      </p:sp>
    </p:spTree>
    <p:extLst>
      <p:ext uri="{BB962C8B-B14F-4D97-AF65-F5344CB8AC3E}">
        <p14:creationId xmlns:p14="http://schemas.microsoft.com/office/powerpoint/2010/main" val="1192629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Single Family Homes recently received a Capital Needs Assessment report (e-tool). The financial projection shows ending balances (after R4R deposits) becoming lower than the floor after year 10. The Authority plans to increase the annual deposits to replacement reserves, but also wants to understand how it would show recapitalization (around years 7-8) in case it chooses to finance the work in later years through 4% LIHTC and tax-exempt bonds. </a:t>
            </a:r>
          </a:p>
          <a:p>
            <a:endParaRPr lang="en-US" dirty="0"/>
          </a:p>
        </p:txBody>
      </p:sp>
      <p:sp>
        <p:nvSpPr>
          <p:cNvPr id="4" name="Slide Number Placeholder 3"/>
          <p:cNvSpPr>
            <a:spLocks noGrp="1"/>
          </p:cNvSpPr>
          <p:nvPr>
            <p:ph type="sldNum" sz="quarter" idx="5"/>
          </p:nvPr>
        </p:nvSpPr>
        <p:spPr/>
        <p:txBody>
          <a:bodyPr/>
          <a:lstStyle/>
          <a:p>
            <a:fld id="{FC94895B-25C5-4F61-8046-6D44BFF1CB64}" type="slidenum">
              <a:rPr lang="en-US" smtClean="0"/>
              <a:t>3</a:t>
            </a:fld>
            <a:endParaRPr lang="en-US"/>
          </a:p>
        </p:txBody>
      </p:sp>
    </p:spTree>
    <p:extLst>
      <p:ext uri="{BB962C8B-B14F-4D97-AF65-F5344CB8AC3E}">
        <p14:creationId xmlns:p14="http://schemas.microsoft.com/office/powerpoint/2010/main" val="909228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8D547752-7DC8-C744-9A66-C5D1C3DDB192}"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D5A3DF7-F23F-4B4E-AE83-1C04C54EFB92}" type="slidenum">
              <a:rPr lang="en-US"/>
              <a:pPr>
                <a:defRPr/>
              </a:pPr>
              <a:t>‹#›</a:t>
            </a:fld>
            <a:endParaRPr lang="en-US"/>
          </a:p>
        </p:txBody>
      </p:sp>
    </p:spTree>
    <p:extLst>
      <p:ext uri="{BB962C8B-B14F-4D97-AF65-F5344CB8AC3E}">
        <p14:creationId xmlns:p14="http://schemas.microsoft.com/office/powerpoint/2010/main" val="128107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307D49-4B23-7B41-9DD1-CE88D59ABE6A}"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45999-340E-4ACF-BB34-8FE13F43D17C}" type="slidenum">
              <a:rPr lang="en-US"/>
              <a:pPr>
                <a:defRPr/>
              </a:pPr>
              <a:t>‹#›</a:t>
            </a:fld>
            <a:endParaRPr lang="en-US"/>
          </a:p>
        </p:txBody>
      </p:sp>
    </p:spTree>
    <p:extLst>
      <p:ext uri="{BB962C8B-B14F-4D97-AF65-F5344CB8AC3E}">
        <p14:creationId xmlns:p14="http://schemas.microsoft.com/office/powerpoint/2010/main" val="378022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4A9E4E-30F5-504F-A7C3-B00CB0B76C8D}"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11A52-F243-4E28-A049-9BCD5654D432}" type="slidenum">
              <a:rPr lang="en-US"/>
              <a:pPr>
                <a:defRPr/>
              </a:pPr>
              <a:t>‹#›</a:t>
            </a:fld>
            <a:endParaRPr lang="en-US"/>
          </a:p>
        </p:txBody>
      </p:sp>
    </p:spTree>
    <p:extLst>
      <p:ext uri="{BB962C8B-B14F-4D97-AF65-F5344CB8AC3E}">
        <p14:creationId xmlns:p14="http://schemas.microsoft.com/office/powerpoint/2010/main" val="263241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9F2A1D-9D10-204E-90D2-86198B2E3BD5}"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343400" y="6324600"/>
            <a:ext cx="381000" cy="365125"/>
          </a:xfrm>
        </p:spPr>
        <p:txBody>
          <a:bodyPr/>
          <a:lstStyle>
            <a:lvl1pPr>
              <a:defRPr sz="1500" b="1"/>
            </a:lvl1pPr>
          </a:lstStyle>
          <a:p>
            <a:pPr>
              <a:defRPr/>
            </a:pPr>
            <a:fld id="{629C09B0-A436-4930-9DBD-7F024B262714}" type="slidenum">
              <a:rPr lang="en-US" smtClean="0"/>
              <a:pPr>
                <a:defRPr/>
              </a:pPr>
              <a:t>‹#›</a:t>
            </a:fld>
            <a:endParaRPr lang="en-US"/>
          </a:p>
        </p:txBody>
      </p:sp>
    </p:spTree>
    <p:extLst>
      <p:ext uri="{BB962C8B-B14F-4D97-AF65-F5344CB8AC3E}">
        <p14:creationId xmlns:p14="http://schemas.microsoft.com/office/powerpoint/2010/main" val="33548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51C9F4-4E45-C547-9171-F1721069E4DC}" type="datetime1">
              <a:rPr lang="en-US" smtClean="0"/>
              <a:t>6/15/2020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284947-6462-4D8F-A3AA-BA691DB2AD7C}" type="slidenum">
              <a:rPr lang="en-US"/>
              <a:pPr>
                <a:defRPr/>
              </a:pPr>
              <a:t>‹#›</a:t>
            </a:fld>
            <a:endParaRPr lang="en-US"/>
          </a:p>
        </p:txBody>
      </p:sp>
    </p:spTree>
    <p:extLst>
      <p:ext uri="{BB962C8B-B14F-4D97-AF65-F5344CB8AC3E}">
        <p14:creationId xmlns:p14="http://schemas.microsoft.com/office/powerpoint/2010/main" val="196506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4B4A048-B370-8446-B8C5-105AEA641983}" type="datetime1">
              <a:rPr lang="en-US" smtClean="0"/>
              <a:t>6/15/2020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01A582-62A1-4897-B658-40F3192AAA85}" type="slidenum">
              <a:rPr lang="en-US"/>
              <a:pPr>
                <a:defRPr/>
              </a:pPr>
              <a:t>‹#›</a:t>
            </a:fld>
            <a:endParaRPr lang="en-US"/>
          </a:p>
        </p:txBody>
      </p:sp>
    </p:spTree>
    <p:extLst>
      <p:ext uri="{BB962C8B-B14F-4D97-AF65-F5344CB8AC3E}">
        <p14:creationId xmlns:p14="http://schemas.microsoft.com/office/powerpoint/2010/main" val="52617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267AC0-01EE-2242-B3C8-7E6D7F8B34CD}" type="datetime1">
              <a:rPr lang="en-US" smtClean="0"/>
              <a:t>6/15/2020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C0A397E-51C7-40C0-990E-3F18F7D22D8D}" type="slidenum">
              <a:rPr lang="en-US"/>
              <a:pPr>
                <a:defRPr/>
              </a:pPr>
              <a:t>‹#›</a:t>
            </a:fld>
            <a:endParaRPr lang="en-US"/>
          </a:p>
        </p:txBody>
      </p:sp>
    </p:spTree>
    <p:extLst>
      <p:ext uri="{BB962C8B-B14F-4D97-AF65-F5344CB8AC3E}">
        <p14:creationId xmlns:p14="http://schemas.microsoft.com/office/powerpoint/2010/main" val="154375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406DCF-30D3-8646-84B2-3954B7E9B745}" type="datetime1">
              <a:rPr lang="en-US" smtClean="0"/>
              <a:t>6/15/2020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989CD6B-7C9A-4955-8EFD-C0AE0F423297}" type="slidenum">
              <a:rPr lang="en-US"/>
              <a:pPr>
                <a:defRPr/>
              </a:pPr>
              <a:t>‹#›</a:t>
            </a:fld>
            <a:endParaRPr lang="en-US"/>
          </a:p>
        </p:txBody>
      </p:sp>
    </p:spTree>
    <p:extLst>
      <p:ext uri="{BB962C8B-B14F-4D97-AF65-F5344CB8AC3E}">
        <p14:creationId xmlns:p14="http://schemas.microsoft.com/office/powerpoint/2010/main" val="17235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7B73B5-B83D-1C48-B40F-6C5A5F4FF1FB}" type="datetime1">
              <a:rPr lang="en-US" smtClean="0"/>
              <a:t>6/15/2020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DF284A-0880-49B6-B60D-98C6B9B3C1D1}" type="slidenum">
              <a:rPr lang="en-US"/>
              <a:pPr>
                <a:defRPr/>
              </a:pPr>
              <a:t>‹#›</a:t>
            </a:fld>
            <a:endParaRPr lang="en-US"/>
          </a:p>
        </p:txBody>
      </p:sp>
    </p:spTree>
    <p:extLst>
      <p:ext uri="{BB962C8B-B14F-4D97-AF65-F5344CB8AC3E}">
        <p14:creationId xmlns:p14="http://schemas.microsoft.com/office/powerpoint/2010/main" val="331796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98EAB2-50EF-B244-BFBE-AD601EE87732}" type="datetime1">
              <a:rPr lang="en-US" smtClean="0"/>
              <a:t>6/15/2020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D9EBB-599C-4490-B944-0E8500016132}" type="slidenum">
              <a:rPr lang="en-US"/>
              <a:pPr>
                <a:defRPr/>
              </a:pPr>
              <a:t>‹#›</a:t>
            </a:fld>
            <a:endParaRPr lang="en-US"/>
          </a:p>
        </p:txBody>
      </p:sp>
    </p:spTree>
    <p:extLst>
      <p:ext uri="{BB962C8B-B14F-4D97-AF65-F5344CB8AC3E}">
        <p14:creationId xmlns:p14="http://schemas.microsoft.com/office/powerpoint/2010/main" val="276327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7E6882-B1AE-534C-BB8B-D231E177615E}" type="datetime1">
              <a:rPr lang="en-US" smtClean="0"/>
              <a:t>6/15/2020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605C405-40F4-4C81-8D9F-E4992674B364}" type="slidenum">
              <a:rPr lang="en-US"/>
              <a:pPr>
                <a:defRPr/>
              </a:pPr>
              <a:t>‹#›</a:t>
            </a:fld>
            <a:endParaRPr lang="en-US"/>
          </a:p>
        </p:txBody>
      </p:sp>
    </p:spTree>
    <p:extLst>
      <p:ext uri="{BB962C8B-B14F-4D97-AF65-F5344CB8AC3E}">
        <p14:creationId xmlns:p14="http://schemas.microsoft.com/office/powerpoint/2010/main" val="363644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26" charset="0"/>
              </a:defRPr>
            </a:lvl1pPr>
          </a:lstStyle>
          <a:p>
            <a:pPr defTabSz="457200" fontAlgn="base">
              <a:spcBef>
                <a:spcPct val="0"/>
              </a:spcBef>
              <a:spcAft>
                <a:spcPct val="0"/>
              </a:spcAft>
              <a:defRPr/>
            </a:pPr>
            <a:fld id="{40B2ADB9-CAF7-F94B-98D2-B67C641C131D}" type="datetime1">
              <a:rPr lang="en-US" smtClean="0">
                <a:ea typeface="ＭＳ Ｐゴシック" pitchFamily="26" charset="-128"/>
              </a:rPr>
              <a:t>6/15/2020</a:t>
            </a:fld>
            <a:endParaRPr lang="en-US">
              <a:ea typeface="ＭＳ Ｐゴシック" pitchFamily="2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26" charset="0"/>
              </a:defRPr>
            </a:lvl1pPr>
          </a:lstStyle>
          <a:p>
            <a:pPr defTabSz="457200" fontAlgn="base">
              <a:spcBef>
                <a:spcPct val="0"/>
              </a:spcBef>
              <a:spcAft>
                <a:spcPct val="0"/>
              </a:spcAft>
              <a:defRPr/>
            </a:pPr>
            <a:fld id="{7ACE77B1-E6C2-4F5D-92A0-CC1BDF15D7F4}" type="slidenum">
              <a:rPr lang="en-US">
                <a:ea typeface="ＭＳ Ｐゴシック" pitchFamily="26" charset="-128"/>
              </a:rPr>
              <a:pPr defTabSz="457200" fontAlgn="base">
                <a:spcBef>
                  <a:spcPct val="0"/>
                </a:spcBef>
                <a:spcAft>
                  <a:spcPct val="0"/>
                </a:spcAft>
                <a:defRPr/>
              </a:pPr>
              <a:t>‹#›</a:t>
            </a:fld>
            <a:endParaRPr lang="en-US">
              <a:ea typeface="ＭＳ Ｐゴシック" pitchFamily="26" charset="-128"/>
            </a:endParaRPr>
          </a:p>
        </p:txBody>
      </p:sp>
    </p:spTree>
    <p:extLst>
      <p:ext uri="{BB962C8B-B14F-4D97-AF65-F5344CB8AC3E}">
        <p14:creationId xmlns:p14="http://schemas.microsoft.com/office/powerpoint/2010/main" val="97435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Requesting Technical Assistance</a:t>
            </a:r>
          </a:p>
        </p:txBody>
      </p:sp>
      <p:sp>
        <p:nvSpPr>
          <p:cNvPr id="3" name="Subtitle 2"/>
          <p:cNvSpPr>
            <a:spLocks noGrp="1"/>
          </p:cNvSpPr>
          <p:nvPr>
            <p:ph type="subTitle" idx="1"/>
          </p:nvPr>
        </p:nvSpPr>
        <p:spPr/>
        <p:txBody>
          <a:bodyPr/>
          <a:lstStyle/>
          <a:p>
            <a:r>
              <a:rPr lang="en-US" dirty="0">
                <a:ea typeface="+mn-lt"/>
                <a:cs typeface="+mn-lt"/>
              </a:rPr>
              <a:t>RAD 2020 Awardee Virtual Training</a:t>
            </a:r>
          </a:p>
          <a:p>
            <a:r>
              <a:rPr lang="en-US" dirty="0">
                <a:ea typeface="+mn-lt"/>
                <a:cs typeface="+mn-lt"/>
              </a:rPr>
              <a:t>Day One </a:t>
            </a:r>
          </a:p>
          <a:p>
            <a:r>
              <a:rPr lang="en-US" dirty="0">
                <a:cs typeface="Calibri"/>
              </a:rPr>
              <a:t>June 16, 2020</a:t>
            </a:r>
          </a:p>
          <a:p>
            <a:r>
              <a:rPr lang="en-US" dirty="0">
                <a:ea typeface="ＭＳ Ｐゴシック"/>
                <a:cs typeface="Calibri"/>
              </a:rPr>
              <a:t>Presenter: Greg Byrne</a:t>
            </a:r>
            <a:endParaRPr lang="en-US" dirty="0">
              <a:cs typeface="Calibri"/>
            </a:endParaRPr>
          </a:p>
        </p:txBody>
      </p:sp>
    </p:spTree>
    <p:extLst>
      <p:ext uri="{BB962C8B-B14F-4D97-AF65-F5344CB8AC3E}">
        <p14:creationId xmlns:p14="http://schemas.microsoft.com/office/powerpoint/2010/main" val="402289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276C-26F0-4464-88CD-DD625A72524D}"/>
              </a:ext>
            </a:extLst>
          </p:cNvPr>
          <p:cNvSpPr>
            <a:spLocks noGrp="1"/>
          </p:cNvSpPr>
          <p:nvPr>
            <p:ph type="title"/>
          </p:nvPr>
        </p:nvSpPr>
        <p:spPr/>
        <p:txBody>
          <a:bodyPr/>
          <a:lstStyle/>
          <a:p>
            <a:r>
              <a:rPr lang="en-US"/>
              <a:t>3) Choose Nature of Assistance</a:t>
            </a:r>
          </a:p>
        </p:txBody>
      </p:sp>
      <p:sp>
        <p:nvSpPr>
          <p:cNvPr id="3" name="Content Placeholder 2">
            <a:extLst>
              <a:ext uri="{FF2B5EF4-FFF2-40B4-BE49-F238E27FC236}">
                <a16:creationId xmlns:a16="http://schemas.microsoft.com/office/drawing/2014/main" id="{02DC3876-E942-47BA-BBAF-12FBCC62CF90}"/>
              </a:ext>
            </a:extLst>
          </p:cNvPr>
          <p:cNvSpPr>
            <a:spLocks noGrp="1"/>
          </p:cNvSpPr>
          <p:nvPr>
            <p:ph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3F321521-913A-40F8-AFF3-6DBE956F6E9F}"/>
              </a:ext>
            </a:extLst>
          </p:cNvPr>
          <p:cNvSpPr>
            <a:spLocks noGrp="1"/>
          </p:cNvSpPr>
          <p:nvPr>
            <p:ph type="sldNum" sz="quarter" idx="12"/>
          </p:nvPr>
        </p:nvSpPr>
        <p:spPr/>
        <p:txBody>
          <a:bodyPr/>
          <a:lstStyle/>
          <a:p>
            <a:pPr>
              <a:defRPr/>
            </a:pPr>
            <a:fld id="{629C09B0-A436-4930-9DBD-7F024B262714}" type="slidenum">
              <a:rPr lang="en-US" smtClean="0"/>
              <a:pPr>
                <a:defRPr/>
              </a:pPr>
              <a:t>9</a:t>
            </a:fld>
            <a:endParaRPr lang="en-US"/>
          </a:p>
        </p:txBody>
      </p:sp>
      <p:pic>
        <p:nvPicPr>
          <p:cNvPr id="5" name="Picture 4">
            <a:extLst>
              <a:ext uri="{FF2B5EF4-FFF2-40B4-BE49-F238E27FC236}">
                <a16:creationId xmlns:a16="http://schemas.microsoft.com/office/drawing/2014/main" id="{16DC2F5D-7577-42A3-BE4C-29468BA571B9}"/>
              </a:ext>
            </a:extLst>
          </p:cNvPr>
          <p:cNvPicPr>
            <a:picLocks noChangeAspect="1"/>
          </p:cNvPicPr>
          <p:nvPr/>
        </p:nvPicPr>
        <p:blipFill>
          <a:blip r:embed="rId2"/>
          <a:stretch>
            <a:fillRect/>
          </a:stretch>
        </p:blipFill>
        <p:spPr>
          <a:xfrm>
            <a:off x="457200" y="1616075"/>
            <a:ext cx="8001000" cy="4500562"/>
          </a:xfrm>
          <a:prstGeom prst="rect">
            <a:avLst/>
          </a:prstGeom>
          <a:ln>
            <a:noFill/>
          </a:ln>
          <a:effectLst>
            <a:outerShdw blurRad="292100" dist="139700" dir="2700000" algn="tl" rotWithShape="0">
              <a:srgbClr val="333333">
                <a:alpha val="65000"/>
              </a:srgbClr>
            </a:outerShdw>
          </a:effectLst>
        </p:spPr>
      </p:pic>
      <p:sp>
        <p:nvSpPr>
          <p:cNvPr id="11" name="Callout: Line with Border and Accent Bar 10">
            <a:extLst>
              <a:ext uri="{FF2B5EF4-FFF2-40B4-BE49-F238E27FC236}">
                <a16:creationId xmlns:a16="http://schemas.microsoft.com/office/drawing/2014/main" id="{25C0B42D-F9EF-4E68-AE21-784633473ACA}"/>
              </a:ext>
            </a:extLst>
          </p:cNvPr>
          <p:cNvSpPr/>
          <p:nvPr/>
        </p:nvSpPr>
        <p:spPr>
          <a:xfrm>
            <a:off x="4305300" y="2438400"/>
            <a:ext cx="3733800" cy="2073211"/>
          </a:xfrm>
          <a:prstGeom prst="accentBorderCallout1">
            <a:avLst>
              <a:gd name="adj1" fmla="val 18750"/>
              <a:gd name="adj2" fmla="val -8333"/>
              <a:gd name="adj3" fmla="val 52600"/>
              <a:gd name="adj4" fmla="val -31190"/>
            </a:avLst>
          </a:prstGeom>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3" name="Picture 12">
            <a:extLst>
              <a:ext uri="{FF2B5EF4-FFF2-40B4-BE49-F238E27FC236}">
                <a16:creationId xmlns:a16="http://schemas.microsoft.com/office/drawing/2014/main" id="{FC552124-09FA-4952-9FDB-3630D1A7062C}"/>
              </a:ext>
            </a:extLst>
          </p:cNvPr>
          <p:cNvPicPr>
            <a:picLocks noChangeAspect="1"/>
          </p:cNvPicPr>
          <p:nvPr/>
        </p:nvPicPr>
        <p:blipFill rotWithShape="1">
          <a:blip r:embed="rId2"/>
          <a:srcRect l="18096" t="28431" r="59047" b="51252"/>
          <a:stretch/>
        </p:blipFill>
        <p:spPr>
          <a:xfrm>
            <a:off x="4343400" y="2438399"/>
            <a:ext cx="3714750" cy="2060726"/>
          </a:xfrm>
          <a:prstGeom prst="rect">
            <a:avLst/>
          </a:prstGeom>
          <a:ln w="19050">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779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276C-26F0-4464-88CD-DD625A72524D}"/>
              </a:ext>
            </a:extLst>
          </p:cNvPr>
          <p:cNvSpPr>
            <a:spLocks noGrp="1"/>
          </p:cNvSpPr>
          <p:nvPr>
            <p:ph type="title"/>
          </p:nvPr>
        </p:nvSpPr>
        <p:spPr/>
        <p:txBody>
          <a:bodyPr/>
          <a:lstStyle/>
          <a:p>
            <a:r>
              <a:rPr lang="en-US"/>
              <a:t>4) Add Details/Explanation</a:t>
            </a:r>
          </a:p>
        </p:txBody>
      </p:sp>
      <p:sp>
        <p:nvSpPr>
          <p:cNvPr id="3" name="Content Placeholder 2">
            <a:extLst>
              <a:ext uri="{FF2B5EF4-FFF2-40B4-BE49-F238E27FC236}">
                <a16:creationId xmlns:a16="http://schemas.microsoft.com/office/drawing/2014/main" id="{02DC3876-E942-47BA-BBAF-12FBCC62CF90}"/>
              </a:ext>
            </a:extLst>
          </p:cNvPr>
          <p:cNvSpPr>
            <a:spLocks noGrp="1"/>
          </p:cNvSpPr>
          <p:nvPr>
            <p:ph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3F321521-913A-40F8-AFF3-6DBE956F6E9F}"/>
              </a:ext>
            </a:extLst>
          </p:cNvPr>
          <p:cNvSpPr>
            <a:spLocks noGrp="1"/>
          </p:cNvSpPr>
          <p:nvPr>
            <p:ph type="sldNum" sz="quarter" idx="12"/>
          </p:nvPr>
        </p:nvSpPr>
        <p:spPr/>
        <p:txBody>
          <a:bodyPr/>
          <a:lstStyle/>
          <a:p>
            <a:pPr>
              <a:defRPr/>
            </a:pPr>
            <a:fld id="{629C09B0-A436-4930-9DBD-7F024B262714}" type="slidenum">
              <a:rPr lang="en-US" smtClean="0"/>
              <a:pPr>
                <a:defRPr/>
              </a:pPr>
              <a:t>10</a:t>
            </a:fld>
            <a:endParaRPr lang="en-US"/>
          </a:p>
        </p:txBody>
      </p:sp>
      <p:pic>
        <p:nvPicPr>
          <p:cNvPr id="6" name="Picture 5">
            <a:extLst>
              <a:ext uri="{FF2B5EF4-FFF2-40B4-BE49-F238E27FC236}">
                <a16:creationId xmlns:a16="http://schemas.microsoft.com/office/drawing/2014/main" id="{49FC3A31-F54F-4D27-BB9D-AB0D570C35B2}"/>
              </a:ext>
            </a:extLst>
          </p:cNvPr>
          <p:cNvPicPr>
            <a:picLocks noChangeAspect="1"/>
          </p:cNvPicPr>
          <p:nvPr/>
        </p:nvPicPr>
        <p:blipFill>
          <a:blip r:embed="rId2"/>
          <a:stretch>
            <a:fillRect/>
          </a:stretch>
        </p:blipFill>
        <p:spPr>
          <a:xfrm>
            <a:off x="457200" y="1545431"/>
            <a:ext cx="8240889" cy="4635500"/>
          </a:xfrm>
          <a:prstGeom prst="rect">
            <a:avLst/>
          </a:prstGeom>
          <a:ln>
            <a:no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6F2586CA-2321-4FC5-8BFE-D971B80AD444}"/>
              </a:ext>
            </a:extLst>
          </p:cNvPr>
          <p:cNvSpPr/>
          <p:nvPr/>
        </p:nvSpPr>
        <p:spPr>
          <a:xfrm rot="11974127">
            <a:off x="5234504" y="3228692"/>
            <a:ext cx="978408" cy="484632"/>
          </a:xfrm>
          <a:prstGeom prst="rightArrow">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54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276C-26F0-4464-88CD-DD625A72524D}"/>
              </a:ext>
            </a:extLst>
          </p:cNvPr>
          <p:cNvSpPr>
            <a:spLocks noGrp="1"/>
          </p:cNvSpPr>
          <p:nvPr>
            <p:ph type="title"/>
          </p:nvPr>
        </p:nvSpPr>
        <p:spPr/>
        <p:txBody>
          <a:bodyPr/>
          <a:lstStyle/>
          <a:p>
            <a:r>
              <a:rPr lang="en-US"/>
              <a:t>5) Submit</a:t>
            </a:r>
          </a:p>
        </p:txBody>
      </p:sp>
      <p:sp>
        <p:nvSpPr>
          <p:cNvPr id="3" name="Content Placeholder 2">
            <a:extLst>
              <a:ext uri="{FF2B5EF4-FFF2-40B4-BE49-F238E27FC236}">
                <a16:creationId xmlns:a16="http://schemas.microsoft.com/office/drawing/2014/main" id="{02DC3876-E942-47BA-BBAF-12FBCC62CF90}"/>
              </a:ext>
            </a:extLst>
          </p:cNvPr>
          <p:cNvSpPr>
            <a:spLocks noGrp="1"/>
          </p:cNvSpPr>
          <p:nvPr>
            <p:ph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3F321521-913A-40F8-AFF3-6DBE956F6E9F}"/>
              </a:ext>
            </a:extLst>
          </p:cNvPr>
          <p:cNvSpPr>
            <a:spLocks noGrp="1"/>
          </p:cNvSpPr>
          <p:nvPr>
            <p:ph type="sldNum" sz="quarter" idx="12"/>
          </p:nvPr>
        </p:nvSpPr>
        <p:spPr/>
        <p:txBody>
          <a:bodyPr/>
          <a:lstStyle/>
          <a:p>
            <a:pPr>
              <a:defRPr/>
            </a:pPr>
            <a:fld id="{629C09B0-A436-4930-9DBD-7F024B262714}" type="slidenum">
              <a:rPr lang="en-US" smtClean="0"/>
              <a:pPr>
                <a:defRPr/>
              </a:pPr>
              <a:t>11</a:t>
            </a:fld>
            <a:endParaRPr lang="en-US"/>
          </a:p>
        </p:txBody>
      </p:sp>
      <p:pic>
        <p:nvPicPr>
          <p:cNvPr id="6" name="Picture 5">
            <a:extLst>
              <a:ext uri="{FF2B5EF4-FFF2-40B4-BE49-F238E27FC236}">
                <a16:creationId xmlns:a16="http://schemas.microsoft.com/office/drawing/2014/main" id="{49FC3A31-F54F-4D27-BB9D-AB0D570C35B2}"/>
              </a:ext>
            </a:extLst>
          </p:cNvPr>
          <p:cNvPicPr>
            <a:picLocks noChangeAspect="1"/>
          </p:cNvPicPr>
          <p:nvPr/>
        </p:nvPicPr>
        <p:blipFill>
          <a:blip r:embed="rId2"/>
          <a:stretch>
            <a:fillRect/>
          </a:stretch>
        </p:blipFill>
        <p:spPr>
          <a:xfrm>
            <a:off x="457200" y="1545431"/>
            <a:ext cx="8240889" cy="4635500"/>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04F742BA-33EE-4EDF-9B54-4BBBDC810142}"/>
              </a:ext>
            </a:extLst>
          </p:cNvPr>
          <p:cNvSpPr/>
          <p:nvPr/>
        </p:nvSpPr>
        <p:spPr>
          <a:xfrm rot="11974127">
            <a:off x="1195905" y="4188457"/>
            <a:ext cx="978408" cy="484632"/>
          </a:xfrm>
          <a:prstGeom prst="rightArrow">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76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ADC8-F8D2-41BA-BCCF-8D0986CC4F8C}"/>
              </a:ext>
            </a:extLst>
          </p:cNvPr>
          <p:cNvSpPr>
            <a:spLocks noGrp="1"/>
          </p:cNvSpPr>
          <p:nvPr>
            <p:ph type="title"/>
          </p:nvPr>
        </p:nvSpPr>
        <p:spPr/>
        <p:txBody>
          <a:bodyPr/>
          <a:lstStyle/>
          <a:p>
            <a:r>
              <a:rPr lang="en-US" dirty="0">
                <a:cs typeface="Calibri"/>
              </a:rPr>
              <a:t>End of Presentation</a:t>
            </a:r>
            <a:endParaRPr lang="en-US" dirty="0"/>
          </a:p>
        </p:txBody>
      </p:sp>
      <p:sp>
        <p:nvSpPr>
          <p:cNvPr id="3" name="Content Placeholder 2">
            <a:extLst>
              <a:ext uri="{FF2B5EF4-FFF2-40B4-BE49-F238E27FC236}">
                <a16:creationId xmlns:a16="http://schemas.microsoft.com/office/drawing/2014/main" id="{46924570-54F0-457E-B09F-15079769B6FD}"/>
              </a:ext>
            </a:extLst>
          </p:cNvPr>
          <p:cNvSpPr>
            <a:spLocks noGrp="1"/>
          </p:cNvSpPr>
          <p:nvPr>
            <p:ph idx="1"/>
          </p:nvPr>
        </p:nvSpPr>
        <p:spPr/>
        <p:txBody>
          <a:bodyPr/>
          <a:lstStyle/>
          <a:p>
            <a:pPr marL="0" indent="0" algn="ctr">
              <a:buNone/>
            </a:pPr>
            <a:r>
              <a:rPr lang="en-US" dirty="0">
                <a:ea typeface="ＭＳ Ｐゴシック"/>
              </a:rPr>
              <a:t>Thank you! </a:t>
            </a:r>
            <a:endParaRPr lang="en-US" dirty="0"/>
          </a:p>
        </p:txBody>
      </p:sp>
      <p:sp>
        <p:nvSpPr>
          <p:cNvPr id="4" name="Slide Number Placeholder 3">
            <a:extLst>
              <a:ext uri="{FF2B5EF4-FFF2-40B4-BE49-F238E27FC236}">
                <a16:creationId xmlns:a16="http://schemas.microsoft.com/office/drawing/2014/main" id="{3BD2BAC7-0779-4D63-9168-5618152728A8}"/>
              </a:ext>
            </a:extLst>
          </p:cNvPr>
          <p:cNvSpPr>
            <a:spLocks noGrp="1"/>
          </p:cNvSpPr>
          <p:nvPr>
            <p:ph type="sldNum" sz="quarter" idx="12"/>
          </p:nvPr>
        </p:nvSpPr>
        <p:spPr/>
        <p:txBody>
          <a:bodyPr/>
          <a:lstStyle/>
          <a:p>
            <a:pPr>
              <a:defRPr/>
            </a:pPr>
            <a:fld id="{629C09B0-A436-4930-9DBD-7F024B262714}" type="slidenum">
              <a:rPr lang="en-US" smtClean="0"/>
              <a:pPr>
                <a:defRPr/>
              </a:pPr>
              <a:t>12</a:t>
            </a:fld>
            <a:endParaRPr lang="en-US"/>
          </a:p>
        </p:txBody>
      </p:sp>
    </p:spTree>
    <p:extLst>
      <p:ext uri="{BB962C8B-B14F-4D97-AF65-F5344CB8AC3E}">
        <p14:creationId xmlns:p14="http://schemas.microsoft.com/office/powerpoint/2010/main" val="22100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Availability</a:t>
            </a:r>
          </a:p>
        </p:txBody>
      </p:sp>
      <p:sp>
        <p:nvSpPr>
          <p:cNvPr id="3" name="Content Placeholder 2"/>
          <p:cNvSpPr>
            <a:spLocks noGrp="1"/>
          </p:cNvSpPr>
          <p:nvPr>
            <p:ph idx="1"/>
          </p:nvPr>
        </p:nvSpPr>
        <p:spPr/>
        <p:txBody>
          <a:bodyPr/>
          <a:lstStyle/>
          <a:p>
            <a:r>
              <a:rPr lang="en-US" sz="2000"/>
              <a:t>Awardees may request technical assistance once they leave the ‘Launch Period.’</a:t>
            </a:r>
          </a:p>
          <a:p>
            <a:r>
              <a:rPr lang="en-US" sz="2000"/>
              <a:t>The Launch Period lasts for about the first 4 months following an agency’s initial CHAP award. During this period, Recap assigns an Initial Technical Assistance Provider to assist the PHA with ‘on-boarding’, which includes:</a:t>
            </a:r>
          </a:p>
          <a:p>
            <a:pPr lvl="1"/>
            <a:r>
              <a:rPr lang="en-US" sz="2000"/>
              <a:t>Introduction to the RAD Resource Desk,</a:t>
            </a:r>
          </a:p>
          <a:p>
            <a:pPr lvl="1"/>
            <a:r>
              <a:rPr lang="en-US" sz="2000"/>
              <a:t>Review of Initial Project Plans,</a:t>
            </a:r>
          </a:p>
          <a:p>
            <a:pPr lvl="1"/>
            <a:r>
              <a:rPr lang="en-US" sz="2000"/>
              <a:t>Milestones, and</a:t>
            </a:r>
          </a:p>
          <a:p>
            <a:pPr lvl="1"/>
            <a:r>
              <a:rPr lang="en-US" sz="2000"/>
              <a:t>Basic RAD program rules</a:t>
            </a:r>
          </a:p>
        </p:txBody>
      </p:sp>
      <p:sp>
        <p:nvSpPr>
          <p:cNvPr id="4" name="Slide Number Placeholder 3"/>
          <p:cNvSpPr>
            <a:spLocks noGrp="1"/>
          </p:cNvSpPr>
          <p:nvPr>
            <p:ph type="sldNum" sz="quarter" idx="12"/>
          </p:nvPr>
        </p:nvSpPr>
        <p:spPr/>
        <p:txBody>
          <a:bodyPr/>
          <a:lstStyle/>
          <a:p>
            <a:pPr>
              <a:defRPr/>
            </a:pPr>
            <a:fld id="{629C09B0-A436-4930-9DBD-7F024B262714}" type="slidenum">
              <a:rPr lang="en-US" smtClean="0"/>
              <a:pPr>
                <a:defRPr/>
              </a:pPr>
              <a:t>1</a:t>
            </a:fld>
            <a:endParaRPr lang="en-US"/>
          </a:p>
        </p:txBody>
      </p:sp>
    </p:spTree>
    <p:extLst>
      <p:ext uri="{BB962C8B-B14F-4D97-AF65-F5344CB8AC3E}">
        <p14:creationId xmlns:p14="http://schemas.microsoft.com/office/powerpoint/2010/main" val="311988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9B90-8AC1-4F97-B67D-8A89D9D9863D}"/>
              </a:ext>
            </a:extLst>
          </p:cNvPr>
          <p:cNvSpPr>
            <a:spLocks noGrp="1"/>
          </p:cNvSpPr>
          <p:nvPr>
            <p:ph type="title"/>
          </p:nvPr>
        </p:nvSpPr>
        <p:spPr/>
        <p:txBody>
          <a:bodyPr/>
          <a:lstStyle/>
          <a:p>
            <a:r>
              <a:rPr lang="en-US" dirty="0"/>
              <a:t>Eligible Activities </a:t>
            </a:r>
          </a:p>
        </p:txBody>
      </p:sp>
      <p:sp>
        <p:nvSpPr>
          <p:cNvPr id="3" name="Content Placeholder 2">
            <a:extLst>
              <a:ext uri="{FF2B5EF4-FFF2-40B4-BE49-F238E27FC236}">
                <a16:creationId xmlns:a16="http://schemas.microsoft.com/office/drawing/2014/main" id="{69A66C78-F233-4D5C-9064-62AF23E5B93D}"/>
              </a:ext>
            </a:extLst>
          </p:cNvPr>
          <p:cNvSpPr>
            <a:spLocks noGrp="1"/>
          </p:cNvSpPr>
          <p:nvPr>
            <p:ph idx="1"/>
          </p:nvPr>
        </p:nvSpPr>
        <p:spPr/>
        <p:txBody>
          <a:bodyPr/>
          <a:lstStyle/>
          <a:p>
            <a:pPr marL="0" indent="0">
              <a:buNone/>
            </a:pPr>
            <a:r>
              <a:rPr lang="en-US" sz="2000" dirty="0"/>
              <a:t>These include, but are not limited to, </a:t>
            </a:r>
          </a:p>
          <a:p>
            <a:r>
              <a:rPr lang="en-US" sz="2000" dirty="0"/>
              <a:t>Discussing property or portfolio conversion plans</a:t>
            </a:r>
          </a:p>
          <a:p>
            <a:r>
              <a:rPr lang="en-US" sz="2000" dirty="0"/>
              <a:t>Reviewing/interpreting third party reports (CNA e-tool, environmental)</a:t>
            </a:r>
          </a:p>
          <a:p>
            <a:r>
              <a:rPr lang="en-US" sz="2000" dirty="0"/>
              <a:t>Financing the conversion</a:t>
            </a:r>
          </a:p>
          <a:p>
            <a:r>
              <a:rPr lang="en-US" sz="2000" dirty="0"/>
              <a:t>Understanding general financing plan submission requirements, </a:t>
            </a:r>
          </a:p>
          <a:p>
            <a:r>
              <a:rPr lang="en-US" sz="2000" dirty="0"/>
              <a:t>Help with general RAD Resource Desk website navigation/functionality</a:t>
            </a:r>
          </a:p>
          <a:p>
            <a:r>
              <a:rPr lang="en-US" sz="2000" dirty="0"/>
              <a:t>Assembling the development team</a:t>
            </a:r>
          </a:p>
          <a:p>
            <a:r>
              <a:rPr lang="en-US" sz="2000" dirty="0"/>
              <a:t>Project feasibility</a:t>
            </a:r>
          </a:p>
          <a:p>
            <a:pPr marL="0" indent="0">
              <a:buNone/>
            </a:pPr>
            <a:endParaRPr lang="en-US" sz="2000" dirty="0"/>
          </a:p>
          <a:p>
            <a:pPr marL="0" indent="0">
              <a:buNone/>
            </a:pPr>
            <a:r>
              <a:rPr lang="en-US" sz="2000" dirty="0"/>
              <a:t>Difference between TA and general Help Desk program questions:</a:t>
            </a:r>
            <a:endParaRPr lang="en-US" sz="1000" dirty="0"/>
          </a:p>
          <a:p>
            <a:pPr lvl="1"/>
            <a:r>
              <a:rPr lang="en-US" sz="1600" b="1" dirty="0"/>
              <a:t>Ask the Help Desk: </a:t>
            </a:r>
            <a:r>
              <a:rPr lang="en-US" sz="1600" dirty="0"/>
              <a:t>Where do I find the “submit” button on the Financing Plan Page?</a:t>
            </a:r>
          </a:p>
          <a:p>
            <a:pPr lvl="1"/>
            <a:r>
              <a:rPr lang="en-US" sz="1600" b="1" dirty="0"/>
              <a:t>Ask for TA</a:t>
            </a:r>
            <a:r>
              <a:rPr lang="en-US" sz="1600" dirty="0"/>
              <a:t>: I need help determining how much I should put into the ADRR vs the IDRR.</a:t>
            </a:r>
          </a:p>
        </p:txBody>
      </p:sp>
      <p:sp>
        <p:nvSpPr>
          <p:cNvPr id="4" name="Slide Number Placeholder 3">
            <a:extLst>
              <a:ext uri="{FF2B5EF4-FFF2-40B4-BE49-F238E27FC236}">
                <a16:creationId xmlns:a16="http://schemas.microsoft.com/office/drawing/2014/main" id="{2D2919E3-71DC-4038-B4F5-0347E8C57847}"/>
              </a:ext>
            </a:extLst>
          </p:cNvPr>
          <p:cNvSpPr>
            <a:spLocks noGrp="1"/>
          </p:cNvSpPr>
          <p:nvPr>
            <p:ph type="sldNum" sz="quarter" idx="12"/>
          </p:nvPr>
        </p:nvSpPr>
        <p:spPr/>
        <p:txBody>
          <a:bodyPr/>
          <a:lstStyle/>
          <a:p>
            <a:pPr>
              <a:defRPr/>
            </a:pPr>
            <a:fld id="{629C09B0-A436-4930-9DBD-7F024B262714}" type="slidenum">
              <a:rPr lang="en-US" smtClean="0"/>
              <a:pPr>
                <a:defRPr/>
              </a:pPr>
              <a:t>2</a:t>
            </a:fld>
            <a:endParaRPr lang="en-US"/>
          </a:p>
        </p:txBody>
      </p:sp>
    </p:spTree>
    <p:extLst>
      <p:ext uri="{BB962C8B-B14F-4D97-AF65-F5344CB8AC3E}">
        <p14:creationId xmlns:p14="http://schemas.microsoft.com/office/powerpoint/2010/main" val="190037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7ABB-B8E4-4FDE-B0F9-A2D80FA740D3}"/>
              </a:ext>
            </a:extLst>
          </p:cNvPr>
          <p:cNvSpPr>
            <a:spLocks noGrp="1"/>
          </p:cNvSpPr>
          <p:nvPr>
            <p:ph type="title"/>
          </p:nvPr>
        </p:nvSpPr>
        <p:spPr/>
        <p:txBody>
          <a:bodyPr/>
          <a:lstStyle/>
          <a:p>
            <a:r>
              <a:rPr lang="en-US"/>
              <a:t>TA Request Examples</a:t>
            </a:r>
          </a:p>
        </p:txBody>
      </p:sp>
      <p:sp>
        <p:nvSpPr>
          <p:cNvPr id="4" name="Slide Number Placeholder 3">
            <a:extLst>
              <a:ext uri="{FF2B5EF4-FFF2-40B4-BE49-F238E27FC236}">
                <a16:creationId xmlns:a16="http://schemas.microsoft.com/office/drawing/2014/main" id="{E2D66A66-57FC-405A-BA1A-642A59D37235}"/>
              </a:ext>
            </a:extLst>
          </p:cNvPr>
          <p:cNvSpPr>
            <a:spLocks noGrp="1"/>
          </p:cNvSpPr>
          <p:nvPr>
            <p:ph type="sldNum" sz="quarter" idx="12"/>
          </p:nvPr>
        </p:nvSpPr>
        <p:spPr/>
        <p:txBody>
          <a:bodyPr/>
          <a:lstStyle/>
          <a:p>
            <a:pPr>
              <a:defRPr/>
            </a:pPr>
            <a:fld id="{629C09B0-A436-4930-9DBD-7F024B262714}" type="slidenum">
              <a:rPr lang="en-US" smtClean="0"/>
              <a:pPr>
                <a:defRPr/>
              </a:pPr>
              <a:t>3</a:t>
            </a:fld>
            <a:endParaRPr lang="en-US"/>
          </a:p>
        </p:txBody>
      </p:sp>
      <p:pic>
        <p:nvPicPr>
          <p:cNvPr id="1026" name="Picture 2">
            <a:extLst>
              <a:ext uri="{FF2B5EF4-FFF2-40B4-BE49-F238E27FC236}">
                <a16:creationId xmlns:a16="http://schemas.microsoft.com/office/drawing/2014/main" id="{62BC711B-BE44-4706-A4D7-BAD27134531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132" r="26784" b="5605"/>
          <a:stretch/>
        </p:blipFill>
        <p:spPr bwMode="auto">
          <a:xfrm>
            <a:off x="396240" y="1889909"/>
            <a:ext cx="5333452" cy="3329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D1FBB8-DD8D-4533-A1FD-A7B03EB44C70}"/>
              </a:ext>
            </a:extLst>
          </p:cNvPr>
          <p:cNvSpPr/>
          <p:nvPr/>
        </p:nvSpPr>
        <p:spPr>
          <a:xfrm>
            <a:off x="1684750" y="4246879"/>
            <a:ext cx="1378216" cy="538481"/>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allout: Bent Line 2">
            <a:extLst>
              <a:ext uri="{FF2B5EF4-FFF2-40B4-BE49-F238E27FC236}">
                <a16:creationId xmlns:a16="http://schemas.microsoft.com/office/drawing/2014/main" id="{1132728C-470C-4437-A550-A89D31ECCFC6}"/>
              </a:ext>
            </a:extLst>
          </p:cNvPr>
          <p:cNvSpPr/>
          <p:nvPr/>
        </p:nvSpPr>
        <p:spPr>
          <a:xfrm>
            <a:off x="3616959" y="1417637"/>
            <a:ext cx="5130801" cy="4274343"/>
          </a:xfrm>
          <a:prstGeom prst="borderCallout2">
            <a:avLst>
              <a:gd name="adj1" fmla="val 18750"/>
              <a:gd name="adj2" fmla="val -8333"/>
              <a:gd name="adj3" fmla="val 18750"/>
              <a:gd name="adj4" fmla="val -16667"/>
              <a:gd name="adj5" fmla="val 50556"/>
              <a:gd name="adj6" fmla="val -31355"/>
            </a:avLst>
          </a:prstGeom>
          <a:solidFill>
            <a:schemeClr val="bg1">
              <a:lumMod val="85000"/>
            </a:schemeClr>
          </a:solidFill>
          <a:ln w="285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Financing the Conversion: </a:t>
            </a:r>
            <a:r>
              <a:rPr lang="en-US" sz="2200" dirty="0">
                <a:solidFill>
                  <a:schemeClr val="tx1"/>
                </a:solidFill>
              </a:rPr>
              <a:t>Single Family Homes recently received a Capital Needs Assessment report (e-tool). The financial projection shows ending balances (after R4R deposits) becoming lower than the floor after year 10. The Authority plans to increase the annual deposits to replacement reserves, but also wants to understand how it would show recapitalization (around years 7-8) in case it chooses to finance the work in later years through 4% LIHTC and tax-exempt bonds. </a:t>
            </a:r>
          </a:p>
        </p:txBody>
      </p:sp>
    </p:spTree>
    <p:extLst>
      <p:ext uri="{BB962C8B-B14F-4D97-AF65-F5344CB8AC3E}">
        <p14:creationId xmlns:p14="http://schemas.microsoft.com/office/powerpoint/2010/main" val="110770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7ABB-B8E4-4FDE-B0F9-A2D80FA740D3}"/>
              </a:ext>
            </a:extLst>
          </p:cNvPr>
          <p:cNvSpPr>
            <a:spLocks noGrp="1"/>
          </p:cNvSpPr>
          <p:nvPr>
            <p:ph type="title"/>
          </p:nvPr>
        </p:nvSpPr>
        <p:spPr/>
        <p:txBody>
          <a:bodyPr/>
          <a:lstStyle/>
          <a:p>
            <a:r>
              <a:rPr lang="en-US"/>
              <a:t>TA Request Examples</a:t>
            </a:r>
          </a:p>
        </p:txBody>
      </p:sp>
      <p:sp>
        <p:nvSpPr>
          <p:cNvPr id="4" name="Slide Number Placeholder 3">
            <a:extLst>
              <a:ext uri="{FF2B5EF4-FFF2-40B4-BE49-F238E27FC236}">
                <a16:creationId xmlns:a16="http://schemas.microsoft.com/office/drawing/2014/main" id="{E2D66A66-57FC-405A-BA1A-642A59D37235}"/>
              </a:ext>
            </a:extLst>
          </p:cNvPr>
          <p:cNvSpPr>
            <a:spLocks noGrp="1"/>
          </p:cNvSpPr>
          <p:nvPr>
            <p:ph type="sldNum" sz="quarter" idx="12"/>
          </p:nvPr>
        </p:nvSpPr>
        <p:spPr/>
        <p:txBody>
          <a:bodyPr/>
          <a:lstStyle/>
          <a:p>
            <a:pPr>
              <a:defRPr/>
            </a:pPr>
            <a:fld id="{629C09B0-A436-4930-9DBD-7F024B262714}" type="slidenum">
              <a:rPr lang="en-US" smtClean="0"/>
              <a:pPr>
                <a:defRPr/>
              </a:pPr>
              <a:t>4</a:t>
            </a:fld>
            <a:endParaRPr lang="en-US"/>
          </a:p>
        </p:txBody>
      </p:sp>
      <p:pic>
        <p:nvPicPr>
          <p:cNvPr id="2050" name="Picture 2">
            <a:extLst>
              <a:ext uri="{FF2B5EF4-FFF2-40B4-BE49-F238E27FC236}">
                <a16:creationId xmlns:a16="http://schemas.microsoft.com/office/drawing/2014/main" id="{B3A54C9C-A597-4898-AFFB-85B725CCB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38" r="22403" b="5314"/>
          <a:stretch/>
        </p:blipFill>
        <p:spPr bwMode="auto">
          <a:xfrm>
            <a:off x="457199" y="1489178"/>
            <a:ext cx="6821876" cy="4027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D1FBB8-DD8D-4533-A1FD-A7B03EB44C70}"/>
              </a:ext>
            </a:extLst>
          </p:cNvPr>
          <p:cNvSpPr/>
          <p:nvPr/>
        </p:nvSpPr>
        <p:spPr>
          <a:xfrm>
            <a:off x="2032957" y="4064355"/>
            <a:ext cx="1835180" cy="79212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allout: Bent Line 2">
            <a:extLst>
              <a:ext uri="{FF2B5EF4-FFF2-40B4-BE49-F238E27FC236}">
                <a16:creationId xmlns:a16="http://schemas.microsoft.com/office/drawing/2014/main" id="{561FCD10-B109-42D2-A0E5-137D74FC592A}"/>
              </a:ext>
            </a:extLst>
          </p:cNvPr>
          <p:cNvSpPr/>
          <p:nvPr/>
        </p:nvSpPr>
        <p:spPr>
          <a:xfrm>
            <a:off x="4343401" y="1921296"/>
            <a:ext cx="4343400" cy="3209504"/>
          </a:xfrm>
          <a:prstGeom prst="borderCallout2">
            <a:avLst>
              <a:gd name="adj1" fmla="val 18750"/>
              <a:gd name="adj2" fmla="val -8333"/>
              <a:gd name="adj3" fmla="val 18750"/>
              <a:gd name="adj4" fmla="val -24630"/>
              <a:gd name="adj5" fmla="val 41591"/>
              <a:gd name="adj6" fmla="val -35262"/>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Financing the Conversion: </a:t>
            </a:r>
            <a:r>
              <a:rPr lang="en-US" sz="2200" dirty="0">
                <a:solidFill>
                  <a:schemeClr val="tx1"/>
                </a:solidFill>
              </a:rPr>
              <a:t>I would like to have a Technical Assistance call with the RAD Desk to discuss the affects of FHA Shared Risk on RAD projects, what changes in the RAD process will be required by this financing and to discuss what is needed for concept call. </a:t>
            </a:r>
          </a:p>
        </p:txBody>
      </p:sp>
    </p:spTree>
    <p:extLst>
      <p:ext uri="{BB962C8B-B14F-4D97-AF65-F5344CB8AC3E}">
        <p14:creationId xmlns:p14="http://schemas.microsoft.com/office/powerpoint/2010/main" val="261999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7ABB-B8E4-4FDE-B0F9-A2D80FA740D3}"/>
              </a:ext>
            </a:extLst>
          </p:cNvPr>
          <p:cNvSpPr>
            <a:spLocks noGrp="1"/>
          </p:cNvSpPr>
          <p:nvPr>
            <p:ph type="title"/>
          </p:nvPr>
        </p:nvSpPr>
        <p:spPr/>
        <p:txBody>
          <a:bodyPr/>
          <a:lstStyle/>
          <a:p>
            <a:r>
              <a:rPr lang="en-US"/>
              <a:t>TA Request Examples</a:t>
            </a:r>
          </a:p>
        </p:txBody>
      </p:sp>
      <p:sp>
        <p:nvSpPr>
          <p:cNvPr id="4" name="Slide Number Placeholder 3">
            <a:extLst>
              <a:ext uri="{FF2B5EF4-FFF2-40B4-BE49-F238E27FC236}">
                <a16:creationId xmlns:a16="http://schemas.microsoft.com/office/drawing/2014/main" id="{E2D66A66-57FC-405A-BA1A-642A59D37235}"/>
              </a:ext>
            </a:extLst>
          </p:cNvPr>
          <p:cNvSpPr>
            <a:spLocks noGrp="1"/>
          </p:cNvSpPr>
          <p:nvPr>
            <p:ph type="sldNum" sz="quarter" idx="12"/>
          </p:nvPr>
        </p:nvSpPr>
        <p:spPr/>
        <p:txBody>
          <a:bodyPr/>
          <a:lstStyle/>
          <a:p>
            <a:pPr>
              <a:defRPr/>
            </a:pPr>
            <a:fld id="{629C09B0-A436-4930-9DBD-7F024B262714}" type="slidenum">
              <a:rPr lang="en-US" smtClean="0"/>
              <a:pPr>
                <a:defRPr/>
              </a:pPr>
              <a:t>5</a:t>
            </a:fld>
            <a:endParaRPr lang="en-US"/>
          </a:p>
        </p:txBody>
      </p:sp>
      <p:pic>
        <p:nvPicPr>
          <p:cNvPr id="3074" name="Picture 2">
            <a:extLst>
              <a:ext uri="{FF2B5EF4-FFF2-40B4-BE49-F238E27FC236}">
                <a16:creationId xmlns:a16="http://schemas.microsoft.com/office/drawing/2014/main" id="{8DB79B8A-F2DC-4B4E-BCA1-ABAD334CFF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76" r="26977" b="5452"/>
          <a:stretch/>
        </p:blipFill>
        <p:spPr bwMode="auto">
          <a:xfrm>
            <a:off x="657952" y="1417638"/>
            <a:ext cx="6737051" cy="4212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D1FBB8-DD8D-4533-A1FD-A7B03EB44C70}"/>
              </a:ext>
            </a:extLst>
          </p:cNvPr>
          <p:cNvSpPr/>
          <p:nvPr/>
        </p:nvSpPr>
        <p:spPr>
          <a:xfrm>
            <a:off x="2280742" y="4344524"/>
            <a:ext cx="1922722" cy="611372"/>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allout: Bent Line 2">
            <a:extLst>
              <a:ext uri="{FF2B5EF4-FFF2-40B4-BE49-F238E27FC236}">
                <a16:creationId xmlns:a16="http://schemas.microsoft.com/office/drawing/2014/main" id="{499B9890-3340-41EC-9403-92F214D9082F}"/>
              </a:ext>
            </a:extLst>
          </p:cNvPr>
          <p:cNvSpPr/>
          <p:nvPr/>
        </p:nvSpPr>
        <p:spPr>
          <a:xfrm>
            <a:off x="4533900" y="2042520"/>
            <a:ext cx="3840480" cy="3027320"/>
          </a:xfrm>
          <a:prstGeom prst="borderCallout2">
            <a:avLst>
              <a:gd name="adj1" fmla="val 18750"/>
              <a:gd name="adj2" fmla="val -8333"/>
              <a:gd name="adj3" fmla="val 18750"/>
              <a:gd name="adj4" fmla="val -24380"/>
              <a:gd name="adj5" fmla="val 51193"/>
              <a:gd name="adj6" fmla="val -42176"/>
            </a:avLst>
          </a:prstGeom>
          <a:solidFill>
            <a:schemeClr val="bg1">
              <a:lumMod val="85000"/>
            </a:schemeClr>
          </a:solid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Other Assistance: </a:t>
            </a:r>
            <a:r>
              <a:rPr lang="en-US" sz="2200" dirty="0">
                <a:solidFill>
                  <a:schemeClr val="tx1"/>
                </a:solidFill>
              </a:rPr>
              <a:t>Requesting assistance to explore re-positioning strategies for Scattered Sites in an effort to maximize cash flow. PNA as a whole would require extensive financing therefore reducing cash flow.</a:t>
            </a:r>
          </a:p>
        </p:txBody>
      </p:sp>
    </p:spTree>
    <p:extLst>
      <p:ext uri="{BB962C8B-B14F-4D97-AF65-F5344CB8AC3E}">
        <p14:creationId xmlns:p14="http://schemas.microsoft.com/office/powerpoint/2010/main" val="171451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D9D8-FF6F-4365-862F-EEBC45325343}"/>
              </a:ext>
            </a:extLst>
          </p:cNvPr>
          <p:cNvSpPr>
            <a:spLocks noGrp="1"/>
          </p:cNvSpPr>
          <p:nvPr>
            <p:ph type="title"/>
          </p:nvPr>
        </p:nvSpPr>
        <p:spPr/>
        <p:txBody>
          <a:bodyPr/>
          <a:lstStyle/>
          <a:p>
            <a:r>
              <a:rPr lang="en-US"/>
              <a:t>Process</a:t>
            </a:r>
          </a:p>
        </p:txBody>
      </p:sp>
      <p:sp>
        <p:nvSpPr>
          <p:cNvPr id="3" name="Content Placeholder 2">
            <a:extLst>
              <a:ext uri="{FF2B5EF4-FFF2-40B4-BE49-F238E27FC236}">
                <a16:creationId xmlns:a16="http://schemas.microsoft.com/office/drawing/2014/main" id="{7E31CD43-409A-44C4-8D24-38AE2A9EE820}"/>
              </a:ext>
            </a:extLst>
          </p:cNvPr>
          <p:cNvSpPr>
            <a:spLocks noGrp="1"/>
          </p:cNvSpPr>
          <p:nvPr>
            <p:ph idx="1"/>
          </p:nvPr>
        </p:nvSpPr>
        <p:spPr/>
        <p:txBody>
          <a:bodyPr/>
          <a:lstStyle/>
          <a:p>
            <a:r>
              <a:rPr lang="en-US" sz="2800" dirty="0"/>
              <a:t>All TA requests are submitted through RAD Resource Desk</a:t>
            </a:r>
          </a:p>
          <a:p>
            <a:r>
              <a:rPr lang="en-US" sz="2800" dirty="0"/>
              <a:t>Recap will review/approve and assign the work to its TA Contractor, Enterprise Community Partners</a:t>
            </a:r>
          </a:p>
          <a:p>
            <a:r>
              <a:rPr lang="en-US" sz="2800" dirty="0"/>
              <a:t>PHA should only have one open TA request at any time; however, PHA may make multiple requests</a:t>
            </a:r>
          </a:p>
          <a:p>
            <a:r>
              <a:rPr lang="en-US" sz="2800" dirty="0"/>
              <a:t>Each TA request generally limited to up to 16 hours</a:t>
            </a:r>
          </a:p>
        </p:txBody>
      </p:sp>
      <p:sp>
        <p:nvSpPr>
          <p:cNvPr id="4" name="Slide Number Placeholder 3">
            <a:extLst>
              <a:ext uri="{FF2B5EF4-FFF2-40B4-BE49-F238E27FC236}">
                <a16:creationId xmlns:a16="http://schemas.microsoft.com/office/drawing/2014/main" id="{5BF7C176-A500-4EFD-AA4C-71AB67302F78}"/>
              </a:ext>
            </a:extLst>
          </p:cNvPr>
          <p:cNvSpPr>
            <a:spLocks noGrp="1"/>
          </p:cNvSpPr>
          <p:nvPr>
            <p:ph type="sldNum" sz="quarter" idx="12"/>
          </p:nvPr>
        </p:nvSpPr>
        <p:spPr/>
        <p:txBody>
          <a:bodyPr/>
          <a:lstStyle/>
          <a:p>
            <a:pPr>
              <a:defRPr/>
            </a:pPr>
            <a:fld id="{629C09B0-A436-4930-9DBD-7F024B262714}" type="slidenum">
              <a:rPr lang="en-US" smtClean="0"/>
              <a:pPr>
                <a:defRPr/>
              </a:pPr>
              <a:t>6</a:t>
            </a:fld>
            <a:endParaRPr lang="en-US"/>
          </a:p>
        </p:txBody>
      </p:sp>
    </p:spTree>
    <p:extLst>
      <p:ext uri="{BB962C8B-B14F-4D97-AF65-F5344CB8AC3E}">
        <p14:creationId xmlns:p14="http://schemas.microsoft.com/office/powerpoint/2010/main" val="173575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276C-26F0-4464-88CD-DD625A72524D}"/>
              </a:ext>
            </a:extLst>
          </p:cNvPr>
          <p:cNvSpPr>
            <a:spLocks noGrp="1"/>
          </p:cNvSpPr>
          <p:nvPr>
            <p:ph type="title"/>
          </p:nvPr>
        </p:nvSpPr>
        <p:spPr/>
        <p:txBody>
          <a:bodyPr/>
          <a:lstStyle/>
          <a:p>
            <a:r>
              <a:rPr lang="en-US"/>
              <a:t>1) Go to Action Items</a:t>
            </a:r>
          </a:p>
        </p:txBody>
      </p:sp>
      <p:sp>
        <p:nvSpPr>
          <p:cNvPr id="3" name="Content Placeholder 2">
            <a:extLst>
              <a:ext uri="{FF2B5EF4-FFF2-40B4-BE49-F238E27FC236}">
                <a16:creationId xmlns:a16="http://schemas.microsoft.com/office/drawing/2014/main" id="{02DC3876-E942-47BA-BBAF-12FBCC62CF90}"/>
              </a:ext>
            </a:extLst>
          </p:cNvPr>
          <p:cNvSpPr>
            <a:spLocks noGrp="1"/>
          </p:cNvSpPr>
          <p:nvPr>
            <p:ph idx="1"/>
          </p:nvPr>
        </p:nvSpPr>
        <p:spPr/>
        <p:txBody>
          <a:bodyPr/>
          <a:lstStyle/>
          <a:p>
            <a:pPr marL="0" indent="0">
              <a:buNone/>
            </a:pPr>
            <a:r>
              <a:rPr lang="en-US"/>
              <a:t>(show the steps in the request process)</a:t>
            </a:r>
          </a:p>
        </p:txBody>
      </p:sp>
      <p:sp>
        <p:nvSpPr>
          <p:cNvPr id="4" name="Slide Number Placeholder 3">
            <a:extLst>
              <a:ext uri="{FF2B5EF4-FFF2-40B4-BE49-F238E27FC236}">
                <a16:creationId xmlns:a16="http://schemas.microsoft.com/office/drawing/2014/main" id="{3F321521-913A-40F8-AFF3-6DBE956F6E9F}"/>
              </a:ext>
            </a:extLst>
          </p:cNvPr>
          <p:cNvSpPr>
            <a:spLocks noGrp="1"/>
          </p:cNvSpPr>
          <p:nvPr>
            <p:ph type="sldNum" sz="quarter" idx="12"/>
          </p:nvPr>
        </p:nvSpPr>
        <p:spPr/>
        <p:txBody>
          <a:bodyPr/>
          <a:lstStyle/>
          <a:p>
            <a:pPr>
              <a:defRPr/>
            </a:pPr>
            <a:fld id="{629C09B0-A436-4930-9DBD-7F024B262714}" type="slidenum">
              <a:rPr lang="en-US" smtClean="0"/>
              <a:pPr>
                <a:defRPr/>
              </a:pPr>
              <a:t>7</a:t>
            </a:fld>
            <a:endParaRPr lang="en-US"/>
          </a:p>
        </p:txBody>
      </p:sp>
      <p:pic>
        <p:nvPicPr>
          <p:cNvPr id="5" name="Picture 5" descr="A screenshot of a social media post&#10;&#10;Description generated with very high confidence">
            <a:extLst>
              <a:ext uri="{FF2B5EF4-FFF2-40B4-BE49-F238E27FC236}">
                <a16:creationId xmlns:a16="http://schemas.microsoft.com/office/drawing/2014/main" id="{92536B5A-C6B6-437B-89F6-FCB3C865A286}"/>
              </a:ext>
            </a:extLst>
          </p:cNvPr>
          <p:cNvPicPr>
            <a:picLocks noChangeAspect="1"/>
          </p:cNvPicPr>
          <p:nvPr/>
        </p:nvPicPr>
        <p:blipFill>
          <a:blip r:embed="rId2"/>
          <a:stretch>
            <a:fillRect/>
          </a:stretch>
        </p:blipFill>
        <p:spPr>
          <a:xfrm>
            <a:off x="457200" y="1295400"/>
            <a:ext cx="8283652" cy="4651108"/>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2C753E74-876B-4D00-BF91-A6BDA2571E7E}"/>
              </a:ext>
            </a:extLst>
          </p:cNvPr>
          <p:cNvSpPr/>
          <p:nvPr/>
        </p:nvSpPr>
        <p:spPr>
          <a:xfrm>
            <a:off x="6324600" y="1752600"/>
            <a:ext cx="873202" cy="4572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73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276C-26F0-4464-88CD-DD625A72524D}"/>
              </a:ext>
            </a:extLst>
          </p:cNvPr>
          <p:cNvSpPr>
            <a:spLocks noGrp="1"/>
          </p:cNvSpPr>
          <p:nvPr>
            <p:ph type="title"/>
          </p:nvPr>
        </p:nvSpPr>
        <p:spPr/>
        <p:txBody>
          <a:bodyPr/>
          <a:lstStyle/>
          <a:p>
            <a:r>
              <a:rPr lang="en-US"/>
              <a:t>2) Click Request Technical Assistance</a:t>
            </a:r>
          </a:p>
        </p:txBody>
      </p:sp>
      <p:sp>
        <p:nvSpPr>
          <p:cNvPr id="3" name="Content Placeholder 2">
            <a:extLst>
              <a:ext uri="{FF2B5EF4-FFF2-40B4-BE49-F238E27FC236}">
                <a16:creationId xmlns:a16="http://schemas.microsoft.com/office/drawing/2014/main" id="{02DC3876-E942-47BA-BBAF-12FBCC62CF90}"/>
              </a:ext>
            </a:extLst>
          </p:cNvPr>
          <p:cNvSpPr>
            <a:spLocks noGrp="1"/>
          </p:cNvSpPr>
          <p:nvPr>
            <p:ph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3F321521-913A-40F8-AFF3-6DBE956F6E9F}"/>
              </a:ext>
            </a:extLst>
          </p:cNvPr>
          <p:cNvSpPr>
            <a:spLocks noGrp="1"/>
          </p:cNvSpPr>
          <p:nvPr>
            <p:ph type="sldNum" sz="quarter" idx="12"/>
          </p:nvPr>
        </p:nvSpPr>
        <p:spPr/>
        <p:txBody>
          <a:bodyPr/>
          <a:lstStyle/>
          <a:p>
            <a:pPr>
              <a:defRPr/>
            </a:pPr>
            <a:fld id="{629C09B0-A436-4930-9DBD-7F024B262714}" type="slidenum">
              <a:rPr lang="en-US" smtClean="0"/>
              <a:pPr>
                <a:defRPr/>
              </a:pPr>
              <a:t>8</a:t>
            </a:fld>
            <a:endParaRPr lang="en-US"/>
          </a:p>
        </p:txBody>
      </p:sp>
      <p:pic>
        <p:nvPicPr>
          <p:cNvPr id="6" name="Picture 5">
            <a:extLst>
              <a:ext uri="{FF2B5EF4-FFF2-40B4-BE49-F238E27FC236}">
                <a16:creationId xmlns:a16="http://schemas.microsoft.com/office/drawing/2014/main" id="{4AB0085B-442E-4DD2-812C-844758D10897}"/>
              </a:ext>
            </a:extLst>
          </p:cNvPr>
          <p:cNvPicPr>
            <a:picLocks noChangeAspect="1"/>
          </p:cNvPicPr>
          <p:nvPr/>
        </p:nvPicPr>
        <p:blipFill>
          <a:blip r:embed="rId2"/>
          <a:stretch>
            <a:fillRect/>
          </a:stretch>
        </p:blipFill>
        <p:spPr>
          <a:xfrm>
            <a:off x="510823" y="1527176"/>
            <a:ext cx="8175977" cy="4598987"/>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06A4F9D0-C1C1-42EE-90A0-94EDE42CAC46}"/>
              </a:ext>
            </a:extLst>
          </p:cNvPr>
          <p:cNvSpPr/>
          <p:nvPr/>
        </p:nvSpPr>
        <p:spPr>
          <a:xfrm>
            <a:off x="4343400" y="2057400"/>
            <a:ext cx="1295400" cy="10668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419061"/>
      </p:ext>
    </p:extLst>
  </p:cSld>
  <p:clrMapOvr>
    <a:masterClrMapping/>
  </p:clrMapOvr>
</p:sld>
</file>

<file path=ppt/theme/theme1.xml><?xml version="1.0" encoding="utf-8"?>
<a:theme xmlns:a="http://schemas.openxmlformats.org/drawingml/2006/main" name="HSNG PPT Template_March 21-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f3d6263-8e7f-4033-bd7b-5fd45ab2b742">
      <UserInfo>
        <DisplayName>Byrne, Gregory A</DisplayName>
        <AccountId>309</AccountId>
        <AccountType/>
      </UserInfo>
      <UserInfo>
        <DisplayName>Bordenave@thecommunitiesgroup.com</DisplayName>
        <AccountId>84</AccountId>
        <AccountType/>
      </UserInfo>
      <UserInfo>
        <DisplayName>Prendergast, Caila</DisplayName>
        <AccountId>177</AccountId>
        <AccountType/>
      </UserInfo>
      <UserInfo>
        <DisplayName>Ruiz, Erika</DisplayName>
        <AccountId>34</AccountId>
        <AccountType/>
      </UserInfo>
      <UserInfo>
        <DisplayName>Miller, Mikayla *Intern</DisplayName>
        <AccountId>1695</AccountId>
        <AccountType/>
      </UserInfo>
      <UserInfo>
        <DisplayName>Payamps-Smith, Christina</DisplayName>
        <AccountId>31</AccountId>
        <AccountType/>
      </UserInfo>
      <UserInfo>
        <DisplayName>Suley, Mark</DisplayName>
        <AccountId>1739</AccountId>
        <AccountType/>
      </UserInfo>
      <UserInfo>
        <DisplayName>Williams, Eric</DisplayName>
        <AccountId>245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6B6C543C32EA46A0A9D8391E81E908" ma:contentTypeVersion="12" ma:contentTypeDescription="Create a new document." ma:contentTypeScope="" ma:versionID="d9d1f74676652102044d9ceb6f172d1b">
  <xsd:schema xmlns:xsd="http://www.w3.org/2001/XMLSchema" xmlns:xs="http://www.w3.org/2001/XMLSchema" xmlns:p="http://schemas.microsoft.com/office/2006/metadata/properties" xmlns:ns2="307fff00-37e0-40db-9062-22efbc65f95f" xmlns:ns3="7f3d6263-8e7f-4033-bd7b-5fd45ab2b742" targetNamespace="http://schemas.microsoft.com/office/2006/metadata/properties" ma:root="true" ma:fieldsID="c57e4de57f9e1f8aeeba33deda519f4f" ns2:_="" ns3:_="">
    <xsd:import namespace="307fff00-37e0-40db-9062-22efbc65f95f"/>
    <xsd:import namespace="7f3d6263-8e7f-4033-bd7b-5fd45ab2b7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fff00-37e0-40db-9062-22efbc65f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3d6263-8e7f-4033-bd7b-5fd45ab2b74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9C11D8-45BE-4523-9C8D-DB7B3E0EDADE}">
  <ds:schemaRefs>
    <ds:schemaRef ds:uri="http://schemas.openxmlformats.org/package/2006/metadata/core-properties"/>
    <ds:schemaRef ds:uri="http://schemas.microsoft.com/office/2006/documentManagement/types"/>
    <ds:schemaRef ds:uri="http://schemas.microsoft.com/office/infopath/2007/PartnerControls"/>
    <ds:schemaRef ds:uri="7f3d6263-8e7f-4033-bd7b-5fd45ab2b742"/>
    <ds:schemaRef ds:uri="http://purl.org/dc/elements/1.1/"/>
    <ds:schemaRef ds:uri="http://schemas.microsoft.com/office/2006/metadata/properties"/>
    <ds:schemaRef ds:uri="307fff00-37e0-40db-9062-22efbc65f95f"/>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679805D7-9855-478B-9355-48267635C7C7}">
  <ds:schemaRefs>
    <ds:schemaRef ds:uri="http://schemas.microsoft.com/sharepoint/v3/contenttype/forms"/>
  </ds:schemaRefs>
</ds:datastoreItem>
</file>

<file path=customXml/itemProps3.xml><?xml version="1.0" encoding="utf-8"?>
<ds:datastoreItem xmlns:ds="http://schemas.openxmlformats.org/officeDocument/2006/customXml" ds:itemID="{5DEF6379-3814-45E3-8230-1228F468CD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7fff00-37e0-40db-9062-22efbc65f95f"/>
    <ds:schemaRef ds:uri="7f3d6263-8e7f-4033-bd7b-5fd45ab2b7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TotalTime>
  <Words>544</Words>
  <Application>Microsoft Office PowerPoint</Application>
  <PresentationFormat>On-screen Show (4:3)</PresentationFormat>
  <Paragraphs>52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HSNG PPT Template_March 21-2013</vt:lpstr>
      <vt:lpstr>Requesting Technical Assistance</vt:lpstr>
      <vt:lpstr>Availability</vt:lpstr>
      <vt:lpstr>Eligible Activities </vt:lpstr>
      <vt:lpstr>TA Request Examples</vt:lpstr>
      <vt:lpstr>TA Request Examples</vt:lpstr>
      <vt:lpstr>TA Request Examples</vt:lpstr>
      <vt:lpstr>Process</vt:lpstr>
      <vt:lpstr>1) Go to Action Items</vt:lpstr>
      <vt:lpstr>2) Click Request Technical Assistance</vt:lpstr>
      <vt:lpstr>3) Choose Nature of Assistance</vt:lpstr>
      <vt:lpstr>4) Add Details/Explanation</vt:lpstr>
      <vt:lpstr>5) Submit</vt:lpstr>
      <vt:lpstr>End of Presentation</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Share FY14 Budget Proposal and Interim Small Building Demonstration Program</dc:title>
  <dc:creator>Preferred User</dc:creator>
  <cp:lastModifiedBy>Campion, Grace</cp:lastModifiedBy>
  <cp:revision>13</cp:revision>
  <cp:lastPrinted>2015-04-02T14:39:29Z</cp:lastPrinted>
  <dcterms:created xsi:type="dcterms:W3CDTF">2013-05-21T16:40:04Z</dcterms:created>
  <dcterms:modified xsi:type="dcterms:W3CDTF">2020-06-15T23:06:23Z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0x010100EE6B6C543C32EA46A0A9D8391E81E908</vt:lpwstr>
  </property>
</Properties>
</file>