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3"/>
  </p:notesMasterIdLst>
  <p:handoutMasterIdLst>
    <p:handoutMasterId r:id="rId24"/>
  </p:handoutMasterIdLst>
  <p:sldIdLst>
    <p:sldId id="358" r:id="rId5"/>
    <p:sldId id="360" r:id="rId6"/>
    <p:sldId id="359" r:id="rId7"/>
    <p:sldId id="362" r:id="rId8"/>
    <p:sldId id="363" r:id="rId9"/>
    <p:sldId id="364" r:id="rId10"/>
    <p:sldId id="365" r:id="rId11"/>
    <p:sldId id="367" r:id="rId12"/>
    <p:sldId id="366" r:id="rId13"/>
    <p:sldId id="373" r:id="rId14"/>
    <p:sldId id="368" r:id="rId15"/>
    <p:sldId id="372" r:id="rId16"/>
    <p:sldId id="369" r:id="rId17"/>
    <p:sldId id="370" r:id="rId18"/>
    <p:sldId id="361" r:id="rId19"/>
    <p:sldId id="371" r:id="rId20"/>
    <p:sldId id="375" r:id="rId21"/>
    <p:sldId id="37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Lynott" initials="" lastIdx="1" clrIdx="0"/>
  <p:cmAuthor id="1" name="Campion, Grace" initials="CG" lastIdx="1" clrIdx="1">
    <p:extLst>
      <p:ext uri="{19B8F6BF-5375-455C-9EA6-DF929625EA0E}">
        <p15:presenceInfo xmlns:p15="http://schemas.microsoft.com/office/powerpoint/2012/main" userId="S::gcampion@enterprisecommunity.org::6088165b-7138-45b1-9ee3-43350166f2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D6C"/>
    <a:srgbClr val="008A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FF969-DF4B-41B7-9FCE-97F8C1523E02}" v="30" dt="2020-06-15T22:27:51.059"/>
    <p1510:client id="{A80C1635-F616-B087-1542-AE4747AE2831}" v="5" dt="2020-06-15T23:11:01.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ion, Grace" userId="6088165b-7138-45b1-9ee3-43350166f24c" providerId="ADAL" clId="{558FF969-DF4B-41B7-9FCE-97F8C1523E02}"/>
    <pc:docChg chg="undo custSel addSld delSld modSld">
      <pc:chgData name="Campion, Grace" userId="6088165b-7138-45b1-9ee3-43350166f24c" providerId="ADAL" clId="{558FF969-DF4B-41B7-9FCE-97F8C1523E02}" dt="2020-06-15T22:27:51.059" v="102" actId="6549"/>
      <pc:docMkLst>
        <pc:docMk/>
      </pc:docMkLst>
      <pc:sldChg chg="modSp">
        <pc:chgData name="Campion, Grace" userId="6088165b-7138-45b1-9ee3-43350166f24c" providerId="ADAL" clId="{558FF969-DF4B-41B7-9FCE-97F8C1523E02}" dt="2020-06-15T22:23:12.998" v="29" actId="20577"/>
        <pc:sldMkLst>
          <pc:docMk/>
          <pc:sldMk cId="4022899291" sldId="358"/>
        </pc:sldMkLst>
        <pc:spChg chg="mod">
          <ac:chgData name="Campion, Grace" userId="6088165b-7138-45b1-9ee3-43350166f24c" providerId="ADAL" clId="{558FF969-DF4B-41B7-9FCE-97F8C1523E02}" dt="2020-06-15T22:23:12.998" v="29" actId="20577"/>
          <ac:spMkLst>
            <pc:docMk/>
            <pc:sldMk cId="4022899291" sldId="358"/>
            <ac:spMk id="3" creationId="{00000000-0000-0000-0000-000000000000}"/>
          </ac:spMkLst>
        </pc:spChg>
      </pc:sldChg>
      <pc:sldChg chg="modSp delCm">
        <pc:chgData name="Campion, Grace" userId="6088165b-7138-45b1-9ee3-43350166f24c" providerId="ADAL" clId="{558FF969-DF4B-41B7-9FCE-97F8C1523E02}" dt="2020-06-15T22:24:19.335" v="36" actId="113"/>
        <pc:sldMkLst>
          <pc:docMk/>
          <pc:sldMk cId="640592100" sldId="364"/>
        </pc:sldMkLst>
        <pc:spChg chg="mod">
          <ac:chgData name="Campion, Grace" userId="6088165b-7138-45b1-9ee3-43350166f24c" providerId="ADAL" clId="{558FF969-DF4B-41B7-9FCE-97F8C1523E02}" dt="2020-06-15T22:24:19.335" v="36" actId="113"/>
          <ac:spMkLst>
            <pc:docMk/>
            <pc:sldMk cId="640592100" sldId="364"/>
            <ac:spMk id="3" creationId="{00000000-0000-0000-0000-000000000000}"/>
          </ac:spMkLst>
        </pc:spChg>
        <pc:spChg chg="mod">
          <ac:chgData name="Campion, Grace" userId="6088165b-7138-45b1-9ee3-43350166f24c" providerId="ADAL" clId="{558FF969-DF4B-41B7-9FCE-97F8C1523E02}" dt="2020-06-15T22:24:18.202" v="35" actId="113"/>
          <ac:spMkLst>
            <pc:docMk/>
            <pc:sldMk cId="640592100" sldId="364"/>
            <ac:spMk id="4" creationId="{00000000-0000-0000-0000-000000000000}"/>
          </ac:spMkLst>
        </pc:spChg>
      </pc:sldChg>
      <pc:sldChg chg="addSp delSp modSp add del">
        <pc:chgData name="Campion, Grace" userId="6088165b-7138-45b1-9ee3-43350166f24c" providerId="ADAL" clId="{558FF969-DF4B-41B7-9FCE-97F8C1523E02}" dt="2020-06-15T22:24:47.797" v="41" actId="2696"/>
        <pc:sldMkLst>
          <pc:docMk/>
          <pc:sldMk cId="1435444594" sldId="374"/>
        </pc:sldMkLst>
        <pc:spChg chg="add mod">
          <ac:chgData name="Campion, Grace" userId="6088165b-7138-45b1-9ee3-43350166f24c" providerId="ADAL" clId="{558FF969-DF4B-41B7-9FCE-97F8C1523E02}" dt="2020-06-15T22:24:35.552" v="38" actId="478"/>
          <ac:spMkLst>
            <pc:docMk/>
            <pc:sldMk cId="1435444594" sldId="374"/>
            <ac:spMk id="3" creationId="{E507D8E8-AC8A-4708-99F5-3BE8A9A55E63}"/>
          </ac:spMkLst>
        </pc:spChg>
        <pc:spChg chg="mod">
          <ac:chgData name="Campion, Grace" userId="6088165b-7138-45b1-9ee3-43350166f24c" providerId="ADAL" clId="{558FF969-DF4B-41B7-9FCE-97F8C1523E02}" dt="2020-06-15T22:24:38.537" v="39" actId="6549"/>
          <ac:spMkLst>
            <pc:docMk/>
            <pc:sldMk cId="1435444594" sldId="374"/>
            <ac:spMk id="4" creationId="{00000000-0000-0000-0000-000000000000}"/>
          </ac:spMkLst>
        </pc:spChg>
        <pc:picChg chg="del">
          <ac:chgData name="Campion, Grace" userId="6088165b-7138-45b1-9ee3-43350166f24c" providerId="ADAL" clId="{558FF969-DF4B-41B7-9FCE-97F8C1523E02}" dt="2020-06-15T22:24:35.552" v="38" actId="478"/>
          <ac:picMkLst>
            <pc:docMk/>
            <pc:sldMk cId="1435444594" sldId="374"/>
            <ac:picMk id="8" creationId="{E3F3C9CD-1FA9-1746-9EAA-742586D3FE6C}"/>
          </ac:picMkLst>
        </pc:picChg>
      </pc:sldChg>
      <pc:sldChg chg="addSp delSp modSp add">
        <pc:chgData name="Campion, Grace" userId="6088165b-7138-45b1-9ee3-43350166f24c" providerId="ADAL" clId="{558FF969-DF4B-41B7-9FCE-97F8C1523E02}" dt="2020-06-15T22:26:08.974" v="74" actId="6549"/>
        <pc:sldMkLst>
          <pc:docMk/>
          <pc:sldMk cId="1491058547" sldId="375"/>
        </pc:sldMkLst>
        <pc:spChg chg="del">
          <ac:chgData name="Campion, Grace" userId="6088165b-7138-45b1-9ee3-43350166f24c" providerId="ADAL" clId="{558FF969-DF4B-41B7-9FCE-97F8C1523E02}" dt="2020-06-15T22:24:55.545" v="42"/>
          <ac:spMkLst>
            <pc:docMk/>
            <pc:sldMk cId="1491058547" sldId="375"/>
            <ac:spMk id="2" creationId="{5B51BAD1-A5A6-4FB1-B52C-18007BC829D0}"/>
          </ac:spMkLst>
        </pc:spChg>
        <pc:spChg chg="del">
          <ac:chgData name="Campion, Grace" userId="6088165b-7138-45b1-9ee3-43350166f24c" providerId="ADAL" clId="{558FF969-DF4B-41B7-9FCE-97F8C1523E02}" dt="2020-06-15T22:24:55.545" v="42"/>
          <ac:spMkLst>
            <pc:docMk/>
            <pc:sldMk cId="1491058547" sldId="375"/>
            <ac:spMk id="3" creationId="{33A1A89E-D62B-4313-B496-42C4FFA75738}"/>
          </ac:spMkLst>
        </pc:spChg>
        <pc:spChg chg="del">
          <ac:chgData name="Campion, Grace" userId="6088165b-7138-45b1-9ee3-43350166f24c" providerId="ADAL" clId="{558FF969-DF4B-41B7-9FCE-97F8C1523E02}" dt="2020-06-15T22:24:55.545" v="42"/>
          <ac:spMkLst>
            <pc:docMk/>
            <pc:sldMk cId="1491058547" sldId="375"/>
            <ac:spMk id="4" creationId="{1209B00E-8BB3-45DB-A0FC-93B29FE12725}"/>
          </ac:spMkLst>
        </pc:spChg>
        <pc:spChg chg="add mod">
          <ac:chgData name="Campion, Grace" userId="6088165b-7138-45b1-9ee3-43350166f24c" providerId="ADAL" clId="{558FF969-DF4B-41B7-9FCE-97F8C1523E02}" dt="2020-06-15T22:25:21.327" v="52" actId="6549"/>
          <ac:spMkLst>
            <pc:docMk/>
            <pc:sldMk cId="1491058547" sldId="375"/>
            <ac:spMk id="6" creationId="{DE20BB5D-FD38-449F-9ABF-105CD1EFA45E}"/>
          </ac:spMkLst>
        </pc:spChg>
        <pc:spChg chg="add mod">
          <ac:chgData name="Campion, Grace" userId="6088165b-7138-45b1-9ee3-43350166f24c" providerId="ADAL" clId="{558FF969-DF4B-41B7-9FCE-97F8C1523E02}" dt="2020-06-15T22:26:08.974" v="74" actId="6549"/>
          <ac:spMkLst>
            <pc:docMk/>
            <pc:sldMk cId="1491058547" sldId="375"/>
            <ac:spMk id="7" creationId="{0022BD81-095E-4EB2-A3ED-CA7E2385D298}"/>
          </ac:spMkLst>
        </pc:spChg>
      </pc:sldChg>
      <pc:sldChg chg="modSp add">
        <pc:chgData name="Campion, Grace" userId="6088165b-7138-45b1-9ee3-43350166f24c" providerId="ADAL" clId="{558FF969-DF4B-41B7-9FCE-97F8C1523E02}" dt="2020-06-15T22:27:51.059" v="102" actId="6549"/>
        <pc:sldMkLst>
          <pc:docMk/>
          <pc:sldMk cId="807774514" sldId="376"/>
        </pc:sldMkLst>
        <pc:spChg chg="mod">
          <ac:chgData name="Campion, Grace" userId="6088165b-7138-45b1-9ee3-43350166f24c" providerId="ADAL" clId="{558FF969-DF4B-41B7-9FCE-97F8C1523E02}" dt="2020-06-15T22:26:58.553" v="91" actId="20577"/>
          <ac:spMkLst>
            <pc:docMk/>
            <pc:sldMk cId="807774514" sldId="376"/>
            <ac:spMk id="2" creationId="{185F2B84-CB0F-4F25-AB2A-7263CD36ECCA}"/>
          </ac:spMkLst>
        </pc:spChg>
        <pc:spChg chg="mod">
          <ac:chgData name="Campion, Grace" userId="6088165b-7138-45b1-9ee3-43350166f24c" providerId="ADAL" clId="{558FF969-DF4B-41B7-9FCE-97F8C1523E02}" dt="2020-06-15T22:27:51.059" v="102" actId="6549"/>
          <ac:spMkLst>
            <pc:docMk/>
            <pc:sldMk cId="807774514" sldId="376"/>
            <ac:spMk id="3" creationId="{513A9A56-DFE7-40CD-A3B8-4258266191C8}"/>
          </ac:spMkLst>
        </pc:spChg>
      </pc:sldChg>
    </pc:docChg>
  </pc:docChgLst>
  <pc:docChgLst>
    <pc:chgData name="Campion, Grace" userId="S::gcampion@enterprisecommunity.org::6088165b-7138-45b1-9ee3-43350166f24c" providerId="AD" clId="Web-{A80C1635-F616-B087-1542-AE4747AE2831}"/>
    <pc:docChg chg="modSld">
      <pc:chgData name="Campion, Grace" userId="S::gcampion@enterprisecommunity.org::6088165b-7138-45b1-9ee3-43350166f24c" providerId="AD" clId="Web-{A80C1635-F616-B087-1542-AE4747AE2831}" dt="2020-06-15T23:11:01.433" v="3" actId="1076"/>
      <pc:docMkLst>
        <pc:docMk/>
      </pc:docMkLst>
      <pc:sldChg chg="modSp">
        <pc:chgData name="Campion, Grace" userId="S::gcampion@enterprisecommunity.org::6088165b-7138-45b1-9ee3-43350166f24c" providerId="AD" clId="Web-{A80C1635-F616-B087-1542-AE4747AE2831}" dt="2020-06-15T23:11:01.433" v="3" actId="1076"/>
        <pc:sldMkLst>
          <pc:docMk/>
          <pc:sldMk cId="4022899291" sldId="358"/>
        </pc:sldMkLst>
        <pc:spChg chg="mod">
          <ac:chgData name="Campion, Grace" userId="S::gcampion@enterprisecommunity.org::6088165b-7138-45b1-9ee3-43350166f24c" providerId="AD" clId="Web-{A80C1635-F616-B087-1542-AE4747AE2831}" dt="2020-06-15T23:11:01.433" v="3" actId="1076"/>
          <ac:spMkLst>
            <pc:docMk/>
            <pc:sldMk cId="4022899291" sldId="35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fld id="{9288F3E7-84C9-49CF-9AD2-38B70798F575}" type="datetimeFigureOut">
              <a:rPr lang="en-US" smtClean="0"/>
              <a:t>6/15/2020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17A657C6-FBB3-41A7-B358-D36F1953E43B}" type="slidenum">
              <a:rPr lang="en-US" smtClean="0"/>
              <a:t>‹#›</a:t>
            </a:fld>
            <a:endParaRPr lang="en-US"/>
          </a:p>
        </p:txBody>
      </p:sp>
    </p:spTree>
    <p:extLst>
      <p:ext uri="{BB962C8B-B14F-4D97-AF65-F5344CB8AC3E}">
        <p14:creationId xmlns:p14="http://schemas.microsoft.com/office/powerpoint/2010/main" val="1826099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D1FE5213-1063-4CD2-98ED-E77F70B35C05}" type="datetimeFigureOut">
              <a:rPr lang="en-US" smtClean="0"/>
              <a:t>6/15/2020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FC94895B-25C5-4F61-8046-6D44BFF1CB64}" type="slidenum">
              <a:rPr lang="en-US" smtClean="0"/>
              <a:t>‹#›</a:t>
            </a:fld>
            <a:endParaRPr lang="en-US"/>
          </a:p>
        </p:txBody>
      </p:sp>
    </p:spTree>
    <p:extLst>
      <p:ext uri="{BB962C8B-B14F-4D97-AF65-F5344CB8AC3E}">
        <p14:creationId xmlns:p14="http://schemas.microsoft.com/office/powerpoint/2010/main" val="1192629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8D547752-7DC8-C744-9A66-C5D1C3DDB192}"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D5A3DF7-F23F-4B4E-AE83-1C04C54EFB92}" type="slidenum">
              <a:rPr lang="en-US"/>
              <a:pPr>
                <a:defRPr/>
              </a:pPr>
              <a:t>‹#›</a:t>
            </a:fld>
            <a:endParaRPr lang="en-US"/>
          </a:p>
        </p:txBody>
      </p:sp>
    </p:spTree>
    <p:extLst>
      <p:ext uri="{BB962C8B-B14F-4D97-AF65-F5344CB8AC3E}">
        <p14:creationId xmlns:p14="http://schemas.microsoft.com/office/powerpoint/2010/main" val="128107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307D49-4B23-7B41-9DD1-CE88D59ABE6A}"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999-340E-4ACF-BB34-8FE13F43D17C}" type="slidenum">
              <a:rPr lang="en-US"/>
              <a:pPr>
                <a:defRPr/>
              </a:pPr>
              <a:t>‹#›</a:t>
            </a:fld>
            <a:endParaRPr lang="en-US"/>
          </a:p>
        </p:txBody>
      </p:sp>
    </p:spTree>
    <p:extLst>
      <p:ext uri="{BB962C8B-B14F-4D97-AF65-F5344CB8AC3E}">
        <p14:creationId xmlns:p14="http://schemas.microsoft.com/office/powerpoint/2010/main" val="378022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4A9E4E-30F5-504F-A7C3-B00CB0B76C8D}"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11A52-F243-4E28-A049-9BCD5654D432}" type="slidenum">
              <a:rPr lang="en-US"/>
              <a:pPr>
                <a:defRPr/>
              </a:pPr>
              <a:t>‹#›</a:t>
            </a:fld>
            <a:endParaRPr lang="en-US"/>
          </a:p>
        </p:txBody>
      </p:sp>
    </p:spTree>
    <p:extLst>
      <p:ext uri="{BB962C8B-B14F-4D97-AF65-F5344CB8AC3E}">
        <p14:creationId xmlns:p14="http://schemas.microsoft.com/office/powerpoint/2010/main" val="26324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F2A1D-9D10-204E-90D2-86198B2E3BD5}"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343400" y="6324600"/>
            <a:ext cx="381000" cy="365125"/>
          </a:xfrm>
        </p:spPr>
        <p:txBody>
          <a:bodyPr/>
          <a:lstStyle>
            <a:lvl1pPr>
              <a:defRPr sz="1500" b="1"/>
            </a:lvl1pPr>
          </a:lstStyle>
          <a:p>
            <a:pPr>
              <a:defRPr/>
            </a:pPr>
            <a:fld id="{629C09B0-A436-4930-9DBD-7F024B262714}" type="slidenum">
              <a:rPr lang="en-US" smtClean="0"/>
              <a:pPr>
                <a:defRPr/>
              </a:pPr>
              <a:t>‹#›</a:t>
            </a:fld>
            <a:endParaRPr lang="en-US"/>
          </a:p>
        </p:txBody>
      </p:sp>
    </p:spTree>
    <p:extLst>
      <p:ext uri="{BB962C8B-B14F-4D97-AF65-F5344CB8AC3E}">
        <p14:creationId xmlns:p14="http://schemas.microsoft.com/office/powerpoint/2010/main" val="33548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51C9F4-4E45-C547-9171-F1721069E4DC}"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284947-6462-4D8F-A3AA-BA691DB2AD7C}" type="slidenum">
              <a:rPr lang="en-US"/>
              <a:pPr>
                <a:defRPr/>
              </a:pPr>
              <a:t>‹#›</a:t>
            </a:fld>
            <a:endParaRPr lang="en-US"/>
          </a:p>
        </p:txBody>
      </p:sp>
    </p:spTree>
    <p:extLst>
      <p:ext uri="{BB962C8B-B14F-4D97-AF65-F5344CB8AC3E}">
        <p14:creationId xmlns:p14="http://schemas.microsoft.com/office/powerpoint/2010/main" val="19650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B4A048-B370-8446-B8C5-105AEA641983}"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01A582-62A1-4897-B658-40F3192AAA85}" type="slidenum">
              <a:rPr lang="en-US"/>
              <a:pPr>
                <a:defRPr/>
              </a:pPr>
              <a:t>‹#›</a:t>
            </a:fld>
            <a:endParaRPr lang="en-US"/>
          </a:p>
        </p:txBody>
      </p:sp>
    </p:spTree>
    <p:extLst>
      <p:ext uri="{BB962C8B-B14F-4D97-AF65-F5344CB8AC3E}">
        <p14:creationId xmlns:p14="http://schemas.microsoft.com/office/powerpoint/2010/main" val="5261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267AC0-01EE-2242-B3C8-7E6D7F8B34CD}" type="datetime1">
              <a:rPr lang="en-US" smtClean="0"/>
              <a:t>6/15/2020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0A397E-51C7-40C0-990E-3F18F7D22D8D}" type="slidenum">
              <a:rPr lang="en-US"/>
              <a:pPr>
                <a:defRPr/>
              </a:pPr>
              <a:t>‹#›</a:t>
            </a:fld>
            <a:endParaRPr lang="en-US"/>
          </a:p>
        </p:txBody>
      </p:sp>
    </p:spTree>
    <p:extLst>
      <p:ext uri="{BB962C8B-B14F-4D97-AF65-F5344CB8AC3E}">
        <p14:creationId xmlns:p14="http://schemas.microsoft.com/office/powerpoint/2010/main" val="15437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406DCF-30D3-8646-84B2-3954B7E9B745}" type="datetime1">
              <a:rPr lang="en-US" smtClean="0"/>
              <a:t>6/15/2020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89CD6B-7C9A-4955-8EFD-C0AE0F423297}" type="slidenum">
              <a:rPr lang="en-US"/>
              <a:pPr>
                <a:defRPr/>
              </a:pPr>
              <a:t>‹#›</a:t>
            </a:fld>
            <a:endParaRPr lang="en-US"/>
          </a:p>
        </p:txBody>
      </p:sp>
    </p:spTree>
    <p:extLst>
      <p:ext uri="{BB962C8B-B14F-4D97-AF65-F5344CB8AC3E}">
        <p14:creationId xmlns:p14="http://schemas.microsoft.com/office/powerpoint/2010/main" val="17235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7B73B5-B83D-1C48-B40F-6C5A5F4FF1FB}" type="datetime1">
              <a:rPr lang="en-US" smtClean="0"/>
              <a:t>6/15/2020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DF284A-0880-49B6-B60D-98C6B9B3C1D1}" type="slidenum">
              <a:rPr lang="en-US"/>
              <a:pPr>
                <a:defRPr/>
              </a:pPr>
              <a:t>‹#›</a:t>
            </a:fld>
            <a:endParaRPr lang="en-US"/>
          </a:p>
        </p:txBody>
      </p:sp>
    </p:spTree>
    <p:extLst>
      <p:ext uri="{BB962C8B-B14F-4D97-AF65-F5344CB8AC3E}">
        <p14:creationId xmlns:p14="http://schemas.microsoft.com/office/powerpoint/2010/main" val="331796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8EAB2-50EF-B244-BFBE-AD601EE87732}"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D9EBB-599C-4490-B944-0E8500016132}" type="slidenum">
              <a:rPr lang="en-US"/>
              <a:pPr>
                <a:defRPr/>
              </a:pPr>
              <a:t>‹#›</a:t>
            </a:fld>
            <a:endParaRPr lang="en-US"/>
          </a:p>
        </p:txBody>
      </p:sp>
    </p:spTree>
    <p:extLst>
      <p:ext uri="{BB962C8B-B14F-4D97-AF65-F5344CB8AC3E}">
        <p14:creationId xmlns:p14="http://schemas.microsoft.com/office/powerpoint/2010/main" val="276327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7E6882-B1AE-534C-BB8B-D231E177615E}"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5C405-40F4-4C81-8D9F-E4992674B364}" type="slidenum">
              <a:rPr lang="en-US"/>
              <a:pPr>
                <a:defRPr/>
              </a:pPr>
              <a:t>‹#›</a:t>
            </a:fld>
            <a:endParaRPr lang="en-US"/>
          </a:p>
        </p:txBody>
      </p:sp>
    </p:spTree>
    <p:extLst>
      <p:ext uri="{BB962C8B-B14F-4D97-AF65-F5344CB8AC3E}">
        <p14:creationId xmlns:p14="http://schemas.microsoft.com/office/powerpoint/2010/main" val="36364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26" charset="0"/>
              </a:defRPr>
            </a:lvl1pPr>
          </a:lstStyle>
          <a:p>
            <a:pPr defTabSz="457200" fontAlgn="base">
              <a:spcBef>
                <a:spcPct val="0"/>
              </a:spcBef>
              <a:spcAft>
                <a:spcPct val="0"/>
              </a:spcAft>
              <a:defRPr/>
            </a:pPr>
            <a:fld id="{40B2ADB9-CAF7-F94B-98D2-B67C641C131D}" type="datetime1">
              <a:rPr lang="en-US" smtClean="0">
                <a:ea typeface="ＭＳ Ｐゴシック" pitchFamily="26" charset="-128"/>
              </a:rPr>
              <a:t>6/15/2020</a:t>
            </a:fld>
            <a:endParaRPr lang="en-US">
              <a:ea typeface="ＭＳ Ｐゴシック" pitchFamily="2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26" charset="0"/>
              </a:defRPr>
            </a:lvl1pPr>
          </a:lstStyle>
          <a:p>
            <a:pPr defTabSz="457200" fontAlgn="base">
              <a:spcBef>
                <a:spcPct val="0"/>
              </a:spcBef>
              <a:spcAft>
                <a:spcPct val="0"/>
              </a:spcAft>
              <a:defRPr/>
            </a:pPr>
            <a:fld id="{7ACE77B1-E6C2-4F5D-92A0-CC1BDF15D7F4}" type="slidenum">
              <a:rPr lang="en-US">
                <a:ea typeface="ＭＳ Ｐゴシック" pitchFamily="26" charset="-128"/>
              </a:rPr>
              <a:pPr defTabSz="457200" fontAlgn="base">
                <a:spcBef>
                  <a:spcPct val="0"/>
                </a:spcBef>
                <a:spcAft>
                  <a:spcPct val="0"/>
                </a:spcAft>
                <a:defRPr/>
              </a:pPr>
              <a:t>‹#›</a:t>
            </a:fld>
            <a:endParaRPr lang="en-US">
              <a:ea typeface="ＭＳ Ｐゴシック" pitchFamily="26" charset="-128"/>
            </a:endParaRPr>
          </a:p>
        </p:txBody>
      </p:sp>
    </p:spTree>
    <p:extLst>
      <p:ext uri="{BB962C8B-B14F-4D97-AF65-F5344CB8AC3E}">
        <p14:creationId xmlns:p14="http://schemas.microsoft.com/office/powerpoint/2010/main" val="97435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d.gov/sites/documents/RAD_PBRAQUICKREF.PDF" TargetMode="External"/><Relationship Id="rId2" Type="http://schemas.openxmlformats.org/officeDocument/2006/relationships/hyperlink" Target="https://www.hud.gov/sites/documents/RAD_PBV_CONVERSIO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hud.gov/program_offices/public_indian_housing/reac/products/fass/pha_brief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a:t>PBV Versus PBRA</a:t>
            </a:r>
          </a:p>
        </p:txBody>
      </p:sp>
      <p:sp>
        <p:nvSpPr>
          <p:cNvPr id="3" name="Subtitle 2"/>
          <p:cNvSpPr>
            <a:spLocks noGrp="1"/>
          </p:cNvSpPr>
          <p:nvPr>
            <p:ph type="subTitle" idx="1"/>
          </p:nvPr>
        </p:nvSpPr>
        <p:spPr>
          <a:xfrm>
            <a:off x="1371600" y="3644960"/>
            <a:ext cx="6400800" cy="1752600"/>
          </a:xfrm>
        </p:spPr>
        <p:txBody>
          <a:bodyPr/>
          <a:lstStyle/>
          <a:p>
            <a:r>
              <a:rPr lang="en-US" dirty="0">
                <a:ea typeface="ＭＳ Ｐゴシック"/>
              </a:rPr>
              <a:t>RAD 2020 Awardee Virtual Training</a:t>
            </a:r>
          </a:p>
          <a:p>
            <a:r>
              <a:rPr lang="en-US" dirty="0">
                <a:ea typeface="ＭＳ Ｐゴシック"/>
              </a:rPr>
              <a:t>Day One </a:t>
            </a:r>
            <a:endParaRPr lang="en-US" dirty="0"/>
          </a:p>
          <a:p>
            <a:r>
              <a:rPr lang="en-US" dirty="0">
                <a:ea typeface="ＭＳ Ｐゴシック"/>
              </a:rPr>
              <a:t>June 16, 2020</a:t>
            </a:r>
          </a:p>
          <a:p>
            <a:r>
              <a:rPr lang="en-US" dirty="0">
                <a:ea typeface="ＭＳ Ｐゴシック"/>
              </a:rPr>
              <a:t>Presenter:  Jaime Bordenave</a:t>
            </a:r>
          </a:p>
        </p:txBody>
      </p:sp>
    </p:spTree>
    <p:extLst>
      <p:ext uri="{BB962C8B-B14F-4D97-AF65-F5344CB8AC3E}">
        <p14:creationId xmlns:p14="http://schemas.microsoft.com/office/powerpoint/2010/main" val="40228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Excerpt from Accounting Brief #22</a:t>
            </a:r>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9</a:t>
            </a:fld>
            <a:endParaRPr lang="en-US"/>
          </a:p>
        </p:txBody>
      </p:sp>
      <p:sp>
        <p:nvSpPr>
          <p:cNvPr id="6" name="Content Placeholder 5">
            <a:extLst>
              <a:ext uri="{FF2B5EF4-FFF2-40B4-BE49-F238E27FC236}">
                <a16:creationId xmlns:a16="http://schemas.microsoft.com/office/drawing/2014/main" id="{2B11625F-C670-024C-9597-E3CD5D7BDE8C}"/>
              </a:ext>
            </a:extLst>
          </p:cNvPr>
          <p:cNvSpPr>
            <a:spLocks noGrp="1"/>
          </p:cNvSpPr>
          <p:nvPr>
            <p:ph sz="half" idx="1"/>
          </p:nvPr>
        </p:nvSpPr>
        <p:spPr>
          <a:xfrm>
            <a:off x="457200" y="1066800"/>
            <a:ext cx="4038600" cy="4525963"/>
          </a:xfrm>
        </p:spPr>
        <p:txBody>
          <a:bodyPr/>
          <a:lstStyle/>
          <a:p>
            <a:pPr marL="0" indent="0">
              <a:buNone/>
            </a:pPr>
            <a:r>
              <a:rPr lang="en-US"/>
              <a:t>“. . . If the PHA that will administer the HAP contract is the same PHA that currently owns the project, HUD will normally require the project to be disposed of to another separate legal entity.” </a:t>
            </a:r>
          </a:p>
          <a:p>
            <a:pPr marL="0" indent="0">
              <a:buNone/>
            </a:pPr>
            <a:endParaRPr lang="en-US"/>
          </a:p>
        </p:txBody>
      </p:sp>
      <p:sp>
        <p:nvSpPr>
          <p:cNvPr id="9" name="Content Placeholder 8">
            <a:extLst>
              <a:ext uri="{FF2B5EF4-FFF2-40B4-BE49-F238E27FC236}">
                <a16:creationId xmlns:a16="http://schemas.microsoft.com/office/drawing/2014/main" id="{E4174F3F-A58B-954A-8B48-FDC4EAA4F8E3}"/>
              </a:ext>
            </a:extLst>
          </p:cNvPr>
          <p:cNvSpPr>
            <a:spLocks noGrp="1"/>
          </p:cNvSpPr>
          <p:nvPr>
            <p:ph sz="half" idx="2"/>
          </p:nvPr>
        </p:nvSpPr>
        <p:spPr>
          <a:xfrm>
            <a:off x="4648200" y="1066800"/>
            <a:ext cx="4038600" cy="4525963"/>
          </a:xfrm>
        </p:spPr>
        <p:txBody>
          <a:bodyPr/>
          <a:lstStyle/>
          <a:p>
            <a:pPr marL="0" indent="0">
              <a:buNone/>
            </a:pPr>
            <a:r>
              <a:rPr lang="en-US"/>
              <a:t>“Normally, the PHA will establish a wholly-owned affiliate organization to own the project. The affiliate will be a separate legal entity, such as a nonprofit subsidiary, that is controlled by the PHA… The PHA will then enter into a HAP contract with the wholly-owned affiliate.” </a:t>
            </a:r>
          </a:p>
          <a:p>
            <a:pPr marL="0" indent="0">
              <a:buNone/>
            </a:pPr>
            <a:endParaRPr lang="en-US"/>
          </a:p>
        </p:txBody>
      </p:sp>
    </p:spTree>
    <p:extLst>
      <p:ext uri="{BB962C8B-B14F-4D97-AF65-F5344CB8AC3E}">
        <p14:creationId xmlns:p14="http://schemas.microsoft.com/office/powerpoint/2010/main" val="231271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Accounting &amp; Reporting</a:t>
            </a:r>
          </a:p>
        </p:txBody>
      </p:sp>
      <p:sp>
        <p:nvSpPr>
          <p:cNvPr id="3" name="Content Placeholder 2"/>
          <p:cNvSpPr>
            <a:spLocks noGrp="1"/>
          </p:cNvSpPr>
          <p:nvPr>
            <p:ph sz="half" idx="1"/>
          </p:nvPr>
        </p:nvSpPr>
        <p:spPr>
          <a:xfrm>
            <a:off x="304800" y="1143000"/>
            <a:ext cx="4038600" cy="4343400"/>
          </a:xfrm>
          <a:solidFill>
            <a:schemeClr val="bg1">
              <a:lumMod val="85000"/>
            </a:schemeClr>
          </a:solidFill>
        </p:spPr>
        <p:txBody>
          <a:bodyPr/>
          <a:lstStyle/>
          <a:p>
            <a:pPr marL="0" indent="0" algn="ctr">
              <a:buNone/>
            </a:pPr>
            <a:r>
              <a:rPr lang="en-US" b="1"/>
              <a:t>PBV</a:t>
            </a:r>
          </a:p>
          <a:p>
            <a:r>
              <a:rPr lang="en-US" sz="2400"/>
              <a:t>No MORS, REAC Financial Assessment, or REAC Assessments, unless FHA-financed </a:t>
            </a:r>
          </a:p>
          <a:p>
            <a:r>
              <a:rPr lang="en-US" sz="2400"/>
              <a:t>Certifications and Recerts on HUD Form 50058</a:t>
            </a:r>
          </a:p>
          <a:p>
            <a:r>
              <a:rPr lang="en-US" sz="2400"/>
              <a:t>50058s are reported in PIC Module of HUD’s Inventory Management System </a:t>
            </a:r>
            <a:endParaRPr lang="en-US"/>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10</a:t>
            </a:fld>
            <a:endParaRPr lang="en-US"/>
          </a:p>
        </p:txBody>
      </p:sp>
      <p:sp>
        <p:nvSpPr>
          <p:cNvPr id="7" name="Content Placeholder 6">
            <a:extLst>
              <a:ext uri="{FF2B5EF4-FFF2-40B4-BE49-F238E27FC236}">
                <a16:creationId xmlns:a16="http://schemas.microsoft.com/office/drawing/2014/main" id="{979C81CA-7F7F-AB45-9665-1AEE96EB87D5}"/>
              </a:ext>
            </a:extLst>
          </p:cNvPr>
          <p:cNvSpPr>
            <a:spLocks noGrp="1"/>
          </p:cNvSpPr>
          <p:nvPr>
            <p:ph sz="half" idx="2"/>
          </p:nvPr>
        </p:nvSpPr>
        <p:spPr>
          <a:xfrm>
            <a:off x="4800600" y="1143000"/>
            <a:ext cx="4038600" cy="4343400"/>
          </a:xfrm>
          <a:solidFill>
            <a:schemeClr val="bg1">
              <a:lumMod val="85000"/>
            </a:schemeClr>
          </a:solidFill>
        </p:spPr>
        <p:txBody>
          <a:bodyPr/>
          <a:lstStyle/>
          <a:p>
            <a:pPr marL="0" indent="0" algn="ctr">
              <a:buNone/>
            </a:pPr>
            <a:r>
              <a:rPr lang="en-US" b="1"/>
              <a:t>PBRA</a:t>
            </a:r>
          </a:p>
          <a:p>
            <a:r>
              <a:rPr lang="en-US" sz="2400"/>
              <a:t>MORS, REAC Financial Assessment and REAC Assessments are required</a:t>
            </a:r>
          </a:p>
          <a:p>
            <a:r>
              <a:rPr lang="en-US" sz="2400"/>
              <a:t>Certifications and Recerts on HUD Form 50059</a:t>
            </a:r>
          </a:p>
          <a:p>
            <a:r>
              <a:rPr lang="en-US" sz="2400"/>
              <a:t>TRACS compliant software is required</a:t>
            </a:r>
            <a:endParaRPr lang="en-US"/>
          </a:p>
        </p:txBody>
      </p:sp>
    </p:spTree>
    <p:extLst>
      <p:ext uri="{BB962C8B-B14F-4D97-AF65-F5344CB8AC3E}">
        <p14:creationId xmlns:p14="http://schemas.microsoft.com/office/powerpoint/2010/main" val="413565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Impacted Elements</a:t>
            </a:r>
          </a:p>
        </p:txBody>
      </p:sp>
      <p:sp>
        <p:nvSpPr>
          <p:cNvPr id="3" name="Content Placeholder 2"/>
          <p:cNvSpPr>
            <a:spLocks noGrp="1"/>
          </p:cNvSpPr>
          <p:nvPr>
            <p:ph sz="half" idx="1"/>
          </p:nvPr>
        </p:nvSpPr>
        <p:spPr>
          <a:xfrm>
            <a:off x="457200" y="1143000"/>
            <a:ext cx="4038600" cy="4525963"/>
          </a:xfrm>
        </p:spPr>
        <p:txBody>
          <a:bodyPr/>
          <a:lstStyle/>
          <a:p>
            <a:r>
              <a:rPr lang="en-US"/>
              <a:t>Rent Setting/Funding</a:t>
            </a:r>
          </a:p>
          <a:p>
            <a:r>
              <a:rPr lang="en-US"/>
              <a:t>Staffing</a:t>
            </a:r>
          </a:p>
          <a:p>
            <a:r>
              <a:rPr lang="en-US"/>
              <a:t>Software Systems</a:t>
            </a:r>
          </a:p>
          <a:p>
            <a:r>
              <a:rPr lang="en-US"/>
              <a:t>Regulations/Manuals</a:t>
            </a:r>
          </a:p>
          <a:p>
            <a:r>
              <a:rPr lang="en-US"/>
              <a:t>Financing Plan Requirements</a:t>
            </a:r>
          </a:p>
          <a:p>
            <a:r>
              <a:rPr lang="en-US"/>
              <a:t>Closing Documents</a:t>
            </a:r>
          </a:p>
          <a:p>
            <a:r>
              <a:rPr lang="en-US"/>
              <a:t>Leases</a:t>
            </a:r>
          </a:p>
          <a:p>
            <a:r>
              <a:rPr lang="en-US"/>
              <a:t>Capping of OCAFs</a:t>
            </a:r>
          </a:p>
          <a:p>
            <a:endParaRPr lang="en-US"/>
          </a:p>
          <a:p>
            <a:endParaRPr lang="en-US"/>
          </a:p>
        </p:txBody>
      </p:sp>
      <p:sp>
        <p:nvSpPr>
          <p:cNvPr id="4" name="Content Placeholder 3"/>
          <p:cNvSpPr>
            <a:spLocks noGrp="1"/>
          </p:cNvSpPr>
          <p:nvPr>
            <p:ph sz="half" idx="2"/>
          </p:nvPr>
        </p:nvSpPr>
        <p:spPr>
          <a:xfrm>
            <a:off x="4648200" y="1143000"/>
            <a:ext cx="4267200" cy="4525963"/>
          </a:xfrm>
        </p:spPr>
        <p:txBody>
          <a:bodyPr/>
          <a:lstStyle/>
          <a:p>
            <a:r>
              <a:rPr lang="en-US"/>
              <a:t>Inspections</a:t>
            </a:r>
          </a:p>
          <a:p>
            <a:r>
              <a:rPr lang="en-US"/>
              <a:t>HAP Contract Administration</a:t>
            </a:r>
          </a:p>
          <a:p>
            <a:r>
              <a:rPr lang="en-US"/>
              <a:t>Environmental Report Requirements</a:t>
            </a:r>
          </a:p>
          <a:p>
            <a:r>
              <a:rPr lang="en-US"/>
              <a:t>Choice Mobility Options</a:t>
            </a:r>
          </a:p>
          <a:p>
            <a:r>
              <a:rPr lang="en-US"/>
              <a:t>Direct PHA Ownership</a:t>
            </a:r>
          </a:p>
          <a:p>
            <a:r>
              <a:rPr lang="en-US"/>
              <a:t>Accounting &amp; Reporting</a:t>
            </a:r>
          </a:p>
          <a:p>
            <a:r>
              <a:rPr lang="en-US"/>
              <a:t>Lender/Investor Interest</a:t>
            </a:r>
          </a:p>
          <a:p>
            <a:endParaRPr lang="en-US"/>
          </a:p>
          <a:p>
            <a:pPr marL="0" indent="0">
              <a:buNone/>
            </a:pPr>
            <a:endParaRPr lang="en-US"/>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11</a:t>
            </a:fld>
            <a:endParaRPr lang="en-US"/>
          </a:p>
        </p:txBody>
      </p:sp>
    </p:spTree>
    <p:extLst>
      <p:ext uri="{BB962C8B-B14F-4D97-AF65-F5344CB8AC3E}">
        <p14:creationId xmlns:p14="http://schemas.microsoft.com/office/powerpoint/2010/main" val="92884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Key Guides</a:t>
            </a:r>
          </a:p>
        </p:txBody>
      </p:sp>
      <p:sp>
        <p:nvSpPr>
          <p:cNvPr id="3" name="Content Placeholder 2"/>
          <p:cNvSpPr>
            <a:spLocks noGrp="1"/>
          </p:cNvSpPr>
          <p:nvPr>
            <p:ph idx="1"/>
          </p:nvPr>
        </p:nvSpPr>
        <p:spPr>
          <a:xfrm>
            <a:off x="457200" y="838200"/>
            <a:ext cx="8229600" cy="4525963"/>
          </a:xfrm>
        </p:spPr>
        <p:txBody>
          <a:bodyPr/>
          <a:lstStyle/>
          <a:p>
            <a:pPr marL="0" indent="0">
              <a:buNone/>
            </a:pPr>
            <a:endParaRPr lang="en-US"/>
          </a:p>
          <a:p>
            <a:r>
              <a:rPr lang="en-US"/>
              <a:t>RAD Quick Reference Guide of Projects Converting to PBV, Oct, 2014</a:t>
            </a:r>
          </a:p>
          <a:p>
            <a:pPr marL="0" indent="0">
              <a:buNone/>
            </a:pPr>
            <a:r>
              <a:rPr lang="en-US" sz="2000" u="sng">
                <a:hlinkClick r:id="rId2"/>
              </a:rPr>
              <a:t>https://www.hud.gov/sites/documents/RAD_PBV_CONVERSION.PDF</a:t>
            </a:r>
            <a:endParaRPr lang="en-US" sz="2000"/>
          </a:p>
          <a:p>
            <a:r>
              <a:rPr lang="en-US"/>
              <a:t>RAD Quick Reference Guide to Multifamily Housing Requirements (PBRA), Feb, 2014</a:t>
            </a:r>
          </a:p>
          <a:p>
            <a:pPr marL="0" indent="0">
              <a:buNone/>
            </a:pPr>
            <a:r>
              <a:rPr lang="en-US" sz="2000" u="sng">
                <a:hlinkClick r:id="rId3"/>
              </a:rPr>
              <a:t>https://www.hud.gov/sites/documents/RAD_PBRAQUICKREF.PDF</a:t>
            </a:r>
            <a:endParaRPr lang="en-US" sz="2000"/>
          </a:p>
          <a:p>
            <a:r>
              <a:rPr lang="en-US"/>
              <a:t>RAD Guide to Choosing Between PBV and PBRA for Public Housing Conversions</a:t>
            </a:r>
          </a:p>
          <a:p>
            <a:pPr marL="0" indent="0">
              <a:buNone/>
            </a:pPr>
            <a:r>
              <a:rPr lang="en-US" sz="2000" u="sng">
                <a:solidFill>
                  <a:schemeClr val="tx2">
                    <a:lumMod val="60000"/>
                    <a:lumOff val="40000"/>
                  </a:schemeClr>
                </a:solidFill>
              </a:rPr>
              <a:t>See RAD Resource Desk Library (must be logged in) </a:t>
            </a:r>
            <a:r>
              <a:rPr lang="en-US" sz="2000" u="sng" err="1">
                <a:solidFill>
                  <a:schemeClr val="tx2">
                    <a:lumMod val="60000"/>
                    <a:lumOff val="40000"/>
                  </a:schemeClr>
                </a:solidFill>
              </a:rPr>
              <a:t>www.radresource.net</a:t>
            </a:r>
            <a:endParaRPr lang="en-US" sz="2000" u="sng">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12</a:t>
            </a:fld>
            <a:endParaRPr lang="en-US"/>
          </a:p>
        </p:txBody>
      </p:sp>
    </p:spTree>
    <p:extLst>
      <p:ext uri="{BB962C8B-B14F-4D97-AF65-F5344CB8AC3E}">
        <p14:creationId xmlns:p14="http://schemas.microsoft.com/office/powerpoint/2010/main" val="75054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Key Guides</a:t>
            </a:r>
          </a:p>
        </p:txBody>
      </p:sp>
      <p:sp>
        <p:nvSpPr>
          <p:cNvPr id="3" name="Content Placeholder 2"/>
          <p:cNvSpPr>
            <a:spLocks noGrp="1"/>
          </p:cNvSpPr>
          <p:nvPr>
            <p:ph idx="1"/>
          </p:nvPr>
        </p:nvSpPr>
        <p:spPr>
          <a:xfrm>
            <a:off x="457200" y="731837"/>
            <a:ext cx="8534400" cy="4525963"/>
          </a:xfrm>
        </p:spPr>
        <p:txBody>
          <a:bodyPr/>
          <a:lstStyle/>
          <a:p>
            <a:pPr marL="0" indent="0">
              <a:buNone/>
            </a:pPr>
            <a:endParaRPr lang="en-US"/>
          </a:p>
          <a:p>
            <a:r>
              <a:rPr lang="en-US"/>
              <a:t>RAD Financing Plan Guides (RAD Resource Desk)</a:t>
            </a:r>
          </a:p>
          <a:p>
            <a:r>
              <a:rPr lang="en-US"/>
              <a:t>RAD Notice (Rev. 4)</a:t>
            </a:r>
          </a:p>
          <a:p>
            <a:r>
              <a:rPr lang="en-US"/>
              <a:t>MTW Guide for RAD (RAD Resource Desk)</a:t>
            </a:r>
          </a:p>
          <a:p>
            <a:r>
              <a:rPr lang="en-US"/>
              <a:t>HOTMA of 2016, PIH Notice 2017-21 HOTMA Implementation</a:t>
            </a:r>
          </a:p>
          <a:p>
            <a:r>
              <a:rPr lang="en-US"/>
              <a:t>Accounting Brief #22: FDS Reporting Requirements when converting under RAD</a:t>
            </a:r>
          </a:p>
          <a:p>
            <a:pPr marL="0" indent="0">
              <a:buNone/>
            </a:pPr>
            <a:r>
              <a:rPr lang="en-US" sz="2000">
                <a:hlinkClick r:id="rId2"/>
              </a:rPr>
              <a:t>https://www.hud.gov/program_offices/public_indian_housing/reac/products/fass/pha_briefs</a:t>
            </a:r>
            <a:endParaRPr lang="en-US" sz="2000"/>
          </a:p>
          <a:p>
            <a:pPr marL="0" indent="0">
              <a:buNone/>
            </a:pPr>
            <a:endParaRPr lang="en-US" sz="2000"/>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13</a:t>
            </a:fld>
            <a:endParaRPr lang="en-US"/>
          </a:p>
        </p:txBody>
      </p:sp>
    </p:spTree>
    <p:extLst>
      <p:ext uri="{BB962C8B-B14F-4D97-AF65-F5344CB8AC3E}">
        <p14:creationId xmlns:p14="http://schemas.microsoft.com/office/powerpoint/2010/main" val="71979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987" y="-290512"/>
            <a:ext cx="3008313" cy="1162050"/>
          </a:xfrm>
        </p:spPr>
        <p:txBody>
          <a:bodyPr/>
          <a:lstStyle/>
          <a:p>
            <a:r>
              <a:rPr lang="en-US" sz="3200"/>
              <a:t>Topics Covered</a:t>
            </a:r>
          </a:p>
        </p:txBody>
      </p:sp>
      <p:pic>
        <p:nvPicPr>
          <p:cNvPr id="8" name="Content Placeholder 7">
            <a:extLst>
              <a:ext uri="{FF2B5EF4-FFF2-40B4-BE49-F238E27FC236}">
                <a16:creationId xmlns:a16="http://schemas.microsoft.com/office/drawing/2014/main" id="{E3F3C9CD-1FA9-1746-9EAA-742586D3FE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2207" y="1249908"/>
            <a:ext cx="5246838" cy="4358184"/>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294005" y="520700"/>
            <a:ext cx="3526639" cy="4691063"/>
          </a:xfrm>
        </p:spPr>
        <p:txBody>
          <a:bodyPr/>
          <a:lstStyle/>
          <a:p>
            <a:r>
              <a:rPr lang="en-US" sz="2400" i="1"/>
              <a:t>I. General Provisions</a:t>
            </a:r>
          </a:p>
          <a:p>
            <a:pPr marL="285750" indent="-285750">
              <a:buFont typeface="Arial" panose="020B0604020202020204" pitchFamily="34" charset="0"/>
              <a:buChar char="•"/>
            </a:pPr>
            <a:r>
              <a:rPr lang="en-US" sz="2400"/>
              <a:t>Congressional Appropriations</a:t>
            </a:r>
          </a:p>
          <a:p>
            <a:pPr marL="285750" indent="-285750">
              <a:buFont typeface="Arial" panose="020B0604020202020204" pitchFamily="34" charset="0"/>
              <a:buChar char="•"/>
            </a:pPr>
            <a:r>
              <a:rPr lang="en-US" sz="2400"/>
              <a:t>Income Mixing</a:t>
            </a:r>
          </a:p>
          <a:p>
            <a:r>
              <a:rPr lang="en-US" sz="2400" i="1"/>
              <a:t>II. Contracts and Rents</a:t>
            </a:r>
          </a:p>
          <a:p>
            <a:pPr marL="285750" indent="-285750">
              <a:buFont typeface="Arial" panose="020B0604020202020204" pitchFamily="34" charset="0"/>
              <a:buChar char="•"/>
            </a:pPr>
            <a:r>
              <a:rPr lang="en-US" sz="2400"/>
              <a:t>Initial Contract Term</a:t>
            </a:r>
          </a:p>
          <a:p>
            <a:pPr marL="285750" indent="-285750">
              <a:buFont typeface="Arial" panose="020B0604020202020204" pitchFamily="34" charset="0"/>
              <a:buChar char="•"/>
            </a:pPr>
            <a:r>
              <a:rPr lang="en-US" sz="2400"/>
              <a:t>Contract Renewal</a:t>
            </a:r>
          </a:p>
          <a:p>
            <a:pPr marL="285750" indent="-285750">
              <a:buFont typeface="Arial" panose="020B0604020202020204" pitchFamily="34" charset="0"/>
              <a:buChar char="•"/>
            </a:pPr>
            <a:r>
              <a:rPr lang="en-US" sz="2400"/>
              <a:t>Rent Caps</a:t>
            </a:r>
          </a:p>
          <a:p>
            <a:pPr marL="285750" indent="-285750">
              <a:buFont typeface="Arial" panose="020B0604020202020204" pitchFamily="34" charset="0"/>
              <a:buChar char="•"/>
            </a:pPr>
            <a:r>
              <a:rPr lang="en-US" sz="2400"/>
              <a:t>Contract Rent Increases</a:t>
            </a:r>
          </a:p>
          <a:p>
            <a:pPr marL="285750" indent="-285750">
              <a:buFont typeface="Arial" panose="020B0604020202020204" pitchFamily="34" charset="0"/>
              <a:buChar char="•"/>
            </a:pPr>
            <a:r>
              <a:rPr lang="en-US" sz="2400"/>
              <a:t>Vacancy Payments</a:t>
            </a:r>
          </a:p>
          <a:p>
            <a:pPr marL="285750" indent="-285750">
              <a:buFont typeface="Arial" panose="020B0604020202020204" pitchFamily="34" charset="0"/>
              <a:buChar char="•"/>
            </a:pPr>
            <a:r>
              <a:rPr lang="en-US" sz="2400"/>
              <a:t>Rehab Assistance Payments </a:t>
            </a:r>
          </a:p>
          <a:p>
            <a:endParaRPr lang="en-US"/>
          </a:p>
        </p:txBody>
      </p:sp>
      <p:sp>
        <p:nvSpPr>
          <p:cNvPr id="5" name="Slide Number Placeholder 4"/>
          <p:cNvSpPr>
            <a:spLocks noGrp="1"/>
          </p:cNvSpPr>
          <p:nvPr>
            <p:ph type="sldNum" sz="quarter" idx="12"/>
          </p:nvPr>
        </p:nvSpPr>
        <p:spPr/>
        <p:txBody>
          <a:bodyPr/>
          <a:lstStyle/>
          <a:p>
            <a:pPr>
              <a:defRPr/>
            </a:pPr>
            <a:fld id="{4F5D9EBB-599C-4490-B944-0E8500016132}" type="slidenum">
              <a:rPr lang="en-US" smtClean="0"/>
              <a:pPr>
                <a:defRPr/>
              </a:pPr>
              <a:t>14</a:t>
            </a:fld>
            <a:endParaRPr lang="en-US"/>
          </a:p>
        </p:txBody>
      </p:sp>
      <p:sp>
        <p:nvSpPr>
          <p:cNvPr id="9" name="TextBox 8">
            <a:extLst>
              <a:ext uri="{FF2B5EF4-FFF2-40B4-BE49-F238E27FC236}">
                <a16:creationId xmlns:a16="http://schemas.microsoft.com/office/drawing/2014/main" id="{1320348A-66F5-0140-B8A0-472B3E56AFC5}"/>
              </a:ext>
            </a:extLst>
          </p:cNvPr>
          <p:cNvSpPr txBox="1"/>
          <p:nvPr/>
        </p:nvSpPr>
        <p:spPr>
          <a:xfrm>
            <a:off x="6934200" y="5207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8443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987" y="-290512"/>
            <a:ext cx="3008313" cy="1162050"/>
          </a:xfrm>
        </p:spPr>
        <p:txBody>
          <a:bodyPr/>
          <a:lstStyle/>
          <a:p>
            <a:r>
              <a:rPr lang="en-US" sz="3200"/>
              <a:t>Topics Covered</a:t>
            </a:r>
          </a:p>
        </p:txBody>
      </p:sp>
      <p:pic>
        <p:nvPicPr>
          <p:cNvPr id="8" name="Content Placeholder 7">
            <a:extLst>
              <a:ext uri="{FF2B5EF4-FFF2-40B4-BE49-F238E27FC236}">
                <a16:creationId xmlns:a16="http://schemas.microsoft.com/office/drawing/2014/main" id="{E3F3C9CD-1FA9-1746-9EAA-742586D3FE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8562" y="1249908"/>
            <a:ext cx="5246838" cy="4358184"/>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228600" y="520700"/>
            <a:ext cx="3795244" cy="4691063"/>
          </a:xfrm>
        </p:spPr>
        <p:txBody>
          <a:bodyPr/>
          <a:lstStyle/>
          <a:p>
            <a:r>
              <a:rPr lang="en-US" sz="2000" i="1"/>
              <a:t>III. Tenants</a:t>
            </a:r>
          </a:p>
          <a:p>
            <a:pPr marL="285750" indent="-285750">
              <a:buFont typeface="Arial" panose="020B0604020202020204" pitchFamily="34" charset="0"/>
              <a:buChar char="•"/>
            </a:pPr>
            <a:r>
              <a:rPr lang="en-US" sz="2000"/>
              <a:t>Re-Screening at time of Conversion</a:t>
            </a:r>
          </a:p>
          <a:p>
            <a:pPr marL="285750" indent="-285750">
              <a:buFont typeface="Arial" panose="020B0604020202020204" pitchFamily="34" charset="0"/>
              <a:buChar char="•"/>
            </a:pPr>
            <a:r>
              <a:rPr lang="en-US" sz="2000"/>
              <a:t>Right to Return for Initial Tenants</a:t>
            </a:r>
          </a:p>
          <a:p>
            <a:pPr marL="285750" indent="-285750">
              <a:buFont typeface="Arial" panose="020B0604020202020204" pitchFamily="34" charset="0"/>
              <a:buChar char="•"/>
            </a:pPr>
            <a:r>
              <a:rPr lang="en-US" sz="2000"/>
              <a:t>Phasing of Rent Increases</a:t>
            </a:r>
          </a:p>
          <a:p>
            <a:pPr marL="285750" indent="-285750">
              <a:buFont typeface="Arial" panose="020B0604020202020204" pitchFamily="34" charset="0"/>
              <a:buChar char="•"/>
            </a:pPr>
            <a:r>
              <a:rPr lang="en-US" sz="2000"/>
              <a:t>Resident Participation</a:t>
            </a:r>
          </a:p>
          <a:p>
            <a:pPr marL="285750" indent="-285750">
              <a:buFont typeface="Arial" panose="020B0604020202020204" pitchFamily="34" charset="0"/>
              <a:buChar char="•"/>
            </a:pPr>
            <a:r>
              <a:rPr lang="en-US" sz="2000"/>
              <a:t>Choice Mobility</a:t>
            </a:r>
          </a:p>
          <a:p>
            <a:r>
              <a:rPr lang="en-US" sz="2000" i="1"/>
              <a:t>IV. Other</a:t>
            </a:r>
          </a:p>
          <a:p>
            <a:pPr marL="285750" indent="-285750">
              <a:buFont typeface="Arial" panose="020B0604020202020204" pitchFamily="34" charset="0"/>
              <a:buChar char="•"/>
            </a:pPr>
            <a:r>
              <a:rPr lang="en-US" sz="2000"/>
              <a:t>Program Cap</a:t>
            </a:r>
          </a:p>
          <a:p>
            <a:pPr marL="285750" indent="-285750">
              <a:buFont typeface="Arial" panose="020B0604020202020204" pitchFamily="34" charset="0"/>
              <a:buChar char="•"/>
            </a:pPr>
            <a:r>
              <a:rPr lang="en-US" sz="2000"/>
              <a:t>REAC UPCS Inspections</a:t>
            </a:r>
          </a:p>
          <a:p>
            <a:pPr marL="285750" indent="-285750">
              <a:buFont typeface="Arial" panose="020B0604020202020204" pitchFamily="34" charset="0"/>
              <a:buChar char="•"/>
            </a:pPr>
            <a:r>
              <a:rPr lang="en-US" sz="2000"/>
              <a:t>Management &amp; Occupancy Reviews</a:t>
            </a:r>
          </a:p>
          <a:p>
            <a:pPr marL="285750" indent="-285750">
              <a:buFont typeface="Arial" panose="020B0604020202020204" pitchFamily="34" charset="0"/>
              <a:buChar char="•"/>
            </a:pPr>
            <a:r>
              <a:rPr lang="en-US" sz="2000"/>
              <a:t>REAC Annual Financial Statements (AFS)</a:t>
            </a:r>
          </a:p>
          <a:p>
            <a:endParaRPr lang="en-US" sz="2000"/>
          </a:p>
        </p:txBody>
      </p:sp>
      <p:sp>
        <p:nvSpPr>
          <p:cNvPr id="5" name="Slide Number Placeholder 4"/>
          <p:cNvSpPr>
            <a:spLocks noGrp="1"/>
          </p:cNvSpPr>
          <p:nvPr>
            <p:ph type="sldNum" sz="quarter" idx="12"/>
          </p:nvPr>
        </p:nvSpPr>
        <p:spPr/>
        <p:txBody>
          <a:bodyPr/>
          <a:lstStyle/>
          <a:p>
            <a:pPr>
              <a:defRPr/>
            </a:pPr>
            <a:fld id="{4F5D9EBB-599C-4490-B944-0E8500016132}" type="slidenum">
              <a:rPr lang="en-US" smtClean="0"/>
              <a:pPr>
                <a:defRPr/>
              </a:pPr>
              <a:t>15</a:t>
            </a:fld>
            <a:endParaRPr lang="en-US"/>
          </a:p>
        </p:txBody>
      </p:sp>
      <p:sp>
        <p:nvSpPr>
          <p:cNvPr id="9" name="TextBox 8">
            <a:extLst>
              <a:ext uri="{FF2B5EF4-FFF2-40B4-BE49-F238E27FC236}">
                <a16:creationId xmlns:a16="http://schemas.microsoft.com/office/drawing/2014/main" id="{1320348A-66F5-0140-B8A0-472B3E56AFC5}"/>
              </a:ext>
            </a:extLst>
          </p:cNvPr>
          <p:cNvSpPr txBox="1"/>
          <p:nvPr/>
        </p:nvSpPr>
        <p:spPr>
          <a:xfrm>
            <a:off x="6934200" y="5207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8538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0BB5D-FD38-449F-9ABF-105CD1EFA45E}"/>
              </a:ext>
            </a:extLst>
          </p:cNvPr>
          <p:cNvSpPr>
            <a:spLocks noGrp="1"/>
          </p:cNvSpPr>
          <p:nvPr>
            <p:ph type="title"/>
          </p:nvPr>
        </p:nvSpPr>
        <p:spPr/>
        <p:txBody>
          <a:bodyPr/>
          <a:lstStyle/>
          <a:p>
            <a:br>
              <a:rPr lang="en-US" sz="3200"/>
            </a:br>
            <a:r>
              <a:rPr lang="en-US" sz="3200"/>
              <a:t> </a:t>
            </a:r>
            <a:r>
              <a:rPr lang="en-US" sz="3200" b="1"/>
              <a:t>PBV vs. PBRA | Moderated Panel Discussion</a:t>
            </a:r>
            <a:br>
              <a:rPr lang="en-US" sz="3200"/>
            </a:br>
            <a:endParaRPr lang="en-US" sz="3200"/>
          </a:p>
        </p:txBody>
      </p:sp>
      <p:sp>
        <p:nvSpPr>
          <p:cNvPr id="7" name="Content Placeholder 6">
            <a:extLst>
              <a:ext uri="{FF2B5EF4-FFF2-40B4-BE49-F238E27FC236}">
                <a16:creationId xmlns:a16="http://schemas.microsoft.com/office/drawing/2014/main" id="{0022BD81-095E-4EB2-A3ED-CA7E2385D298}"/>
              </a:ext>
            </a:extLst>
          </p:cNvPr>
          <p:cNvSpPr>
            <a:spLocks noGrp="1"/>
          </p:cNvSpPr>
          <p:nvPr>
            <p:ph idx="1"/>
          </p:nvPr>
        </p:nvSpPr>
        <p:spPr/>
        <p:txBody>
          <a:bodyPr/>
          <a:lstStyle/>
          <a:p>
            <a:pPr marL="0" indent="0" algn="ctr">
              <a:buNone/>
            </a:pPr>
            <a:r>
              <a:rPr lang="en-US" sz="2400" i="1"/>
              <a:t>A discussion among PHAs about their experience with each voucher platform in the RAD context.</a:t>
            </a:r>
          </a:p>
          <a:p>
            <a:pPr marL="0" indent="0">
              <a:buNone/>
            </a:pPr>
            <a:r>
              <a:rPr lang="en-US" i="1"/>
              <a:t>Panelists: </a:t>
            </a:r>
          </a:p>
          <a:p>
            <a:r>
              <a:rPr lang="en-US" i="1"/>
              <a:t>Anthony Snell, Metropolitan Housing Alliance </a:t>
            </a:r>
          </a:p>
          <a:p>
            <a:r>
              <a:rPr lang="en-US" i="1"/>
              <a:t>Christina Husbands, Fresno Housing Authority </a:t>
            </a:r>
          </a:p>
          <a:p>
            <a:r>
              <a:rPr lang="en-US" i="1"/>
              <a:t>Joseph Bamberg, Boston Housing Authority </a:t>
            </a:r>
          </a:p>
          <a:p>
            <a:pPr marL="0" indent="0">
              <a:buNone/>
            </a:pPr>
            <a:r>
              <a:rPr lang="en-US" i="1"/>
              <a:t>Moderator: Jaime Bordenave</a:t>
            </a:r>
          </a:p>
          <a:p>
            <a:endParaRPr lang="en-US"/>
          </a:p>
        </p:txBody>
      </p:sp>
      <p:sp>
        <p:nvSpPr>
          <p:cNvPr id="5" name="Slide Number Placeholder 4">
            <a:extLst>
              <a:ext uri="{FF2B5EF4-FFF2-40B4-BE49-F238E27FC236}">
                <a16:creationId xmlns:a16="http://schemas.microsoft.com/office/drawing/2014/main" id="{0CFFEF19-2665-4B29-B0D9-3163654C1A09}"/>
              </a:ext>
            </a:extLst>
          </p:cNvPr>
          <p:cNvSpPr>
            <a:spLocks noGrp="1"/>
          </p:cNvSpPr>
          <p:nvPr>
            <p:ph type="sldNum" sz="quarter" idx="12"/>
          </p:nvPr>
        </p:nvSpPr>
        <p:spPr/>
        <p:txBody>
          <a:bodyPr/>
          <a:lstStyle/>
          <a:p>
            <a:pPr>
              <a:defRPr/>
            </a:pPr>
            <a:fld id="{4F5D9EBB-599C-4490-B944-0E8500016132}" type="slidenum">
              <a:rPr lang="en-US" smtClean="0"/>
              <a:pPr>
                <a:defRPr/>
              </a:pPr>
              <a:t>16</a:t>
            </a:fld>
            <a:endParaRPr lang="en-US"/>
          </a:p>
        </p:txBody>
      </p:sp>
    </p:spTree>
    <p:extLst>
      <p:ext uri="{BB962C8B-B14F-4D97-AF65-F5344CB8AC3E}">
        <p14:creationId xmlns:p14="http://schemas.microsoft.com/office/powerpoint/2010/main" val="149105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2B84-CB0F-4F25-AB2A-7263CD36ECCA}"/>
              </a:ext>
            </a:extLst>
          </p:cNvPr>
          <p:cNvSpPr>
            <a:spLocks noGrp="1"/>
          </p:cNvSpPr>
          <p:nvPr>
            <p:ph type="title"/>
          </p:nvPr>
        </p:nvSpPr>
        <p:spPr/>
        <p:txBody>
          <a:bodyPr/>
          <a:lstStyle/>
          <a:p>
            <a:r>
              <a:rPr lang="en-US"/>
              <a:t>Next Session</a:t>
            </a:r>
          </a:p>
        </p:txBody>
      </p:sp>
      <p:sp>
        <p:nvSpPr>
          <p:cNvPr id="3" name="Content Placeholder 2">
            <a:extLst>
              <a:ext uri="{FF2B5EF4-FFF2-40B4-BE49-F238E27FC236}">
                <a16:creationId xmlns:a16="http://schemas.microsoft.com/office/drawing/2014/main" id="{513A9A56-DFE7-40CD-A3B8-4258266191C8}"/>
              </a:ext>
            </a:extLst>
          </p:cNvPr>
          <p:cNvSpPr>
            <a:spLocks noGrp="1"/>
          </p:cNvSpPr>
          <p:nvPr>
            <p:ph idx="1"/>
          </p:nvPr>
        </p:nvSpPr>
        <p:spPr/>
        <p:txBody>
          <a:bodyPr/>
          <a:lstStyle/>
          <a:p>
            <a:pPr marL="0" indent="0">
              <a:buNone/>
            </a:pPr>
            <a:r>
              <a:rPr lang="en-US" sz="3600" b="1"/>
              <a:t>Requesting Technical Assistance (TA)</a:t>
            </a:r>
          </a:p>
          <a:p>
            <a:pPr marL="0" indent="0">
              <a:buNone/>
            </a:pPr>
            <a:r>
              <a:rPr lang="en-US" i="1"/>
              <a:t>Greg Byrne, HUD Office of Recapitalization</a:t>
            </a:r>
          </a:p>
          <a:p>
            <a:pPr marL="0" indent="0">
              <a:buNone/>
            </a:pPr>
            <a:endParaRPr lang="en-US" i="1"/>
          </a:p>
          <a:p>
            <a:pPr marL="0" indent="0">
              <a:buNone/>
            </a:pPr>
            <a:r>
              <a:rPr lang="en-US" i="1"/>
              <a:t>Topics covered include the HUD resources available to support PHAs throughout the RAD process.</a:t>
            </a:r>
          </a:p>
        </p:txBody>
      </p:sp>
      <p:sp>
        <p:nvSpPr>
          <p:cNvPr id="4" name="Slide Number Placeholder 3">
            <a:extLst>
              <a:ext uri="{FF2B5EF4-FFF2-40B4-BE49-F238E27FC236}">
                <a16:creationId xmlns:a16="http://schemas.microsoft.com/office/drawing/2014/main" id="{60C531C3-F13E-43B7-BF5C-CFF729ED26E0}"/>
              </a:ext>
            </a:extLst>
          </p:cNvPr>
          <p:cNvSpPr>
            <a:spLocks noGrp="1"/>
          </p:cNvSpPr>
          <p:nvPr>
            <p:ph type="sldNum" sz="quarter" idx="12"/>
          </p:nvPr>
        </p:nvSpPr>
        <p:spPr/>
        <p:txBody>
          <a:bodyPr/>
          <a:lstStyle/>
          <a:p>
            <a:pPr>
              <a:defRPr/>
            </a:pPr>
            <a:fld id="{629C09B0-A436-4930-9DBD-7F024B262714}" type="slidenum">
              <a:rPr lang="en-US" smtClean="0"/>
              <a:pPr>
                <a:defRPr/>
              </a:pPr>
              <a:t>17</a:t>
            </a:fld>
            <a:endParaRPr lang="en-US"/>
          </a:p>
        </p:txBody>
      </p:sp>
    </p:spTree>
    <p:extLst>
      <p:ext uri="{BB962C8B-B14F-4D97-AF65-F5344CB8AC3E}">
        <p14:creationId xmlns:p14="http://schemas.microsoft.com/office/powerpoint/2010/main" val="80777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ea typeface="ＭＳ Ｐゴシック"/>
              </a:rPr>
              <a:t>Program Basics</a:t>
            </a:r>
          </a:p>
        </p:txBody>
      </p:sp>
      <p:sp>
        <p:nvSpPr>
          <p:cNvPr id="3" name="Content Placeholder 2"/>
          <p:cNvSpPr>
            <a:spLocks noGrp="1"/>
          </p:cNvSpPr>
          <p:nvPr>
            <p:ph sz="half" idx="1"/>
          </p:nvPr>
        </p:nvSpPr>
        <p:spPr>
          <a:xfrm>
            <a:off x="412157" y="1212850"/>
            <a:ext cx="4038600" cy="4654550"/>
          </a:xfrm>
          <a:solidFill>
            <a:schemeClr val="bg1">
              <a:lumMod val="85000"/>
            </a:schemeClr>
          </a:solidFill>
        </p:spPr>
        <p:txBody>
          <a:bodyPr/>
          <a:lstStyle/>
          <a:p>
            <a:pPr marL="0" indent="0" algn="ctr">
              <a:buNone/>
            </a:pPr>
            <a:r>
              <a:rPr lang="en-US" b="1">
                <a:ea typeface="ＭＳ Ｐゴシック"/>
              </a:rPr>
              <a:t>RAD-PBV</a:t>
            </a:r>
          </a:p>
          <a:p>
            <a:r>
              <a:rPr lang="en-US" sz="2400"/>
              <a:t>Administered by PHAs</a:t>
            </a:r>
          </a:p>
          <a:p>
            <a:r>
              <a:rPr lang="en-US" sz="2400"/>
              <a:t>Administering Agency receives Admin Fee</a:t>
            </a:r>
          </a:p>
          <a:p>
            <a:r>
              <a:rPr lang="en-US" sz="2400"/>
              <a:t>PBVs are integrated into the PHA’s HCV Program</a:t>
            </a:r>
          </a:p>
          <a:p>
            <a:r>
              <a:rPr lang="en-US" sz="2400"/>
              <a:t>Rent Capped at lowest of a) current funding; b) 110% of FMR; c) Rent Reasonableness</a:t>
            </a:r>
          </a:p>
          <a:p>
            <a:r>
              <a:rPr lang="en-US" sz="2400">
                <a:ea typeface="ＭＳ Ｐゴシック"/>
              </a:rPr>
              <a:t>Similar to HCV Program</a:t>
            </a:r>
          </a:p>
          <a:p>
            <a:endParaRPr lang="en-US" sz="2400"/>
          </a:p>
        </p:txBody>
      </p:sp>
      <p:sp>
        <p:nvSpPr>
          <p:cNvPr id="4" name="Content Placeholder 3"/>
          <p:cNvSpPr>
            <a:spLocks noGrp="1"/>
          </p:cNvSpPr>
          <p:nvPr>
            <p:ph sz="half" idx="2"/>
          </p:nvPr>
        </p:nvSpPr>
        <p:spPr>
          <a:xfrm>
            <a:off x="4693245" y="1187450"/>
            <a:ext cx="4222155" cy="4679950"/>
          </a:xfrm>
          <a:solidFill>
            <a:schemeClr val="bg1">
              <a:lumMod val="85000"/>
            </a:schemeClr>
          </a:solidFill>
        </p:spPr>
        <p:txBody>
          <a:bodyPr/>
          <a:lstStyle/>
          <a:p>
            <a:pPr marL="0" indent="0" algn="ctr">
              <a:buNone/>
            </a:pPr>
            <a:r>
              <a:rPr lang="en-US" b="1">
                <a:ea typeface="ＭＳ Ｐゴシック"/>
              </a:rPr>
              <a:t>RAD-PBRA</a:t>
            </a:r>
          </a:p>
          <a:p>
            <a:r>
              <a:rPr lang="en-US" sz="2400"/>
              <a:t>Administered directly by HUD’s Office of Housing</a:t>
            </a:r>
          </a:p>
          <a:p>
            <a:r>
              <a:rPr lang="en-US" sz="2400"/>
              <a:t>No Admin Fee for PHA</a:t>
            </a:r>
          </a:p>
          <a:p>
            <a:r>
              <a:rPr lang="en-US" sz="2400"/>
              <a:t>Project Owner typically manages waiting list</a:t>
            </a:r>
          </a:p>
          <a:p>
            <a:r>
              <a:rPr lang="en-US" sz="2400"/>
              <a:t>Rent Capped at lower of a) current funding; or b) 120% of FMR</a:t>
            </a:r>
          </a:p>
          <a:p>
            <a:r>
              <a:rPr lang="en-US" sz="2400"/>
              <a:t>Exceptions up to 150%, with Rent Comp Study</a:t>
            </a:r>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1</a:t>
            </a:fld>
            <a:endParaRPr lang="en-US"/>
          </a:p>
        </p:txBody>
      </p:sp>
    </p:spTree>
    <p:extLst>
      <p:ext uri="{BB962C8B-B14F-4D97-AF65-F5344CB8AC3E}">
        <p14:creationId xmlns:p14="http://schemas.microsoft.com/office/powerpoint/2010/main" val="288984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05" y="277962"/>
            <a:ext cx="8229600" cy="1143000"/>
          </a:xfrm>
        </p:spPr>
        <p:txBody>
          <a:bodyPr/>
          <a:lstStyle/>
          <a:p>
            <a:r>
              <a:rPr lang="en-US"/>
              <a:t>Who is Winning?</a:t>
            </a:r>
          </a:p>
        </p:txBody>
      </p:sp>
      <p:sp>
        <p:nvSpPr>
          <p:cNvPr id="3" name="Content Placeholder 2"/>
          <p:cNvSpPr>
            <a:spLocks noGrp="1"/>
          </p:cNvSpPr>
          <p:nvPr>
            <p:ph idx="1"/>
          </p:nvPr>
        </p:nvSpPr>
        <p:spPr>
          <a:xfrm>
            <a:off x="152400" y="1547018"/>
            <a:ext cx="8229600" cy="4525963"/>
          </a:xfrm>
        </p:spPr>
        <p:txBody>
          <a:bodyPr/>
          <a:lstStyle/>
          <a:p>
            <a:pPr marL="0" indent="0">
              <a:buNone/>
            </a:pPr>
            <a:r>
              <a:rPr lang="en-US"/>
              <a:t>RAD Conversions to date </a:t>
            </a:r>
          </a:p>
          <a:p>
            <a:pPr marL="0" indent="0">
              <a:buNone/>
            </a:pPr>
            <a:r>
              <a:rPr lang="en-US"/>
              <a:t>(Jan, 2020)</a:t>
            </a:r>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2</a:t>
            </a:fld>
            <a:endParaRPr lang="en-US"/>
          </a:p>
        </p:txBody>
      </p:sp>
      <p:pic>
        <p:nvPicPr>
          <p:cNvPr id="8" name="Picture 7">
            <a:extLst>
              <a:ext uri="{FF2B5EF4-FFF2-40B4-BE49-F238E27FC236}">
                <a16:creationId xmlns:a16="http://schemas.microsoft.com/office/drawing/2014/main" id="{03EA4D60-0E24-0845-BFE0-B34E3B88E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94" y="3674913"/>
            <a:ext cx="1759588" cy="206216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D4058A3-DC7D-0246-BBB0-6A763158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462" y="3705622"/>
            <a:ext cx="2387115" cy="193833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C898DD8-36F2-B446-8CD2-44D39A181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69" y="3610619"/>
            <a:ext cx="3138985" cy="219075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6C06A23-69AB-2C4C-9A96-99F2ED1E62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995" y="609600"/>
            <a:ext cx="4023436"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988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Choose PBV?</a:t>
            </a:r>
          </a:p>
        </p:txBody>
      </p:sp>
      <p:sp>
        <p:nvSpPr>
          <p:cNvPr id="3" name="Content Placeholder 2"/>
          <p:cNvSpPr>
            <a:spLocks noGrp="1"/>
          </p:cNvSpPr>
          <p:nvPr>
            <p:ph idx="1"/>
          </p:nvPr>
        </p:nvSpPr>
        <p:spPr/>
        <p:txBody>
          <a:bodyPr/>
          <a:lstStyle/>
          <a:p>
            <a:pPr marL="0" indent="0">
              <a:buNone/>
            </a:pPr>
            <a:r>
              <a:rPr lang="en-US"/>
              <a:t>Major Reasons for Selecting PBV:</a:t>
            </a:r>
          </a:p>
          <a:p>
            <a:r>
              <a:rPr lang="en-US"/>
              <a:t>Admin Fees </a:t>
            </a:r>
          </a:p>
          <a:p>
            <a:r>
              <a:rPr lang="en-US"/>
              <a:t>More Control </a:t>
            </a:r>
          </a:p>
          <a:p>
            <a:r>
              <a:rPr lang="en-US"/>
              <a:t>Don’t like HUD’s Multi-Family Program </a:t>
            </a:r>
          </a:p>
          <a:p>
            <a:r>
              <a:rPr lang="en-US"/>
              <a:t>Grows the HCV Program—greater efficiencies </a:t>
            </a:r>
          </a:p>
          <a:p>
            <a:r>
              <a:rPr lang="en-US"/>
              <a:t>Possibly added staff retention </a:t>
            </a:r>
          </a:p>
          <a:p>
            <a:endParaRPr lang="en-US"/>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3</a:t>
            </a:fld>
            <a:endParaRPr lang="en-US"/>
          </a:p>
        </p:txBody>
      </p:sp>
    </p:spTree>
    <p:extLst>
      <p:ext uri="{BB962C8B-B14F-4D97-AF65-F5344CB8AC3E}">
        <p14:creationId xmlns:p14="http://schemas.microsoft.com/office/powerpoint/2010/main" val="31640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Why Choose PBRA?</a:t>
            </a:r>
          </a:p>
        </p:txBody>
      </p:sp>
      <p:sp>
        <p:nvSpPr>
          <p:cNvPr id="3" name="Content Placeholder 2"/>
          <p:cNvSpPr>
            <a:spLocks noGrp="1"/>
          </p:cNvSpPr>
          <p:nvPr>
            <p:ph idx="1"/>
          </p:nvPr>
        </p:nvSpPr>
        <p:spPr>
          <a:xfrm>
            <a:off x="457200" y="1219200"/>
            <a:ext cx="8534400" cy="4525963"/>
          </a:xfrm>
        </p:spPr>
        <p:txBody>
          <a:bodyPr/>
          <a:lstStyle/>
          <a:p>
            <a:pPr marL="0" indent="0">
              <a:buNone/>
            </a:pPr>
            <a:r>
              <a:rPr lang="en-US"/>
              <a:t>Major Reasons for Selecting PBRA:</a:t>
            </a:r>
          </a:p>
          <a:p>
            <a:r>
              <a:rPr lang="en-US"/>
              <a:t>Higher Rent Cap (120%+ versus 110%)</a:t>
            </a:r>
          </a:p>
          <a:p>
            <a:r>
              <a:rPr lang="en-US"/>
              <a:t>If PHA doesn’t have a Voucher Program</a:t>
            </a:r>
          </a:p>
          <a:p>
            <a:r>
              <a:rPr lang="en-US"/>
              <a:t>Already Familiar with the PBRA Program</a:t>
            </a:r>
          </a:p>
          <a:p>
            <a:r>
              <a:rPr lang="en-US"/>
              <a:t>May work better with site-based management</a:t>
            </a:r>
          </a:p>
          <a:p>
            <a:r>
              <a:rPr lang="en-US"/>
              <a:t>Program’s long track record (1974) &amp; strength of industry familiarity and support</a:t>
            </a:r>
          </a:p>
          <a:p>
            <a:r>
              <a:rPr lang="en-US"/>
              <a:t>Needed for $100 PUM Rent Boost—Opportunity Zones</a:t>
            </a:r>
          </a:p>
          <a:p>
            <a:endParaRPr lang="en-US"/>
          </a:p>
          <a:p>
            <a:endParaRPr lang="en-US"/>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4</a:t>
            </a:fld>
            <a:endParaRPr lang="en-US"/>
          </a:p>
        </p:txBody>
      </p:sp>
    </p:spTree>
    <p:extLst>
      <p:ext uri="{BB962C8B-B14F-4D97-AF65-F5344CB8AC3E}">
        <p14:creationId xmlns:p14="http://schemas.microsoft.com/office/powerpoint/2010/main" val="44501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a:ea typeface="ＭＳ Ｐゴシック"/>
              </a:rPr>
              <a:t>What is Impacted by this Selection?</a:t>
            </a:r>
          </a:p>
        </p:txBody>
      </p:sp>
      <p:sp>
        <p:nvSpPr>
          <p:cNvPr id="3" name="Content Placeholder 2"/>
          <p:cNvSpPr>
            <a:spLocks noGrp="1"/>
          </p:cNvSpPr>
          <p:nvPr>
            <p:ph sz="half" idx="1"/>
          </p:nvPr>
        </p:nvSpPr>
        <p:spPr>
          <a:xfrm>
            <a:off x="457200" y="1143000"/>
            <a:ext cx="4038600" cy="5029200"/>
          </a:xfrm>
          <a:solidFill>
            <a:schemeClr val="bg1">
              <a:lumMod val="85000"/>
            </a:schemeClr>
          </a:solidFill>
        </p:spPr>
        <p:txBody>
          <a:bodyPr/>
          <a:lstStyle/>
          <a:p>
            <a:pPr marL="0" indent="0">
              <a:buNone/>
            </a:pPr>
            <a:r>
              <a:rPr lang="en-US" b="1"/>
              <a:t>Everything!</a:t>
            </a:r>
          </a:p>
          <a:p>
            <a:r>
              <a:rPr lang="en-US"/>
              <a:t>Rent Setting/Funding</a:t>
            </a:r>
          </a:p>
          <a:p>
            <a:r>
              <a:rPr lang="en-US"/>
              <a:t>Staffing</a:t>
            </a:r>
          </a:p>
          <a:p>
            <a:r>
              <a:rPr lang="en-US"/>
              <a:t>Software Systems</a:t>
            </a:r>
          </a:p>
          <a:p>
            <a:r>
              <a:rPr lang="en-US"/>
              <a:t>Regulations</a:t>
            </a:r>
          </a:p>
          <a:p>
            <a:r>
              <a:rPr lang="en-US"/>
              <a:t>Financing Plan Requirements</a:t>
            </a:r>
          </a:p>
          <a:p>
            <a:r>
              <a:rPr lang="en-US"/>
              <a:t>Closing Documents</a:t>
            </a:r>
          </a:p>
          <a:p>
            <a:r>
              <a:rPr lang="en-US"/>
              <a:t>Leases</a:t>
            </a:r>
          </a:p>
          <a:p>
            <a:r>
              <a:rPr lang="en-US"/>
              <a:t>Capping of OCAFs</a:t>
            </a:r>
          </a:p>
          <a:p>
            <a:endParaRPr lang="en-US"/>
          </a:p>
          <a:p>
            <a:endParaRPr lang="en-US"/>
          </a:p>
        </p:txBody>
      </p:sp>
      <p:sp>
        <p:nvSpPr>
          <p:cNvPr id="4" name="Content Placeholder 3"/>
          <p:cNvSpPr>
            <a:spLocks noGrp="1"/>
          </p:cNvSpPr>
          <p:nvPr>
            <p:ph sz="half" idx="2"/>
          </p:nvPr>
        </p:nvSpPr>
        <p:spPr>
          <a:xfrm>
            <a:off x="4648200" y="1143000"/>
            <a:ext cx="4267200" cy="5029200"/>
          </a:xfrm>
          <a:solidFill>
            <a:schemeClr val="bg1">
              <a:lumMod val="85000"/>
            </a:schemeClr>
          </a:solidFill>
        </p:spPr>
        <p:txBody>
          <a:bodyPr/>
          <a:lstStyle/>
          <a:p>
            <a:pPr marL="0" indent="0">
              <a:buNone/>
            </a:pPr>
            <a:r>
              <a:rPr lang="en-US" b="1"/>
              <a:t>Everything!</a:t>
            </a:r>
          </a:p>
          <a:p>
            <a:r>
              <a:rPr lang="en-US"/>
              <a:t>Inspections</a:t>
            </a:r>
          </a:p>
          <a:p>
            <a:r>
              <a:rPr lang="en-US"/>
              <a:t>HAP Contract Administration</a:t>
            </a:r>
          </a:p>
          <a:p>
            <a:r>
              <a:rPr lang="en-US"/>
              <a:t>Environmental Report Requirements</a:t>
            </a:r>
          </a:p>
          <a:p>
            <a:r>
              <a:rPr lang="en-US"/>
              <a:t>Choice Mobility Options</a:t>
            </a:r>
          </a:p>
          <a:p>
            <a:r>
              <a:rPr lang="en-US"/>
              <a:t>Direct PHA Ownership</a:t>
            </a:r>
          </a:p>
          <a:p>
            <a:r>
              <a:rPr lang="en-US"/>
              <a:t>Accounting &amp; Reporting</a:t>
            </a:r>
          </a:p>
          <a:p>
            <a:r>
              <a:rPr lang="en-US"/>
              <a:t>Lender/Investor Interest</a:t>
            </a:r>
          </a:p>
          <a:p>
            <a:endParaRPr lang="en-US"/>
          </a:p>
          <a:p>
            <a:pPr marL="0" indent="0">
              <a:buNone/>
            </a:pPr>
            <a:endParaRPr lang="en-US"/>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5</a:t>
            </a:fld>
            <a:endParaRPr lang="en-US"/>
          </a:p>
        </p:txBody>
      </p:sp>
    </p:spTree>
    <p:extLst>
      <p:ext uri="{BB962C8B-B14F-4D97-AF65-F5344CB8AC3E}">
        <p14:creationId xmlns:p14="http://schemas.microsoft.com/office/powerpoint/2010/main" val="64059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F445-8058-E74E-9A54-E7F4F37FC068}"/>
              </a:ext>
            </a:extLst>
          </p:cNvPr>
          <p:cNvSpPr>
            <a:spLocks noGrp="1"/>
          </p:cNvSpPr>
          <p:nvPr>
            <p:ph type="title"/>
          </p:nvPr>
        </p:nvSpPr>
        <p:spPr/>
        <p:txBody>
          <a:bodyPr/>
          <a:lstStyle/>
          <a:p>
            <a:r>
              <a:rPr lang="en-US"/>
              <a:t>Rent Setting &amp; Funding</a:t>
            </a:r>
          </a:p>
        </p:txBody>
      </p:sp>
      <p:sp>
        <p:nvSpPr>
          <p:cNvPr id="4" name="Slide Number Placeholder 3">
            <a:extLst>
              <a:ext uri="{FF2B5EF4-FFF2-40B4-BE49-F238E27FC236}">
                <a16:creationId xmlns:a16="http://schemas.microsoft.com/office/drawing/2014/main" id="{56007D5E-C3EE-9E48-BEC6-56A29AA741C3}"/>
              </a:ext>
            </a:extLst>
          </p:cNvPr>
          <p:cNvSpPr>
            <a:spLocks noGrp="1"/>
          </p:cNvSpPr>
          <p:nvPr>
            <p:ph type="sldNum" sz="quarter" idx="12"/>
          </p:nvPr>
        </p:nvSpPr>
        <p:spPr/>
        <p:txBody>
          <a:bodyPr/>
          <a:lstStyle/>
          <a:p>
            <a:pPr>
              <a:defRPr/>
            </a:pPr>
            <a:fld id="{629C09B0-A436-4930-9DBD-7F024B262714}" type="slidenum">
              <a:rPr lang="en-US" smtClean="0"/>
              <a:pPr>
                <a:defRPr/>
              </a:pPr>
              <a:t>6</a:t>
            </a:fld>
            <a:endParaRPr lang="en-US"/>
          </a:p>
        </p:txBody>
      </p:sp>
      <p:pic>
        <p:nvPicPr>
          <p:cNvPr id="5" name="Content Placeholder 4">
            <a:extLst>
              <a:ext uri="{FF2B5EF4-FFF2-40B4-BE49-F238E27FC236}">
                <a16:creationId xmlns:a16="http://schemas.microsoft.com/office/drawing/2014/main" id="{37A383A7-D7F7-3D4F-922E-9868B186BEA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683" t="23620" r="16201"/>
          <a:stretch/>
        </p:blipFill>
        <p:spPr>
          <a:xfrm>
            <a:off x="1466518" y="3048000"/>
            <a:ext cx="6382081" cy="3154362"/>
          </a:xfrm>
          <a:prstGeom prst="rect">
            <a:avLst/>
          </a:prstGeom>
          <a:ln>
            <a:noFill/>
          </a:ln>
          <a:effectLst/>
        </p:spPr>
      </p:pic>
      <p:sp>
        <p:nvSpPr>
          <p:cNvPr id="7" name="Content Placeholder 2">
            <a:extLst>
              <a:ext uri="{FF2B5EF4-FFF2-40B4-BE49-F238E27FC236}">
                <a16:creationId xmlns:a16="http://schemas.microsoft.com/office/drawing/2014/main" id="{CC42690C-544E-504D-805D-CE3650927F0B}"/>
              </a:ext>
            </a:extLst>
          </p:cNvPr>
          <p:cNvSpPr txBox="1">
            <a:spLocks/>
          </p:cNvSpPr>
          <p:nvPr/>
        </p:nvSpPr>
        <p:spPr bwMode="auto">
          <a:xfrm>
            <a:off x="457200" y="12954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RAD PBRA rents can be higher than PBV, but not vice-versa</a:t>
            </a:r>
          </a:p>
          <a:p>
            <a:r>
              <a:rPr lang="en-US"/>
              <a:t>Opportunity Zone boost requires PBRA program</a:t>
            </a:r>
          </a:p>
          <a:p>
            <a:pPr marL="0" indent="0">
              <a:buFont typeface="Arial" charset="0"/>
              <a:buNone/>
            </a:pPr>
            <a:endParaRPr lang="en-US"/>
          </a:p>
          <a:p>
            <a:pPr marL="0" indent="0">
              <a:buFont typeface="Arial" charset="0"/>
              <a:buNone/>
            </a:pPr>
            <a:endParaRPr lang="en-US"/>
          </a:p>
        </p:txBody>
      </p:sp>
    </p:spTree>
    <p:extLst>
      <p:ext uri="{BB962C8B-B14F-4D97-AF65-F5344CB8AC3E}">
        <p14:creationId xmlns:p14="http://schemas.microsoft.com/office/powerpoint/2010/main" val="371345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Financing Plan Requirements</a:t>
            </a:r>
          </a:p>
        </p:txBody>
      </p:sp>
      <p:sp>
        <p:nvSpPr>
          <p:cNvPr id="3" name="Content Placeholder 2"/>
          <p:cNvSpPr>
            <a:spLocks noGrp="1"/>
          </p:cNvSpPr>
          <p:nvPr>
            <p:ph sz="half" idx="1"/>
          </p:nvPr>
        </p:nvSpPr>
        <p:spPr>
          <a:xfrm>
            <a:off x="228600" y="1143000"/>
            <a:ext cx="4191000" cy="4525963"/>
          </a:xfrm>
        </p:spPr>
        <p:txBody>
          <a:bodyPr/>
          <a:lstStyle/>
          <a:p>
            <a:pPr marL="0" indent="0">
              <a:buNone/>
            </a:pPr>
            <a:r>
              <a:rPr lang="en-US" b="1" u="sng"/>
              <a:t>PBRA Impacts</a:t>
            </a:r>
          </a:p>
          <a:p>
            <a:r>
              <a:rPr lang="en-US"/>
              <a:t>2530s required, in APPS system</a:t>
            </a:r>
          </a:p>
          <a:p>
            <a:r>
              <a:rPr lang="en-US"/>
              <a:t>Part 50 Environmental Report, with Phase 1 ESA; Part 58 for PBV</a:t>
            </a:r>
          </a:p>
          <a:p>
            <a:r>
              <a:rPr lang="en-US"/>
              <a:t>Affirmative Fair Housing Marketing Plan </a:t>
            </a:r>
          </a:p>
          <a:p>
            <a:r>
              <a:rPr lang="en-US"/>
              <a:t>Good Cause Exemption for Choice Mobility</a:t>
            </a:r>
          </a:p>
          <a:p>
            <a:endParaRPr lang="en-US"/>
          </a:p>
          <a:p>
            <a:endParaRPr lang="en-US"/>
          </a:p>
        </p:txBody>
      </p:sp>
      <p:sp>
        <p:nvSpPr>
          <p:cNvPr id="4" name="Content Placeholder 3"/>
          <p:cNvSpPr>
            <a:spLocks noGrp="1"/>
          </p:cNvSpPr>
          <p:nvPr>
            <p:ph sz="half" idx="2"/>
          </p:nvPr>
        </p:nvSpPr>
        <p:spPr>
          <a:xfrm>
            <a:off x="4648200" y="1265237"/>
            <a:ext cx="4267200" cy="4525963"/>
          </a:xfrm>
        </p:spPr>
        <p:txBody>
          <a:bodyPr/>
          <a:lstStyle/>
          <a:p>
            <a:r>
              <a:rPr lang="en-US"/>
              <a:t>Timing on Choice Mobility (2 years v. 1)</a:t>
            </a:r>
          </a:p>
          <a:p>
            <a:r>
              <a:rPr lang="en-US"/>
              <a:t>Limitations on Choice Mobility</a:t>
            </a:r>
          </a:p>
          <a:p>
            <a:r>
              <a:rPr lang="en-US"/>
              <a:t>Rent Comp Study needed if current funding &gt;120% of FMRs</a:t>
            </a:r>
          </a:p>
          <a:p>
            <a:r>
              <a:rPr lang="en-US"/>
              <a:t>Different regulation on Site &amp; Neighborhood Standards</a:t>
            </a:r>
          </a:p>
          <a:p>
            <a:pPr marL="0" indent="0">
              <a:buNone/>
            </a:pPr>
            <a:endParaRPr lang="en-US"/>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7</a:t>
            </a:fld>
            <a:endParaRPr lang="en-US"/>
          </a:p>
        </p:txBody>
      </p:sp>
    </p:spTree>
    <p:extLst>
      <p:ext uri="{BB962C8B-B14F-4D97-AF65-F5344CB8AC3E}">
        <p14:creationId xmlns:p14="http://schemas.microsoft.com/office/powerpoint/2010/main" val="191513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HAP Contract Administration</a:t>
            </a:r>
          </a:p>
        </p:txBody>
      </p:sp>
      <p:sp>
        <p:nvSpPr>
          <p:cNvPr id="3" name="Content Placeholder 2"/>
          <p:cNvSpPr>
            <a:spLocks noGrp="1"/>
          </p:cNvSpPr>
          <p:nvPr>
            <p:ph sz="half" idx="1"/>
          </p:nvPr>
        </p:nvSpPr>
        <p:spPr>
          <a:xfrm>
            <a:off x="371475" y="1295400"/>
            <a:ext cx="4191000" cy="4525963"/>
          </a:xfrm>
          <a:solidFill>
            <a:schemeClr val="bg1">
              <a:lumMod val="85000"/>
            </a:schemeClr>
          </a:solidFill>
        </p:spPr>
        <p:txBody>
          <a:bodyPr/>
          <a:lstStyle/>
          <a:p>
            <a:pPr marL="0" indent="0" algn="ctr">
              <a:buNone/>
            </a:pPr>
            <a:r>
              <a:rPr lang="en-US" b="1"/>
              <a:t>PBV</a:t>
            </a:r>
          </a:p>
          <a:p>
            <a:r>
              <a:rPr lang="en-US" sz="2400"/>
              <a:t>If PHA has ownership, need an Independent Agency for HQS, Rent Reasonableness Determination, OCAF adjustments</a:t>
            </a:r>
          </a:p>
          <a:p>
            <a:r>
              <a:rPr lang="en-US" sz="2400"/>
              <a:t>PHA cannot contract with itself on HAP—need separate ownership entity</a:t>
            </a:r>
          </a:p>
          <a:p>
            <a:r>
              <a:rPr lang="en-US" sz="2400"/>
              <a:t>No Admin Fee in Year 1</a:t>
            </a:r>
          </a:p>
        </p:txBody>
      </p:sp>
      <p:sp>
        <p:nvSpPr>
          <p:cNvPr id="5" name="Slide Number Placeholder 4"/>
          <p:cNvSpPr>
            <a:spLocks noGrp="1"/>
          </p:cNvSpPr>
          <p:nvPr>
            <p:ph type="sldNum" sz="quarter" idx="12"/>
          </p:nvPr>
        </p:nvSpPr>
        <p:spPr/>
        <p:txBody>
          <a:bodyPr/>
          <a:lstStyle/>
          <a:p>
            <a:pPr>
              <a:defRPr/>
            </a:pPr>
            <a:fld id="{1901A582-62A1-4897-B658-40F3192AAA85}" type="slidenum">
              <a:rPr lang="en-US" smtClean="0"/>
              <a:pPr>
                <a:defRPr/>
              </a:pPr>
              <a:t>8</a:t>
            </a:fld>
            <a:endParaRPr lang="en-US"/>
          </a:p>
        </p:txBody>
      </p:sp>
      <p:sp>
        <p:nvSpPr>
          <p:cNvPr id="7" name="Content Placeholder 6">
            <a:extLst>
              <a:ext uri="{FF2B5EF4-FFF2-40B4-BE49-F238E27FC236}">
                <a16:creationId xmlns:a16="http://schemas.microsoft.com/office/drawing/2014/main" id="{979C81CA-7F7F-AB45-9665-1AEE96EB87D5}"/>
              </a:ext>
            </a:extLst>
          </p:cNvPr>
          <p:cNvSpPr>
            <a:spLocks noGrp="1"/>
          </p:cNvSpPr>
          <p:nvPr>
            <p:ph sz="half" idx="2"/>
          </p:nvPr>
        </p:nvSpPr>
        <p:spPr>
          <a:xfrm>
            <a:off x="4733925" y="1295399"/>
            <a:ext cx="4038600" cy="4525963"/>
          </a:xfrm>
          <a:solidFill>
            <a:schemeClr val="bg1">
              <a:lumMod val="85000"/>
            </a:schemeClr>
          </a:solidFill>
        </p:spPr>
        <p:txBody>
          <a:bodyPr/>
          <a:lstStyle/>
          <a:p>
            <a:pPr marL="0" indent="0" algn="ctr">
              <a:buNone/>
            </a:pPr>
            <a:r>
              <a:rPr lang="en-US" b="1"/>
              <a:t>PBRA</a:t>
            </a:r>
          </a:p>
          <a:p>
            <a:r>
              <a:rPr lang="en-US" sz="2400"/>
              <a:t>PHA could have direct ownership; </a:t>
            </a:r>
          </a:p>
          <a:p>
            <a:r>
              <a:rPr lang="en-US" sz="2400"/>
              <a:t>HUD directly or PBCA administers</a:t>
            </a:r>
          </a:p>
          <a:p>
            <a:r>
              <a:rPr lang="en-US" sz="2400"/>
              <a:t>RAD PBRA HAP is under “Old Regulation”, no restriction on cash flow</a:t>
            </a:r>
          </a:p>
          <a:p>
            <a:pPr marL="0" indent="0">
              <a:buNone/>
            </a:pPr>
            <a:endParaRPr lang="en-US" sz="2400"/>
          </a:p>
        </p:txBody>
      </p:sp>
    </p:spTree>
    <p:extLst>
      <p:ext uri="{BB962C8B-B14F-4D97-AF65-F5344CB8AC3E}">
        <p14:creationId xmlns:p14="http://schemas.microsoft.com/office/powerpoint/2010/main" val="1788814204"/>
      </p:ext>
    </p:extLst>
  </p:cSld>
  <p:clrMapOvr>
    <a:masterClrMapping/>
  </p:clrMapOvr>
</p:sld>
</file>

<file path=ppt/theme/theme1.xml><?xml version="1.0" encoding="utf-8"?>
<a:theme xmlns:a="http://schemas.openxmlformats.org/drawingml/2006/main" name="HSNG PPT Template_March 21-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6B6C543C32EA46A0A9D8391E81E908" ma:contentTypeVersion="12" ma:contentTypeDescription="Create a new document." ma:contentTypeScope="" ma:versionID="d9d1f74676652102044d9ceb6f172d1b">
  <xsd:schema xmlns:xsd="http://www.w3.org/2001/XMLSchema" xmlns:xs="http://www.w3.org/2001/XMLSchema" xmlns:p="http://schemas.microsoft.com/office/2006/metadata/properties" xmlns:ns2="307fff00-37e0-40db-9062-22efbc65f95f" xmlns:ns3="7f3d6263-8e7f-4033-bd7b-5fd45ab2b742" targetNamespace="http://schemas.microsoft.com/office/2006/metadata/properties" ma:root="true" ma:fieldsID="c57e4de57f9e1f8aeeba33deda519f4f" ns2:_="" ns3:_="">
    <xsd:import namespace="307fff00-37e0-40db-9062-22efbc65f95f"/>
    <xsd:import namespace="7f3d6263-8e7f-4033-bd7b-5fd45ab2b7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fff00-37e0-40db-9062-22efbc65f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3d6263-8e7f-4033-bd7b-5fd45ab2b7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9805D7-9855-478B-9355-48267635C7C7}">
  <ds:schemaRefs>
    <ds:schemaRef ds:uri="http://schemas.microsoft.com/sharepoint/v3/contenttype/forms"/>
  </ds:schemaRefs>
</ds:datastoreItem>
</file>

<file path=customXml/itemProps2.xml><?xml version="1.0" encoding="utf-8"?>
<ds:datastoreItem xmlns:ds="http://schemas.openxmlformats.org/officeDocument/2006/customXml" ds:itemID="{D757D840-3A39-4FD7-889F-080FEFCE8F6B}">
  <ds:schemaRefs>
    <ds:schemaRef ds:uri="307fff00-37e0-40db-9062-22efbc65f95f"/>
    <ds:schemaRef ds:uri="7f3d6263-8e7f-4033-bd7b-5fd45ab2b7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9C11D8-45BE-4523-9C8D-DB7B3E0EDADE}">
  <ds:schemaRefs>
    <ds:schemaRef ds:uri="307fff00-37e0-40db-9062-22efbc65f95f"/>
    <ds:schemaRef ds:uri="7f3d6263-8e7f-4033-bd7b-5fd45ab2b7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HSNG PPT Template_March 21-2013</vt:lpstr>
      <vt:lpstr>PBV Versus PBRA</vt:lpstr>
      <vt:lpstr>Program Basics</vt:lpstr>
      <vt:lpstr>Who is Winning?</vt:lpstr>
      <vt:lpstr>Why Choose PBV?</vt:lpstr>
      <vt:lpstr>Why Choose PBRA?</vt:lpstr>
      <vt:lpstr>What is Impacted by this Selection?</vt:lpstr>
      <vt:lpstr>Rent Setting &amp; Funding</vt:lpstr>
      <vt:lpstr>Financing Plan Requirements</vt:lpstr>
      <vt:lpstr>HAP Contract Administration</vt:lpstr>
      <vt:lpstr>Excerpt from Accounting Brief #22</vt:lpstr>
      <vt:lpstr>Accounting &amp; Reporting</vt:lpstr>
      <vt:lpstr>Impacted Elements</vt:lpstr>
      <vt:lpstr>Key Guides</vt:lpstr>
      <vt:lpstr>Key Guides</vt:lpstr>
      <vt:lpstr>Topics Covered</vt:lpstr>
      <vt:lpstr>Topics Covered</vt:lpstr>
      <vt:lpstr>  PBV vs. PBRA | Moderated Panel Discussion </vt:lpstr>
      <vt:lpstr>Next Session</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Share FY14 Budget Proposal and Interim Small Building Demonstration Program</dc:title>
  <dc:creator>Preferred User</dc:creator>
  <cp:revision>6</cp:revision>
  <cp:lastPrinted>2015-04-02T14:39:29Z</cp:lastPrinted>
  <dcterms:created xsi:type="dcterms:W3CDTF">2013-05-21T16:40:04Z</dcterms:created>
  <dcterms:modified xsi:type="dcterms:W3CDTF">2020-06-15T23:11:04Z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0x010100EE6B6C543C32EA46A0A9D8391E81E908</vt:lpwstr>
  </property>
</Properties>
</file>