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24"/>
  </p:notesMasterIdLst>
  <p:handoutMasterIdLst>
    <p:handoutMasterId r:id="rId25"/>
  </p:handoutMasterIdLst>
  <p:sldIdLst>
    <p:sldId id="358" r:id="rId5"/>
    <p:sldId id="847" r:id="rId6"/>
    <p:sldId id="359" r:id="rId7"/>
    <p:sldId id="484" r:id="rId8"/>
    <p:sldId id="848" r:id="rId9"/>
    <p:sldId id="483" r:id="rId10"/>
    <p:sldId id="362" r:id="rId11"/>
    <p:sldId id="363" r:id="rId12"/>
    <p:sldId id="364" r:id="rId13"/>
    <p:sldId id="365" r:id="rId14"/>
    <p:sldId id="366" r:id="rId15"/>
    <p:sldId id="368" r:id="rId16"/>
    <p:sldId id="367" r:id="rId17"/>
    <p:sldId id="369" r:id="rId18"/>
    <p:sldId id="370" r:id="rId19"/>
    <p:sldId id="481" r:id="rId20"/>
    <p:sldId id="482" r:id="rId21"/>
    <p:sldId id="849" r:id="rId22"/>
    <p:sldId id="850"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ug Lynot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D6C"/>
    <a:srgbClr val="008A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49EFC-EB5E-D967-AD4A-34193B36735C}" v="14" dt="2020-06-22T16:46:12.890"/>
    <p1510:client id="{899F68E8-56AC-B87C-6FF7-966DD7F342DE}" v="122" dt="2020-06-22T15:17:57.5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7" tIns="48328" rIns="96657" bIns="48328"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7" tIns="48328" rIns="96657" bIns="48328" rtlCol="0"/>
          <a:lstStyle>
            <a:lvl1pPr algn="r">
              <a:defRPr sz="1300"/>
            </a:lvl1pPr>
          </a:lstStyle>
          <a:p>
            <a:fld id="{9288F3E7-84C9-49CF-9AD2-38B70798F575}" type="datetimeFigureOut">
              <a:rPr lang="en-US" smtClean="0"/>
              <a:t>6/22/2020</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7" tIns="48328" rIns="96657" bIns="48328"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7" tIns="48328" rIns="96657" bIns="48328" rtlCol="0" anchor="b"/>
          <a:lstStyle>
            <a:lvl1pPr algn="r">
              <a:defRPr sz="1300"/>
            </a:lvl1pPr>
          </a:lstStyle>
          <a:p>
            <a:fld id="{17A657C6-FBB3-41A7-B358-D36F1953E43B}" type="slidenum">
              <a:rPr lang="en-US" smtClean="0"/>
              <a:t>‹#›</a:t>
            </a:fld>
            <a:endParaRPr lang="en-US"/>
          </a:p>
        </p:txBody>
      </p:sp>
    </p:spTree>
    <p:extLst>
      <p:ext uri="{BB962C8B-B14F-4D97-AF65-F5344CB8AC3E}">
        <p14:creationId xmlns:p14="http://schemas.microsoft.com/office/powerpoint/2010/main" val="1826099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7" tIns="48328" rIns="96657" bIns="48328"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7" tIns="48328" rIns="96657" bIns="48328" rtlCol="0"/>
          <a:lstStyle>
            <a:lvl1pPr algn="r">
              <a:defRPr sz="1300"/>
            </a:lvl1pPr>
          </a:lstStyle>
          <a:p>
            <a:fld id="{D1FE5213-1063-4CD2-98ED-E77F70B35C05}" type="datetimeFigureOut">
              <a:rPr lang="en-US" smtClean="0"/>
              <a:t>6/22/2020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7" tIns="48328" rIns="96657" bIns="48328"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7" tIns="48328" rIns="96657"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7" tIns="48328" rIns="96657" bIns="48328"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7" tIns="48328" rIns="96657" bIns="48328" rtlCol="0" anchor="b"/>
          <a:lstStyle>
            <a:lvl1pPr algn="r">
              <a:defRPr sz="1300"/>
            </a:lvl1pPr>
          </a:lstStyle>
          <a:p>
            <a:fld id="{FC94895B-25C5-4F61-8046-6D44BFF1CB64}" type="slidenum">
              <a:rPr lang="en-US" smtClean="0"/>
              <a:t>‹#›</a:t>
            </a:fld>
            <a:endParaRPr lang="en-US"/>
          </a:p>
        </p:txBody>
      </p:sp>
    </p:spTree>
    <p:extLst>
      <p:ext uri="{BB962C8B-B14F-4D97-AF65-F5344CB8AC3E}">
        <p14:creationId xmlns:p14="http://schemas.microsoft.com/office/powerpoint/2010/main" val="11926290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Good afternoon and thank you for joining this overview of RAD resident rights. </a:t>
            </a:r>
          </a:p>
          <a:p>
            <a:endParaRPr lang="en-US" sz="1200"/>
          </a:p>
          <a:p>
            <a:r>
              <a:rPr lang="en-US" sz="1200"/>
              <a:t>Resident Rights are very important in the RAD process and are designed to maintain and expand on existing public housing rights. All residents should be informed about what their rights are, and all Public Housing Authorities involved in RAD should stay in regular communication with residents about the process. This overview is designed to highlight the most critical components of RAD conversions that intersect with resident rights. </a:t>
            </a:r>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0</a:t>
            </a:fld>
            <a:endParaRPr lang="en-US"/>
          </a:p>
        </p:txBody>
      </p:sp>
    </p:spTree>
    <p:extLst>
      <p:ext uri="{BB962C8B-B14F-4D97-AF65-F5344CB8AC3E}">
        <p14:creationId xmlns:p14="http://schemas.microsoft.com/office/powerpoint/2010/main" val="1709621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One of the funding sources used by PHAs to support rehab or construction costs is the Low Income Housing Tax Credit program. While this program has different income requirements that Section 8, </a:t>
            </a:r>
            <a:r>
              <a:rPr lang="en-US" sz="1200" b="1">
                <a:latin typeface="+mn-lt"/>
              </a:rPr>
              <a:t>residents cannot be barred from returning to the property following a conversion. </a:t>
            </a:r>
            <a:br>
              <a:rPr lang="en-US" sz="1200">
                <a:latin typeface="+mn-lt"/>
              </a:rPr>
            </a:b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Residents residing in properties that receive low-income tax credits will be screened for eligibility during the RAD conversion process, but this will not impact their right to return or their eligibility to reside in affordable housing.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Income eligibility for LIHTC is generally 60% of Area Median Income, though can be higher for states that have adopted what is known as income-averaging</a:t>
            </a:r>
            <a:r>
              <a:rPr lang="en-US" sz="1200" b="1">
                <a:latin typeface="+mn-lt"/>
              </a:rPr>
              <a:t>, which allows some residents to have higher incomes if, on the whole, the property is serving very low-income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9</a:t>
            </a:fld>
            <a:endParaRPr lang="en-US"/>
          </a:p>
        </p:txBody>
      </p:sp>
    </p:spTree>
    <p:extLst>
      <p:ext uri="{BB962C8B-B14F-4D97-AF65-F5344CB8AC3E}">
        <p14:creationId xmlns:p14="http://schemas.microsoft.com/office/powerpoint/2010/main" val="3943917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Resident rents remain affordable after conversion, and most rents will not change at all.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In Section 8, residents pay 30% of their adjusted gross income.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If a Public Housing resident is paying a flat rent at the time of the RAD conversion, their rent will instead be calculated as 30% of their income. If the rent will increase by more than the greater of 10% or $25 per month, the increase will be phased in over 3 or 5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Residents must be provided notice of the rent phase-in prior to the conversion.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10</a:t>
            </a:fld>
            <a:endParaRPr lang="en-US"/>
          </a:p>
        </p:txBody>
      </p:sp>
    </p:spTree>
    <p:extLst>
      <p:ext uri="{BB962C8B-B14F-4D97-AF65-F5344CB8AC3E}">
        <p14:creationId xmlns:p14="http://schemas.microsoft.com/office/powerpoint/2010/main" val="273982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Most of the resources and services accessible through the resident self-sufficiency programs will continue to be available to residents following a RAD conversion. </a:t>
            </a:r>
          </a:p>
          <a:p>
            <a:endParaRPr lang="en-US" sz="1200"/>
          </a:p>
          <a:p>
            <a:r>
              <a:rPr lang="en-US" sz="1200" b="1"/>
              <a:t>FSS. Will continue at least through the current grant period and in many cases can be renewed for ongoing participation</a:t>
            </a:r>
          </a:p>
          <a:p>
            <a:r>
              <a:rPr lang="en-US" sz="1200" b="1"/>
              <a:t>ROSS. Will only continue through the current grant period and will not be available for renewal</a:t>
            </a:r>
          </a:p>
          <a:p>
            <a:r>
              <a:rPr lang="en-US" sz="1200" b="1"/>
              <a:t>EID. Currently enrolled residents can continue to participate, but new residents cannot be enrolled.</a:t>
            </a:r>
          </a:p>
          <a:p>
            <a:r>
              <a:rPr lang="en-US" sz="1200" b="1"/>
              <a:t>Jobs plus. Residents enrolled in the EID component of Jobs Plus will continue to be eligible post-conversion. All residents can continue to utilize services created as a result of the program </a:t>
            </a:r>
          </a:p>
          <a:p>
            <a:endParaRPr lang="en-US" sz="1200" b="1"/>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11</a:t>
            </a:fld>
            <a:endParaRPr lang="en-US"/>
          </a:p>
        </p:txBody>
      </p:sp>
    </p:spTree>
    <p:extLst>
      <p:ext uri="{BB962C8B-B14F-4D97-AF65-F5344CB8AC3E}">
        <p14:creationId xmlns:p14="http://schemas.microsoft.com/office/powerpoint/2010/main" val="1230094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The Section 3 program requires that recipients of certain HUD financial assistance provide training, employment, contracting and other economic opportunities to low- and very low-income people, especially recipients of government assistance for housing, and to businesses that provide economic opportunities to low- and very low-income persons. </a:t>
            </a:r>
          </a:p>
          <a:p>
            <a:endParaRPr lang="en-US" sz="1200" b="0" i="0" kern="1200">
              <a:solidFill>
                <a:schemeClr val="tx1"/>
              </a:solidFill>
              <a:effectLst/>
              <a:latin typeface="+mn-lt"/>
              <a:ea typeface="+mn-ea"/>
              <a:cs typeface="+mn-cs"/>
            </a:endParaRPr>
          </a:p>
          <a:p>
            <a:r>
              <a:rPr lang="en-US" sz="1200"/>
              <a:t>Any rehab or construction performed as part of a RAD conversion is subject to Section 3 requirements</a:t>
            </a:r>
          </a:p>
          <a:p>
            <a:endParaRPr lang="en-US" sz="1200"/>
          </a:p>
          <a:p>
            <a:r>
              <a:rPr lang="en-US" sz="1200"/>
              <a:t>PHAs must also take proactive steps around hiring and contract awards</a:t>
            </a:r>
          </a:p>
          <a:p>
            <a:endParaRPr lang="en-US" sz="1200"/>
          </a:p>
          <a:p>
            <a:r>
              <a:rPr lang="en-US" sz="1200"/>
              <a:t>Preference for hiring opportunities is provided to public housing and Section 8 residents</a:t>
            </a:r>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12</a:t>
            </a:fld>
            <a:endParaRPr lang="en-US"/>
          </a:p>
        </p:txBody>
      </p:sp>
    </p:spTree>
    <p:extLst>
      <p:ext uri="{BB962C8B-B14F-4D97-AF65-F5344CB8AC3E}">
        <p14:creationId xmlns:p14="http://schemas.microsoft.com/office/powerpoint/2010/main" val="2827507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latin typeface="+mn-lt"/>
              </a:rPr>
              <a:t>Resident Procedural Rights are governed by the RAD Notice and in the case of multifamily Section 8 properties, 24 CFR Part 245. A note that these rights shift from 24 CFR Part 964 which only apply to Public Housing. However, the procedural rights included in the RAD Notice and 245 are intentionally robust and comprehensive. </a:t>
            </a:r>
          </a:p>
          <a:p>
            <a:endParaRPr lang="en-US" sz="1400">
              <a:latin typeface="+mn-lt"/>
            </a:endParaRPr>
          </a:p>
          <a:p>
            <a:r>
              <a:rPr lang="en-US" sz="1400">
                <a:latin typeface="+mn-lt"/>
              </a:rPr>
              <a:t>They include a resident’s right to organize, form resident organizations, canvas, meet on the property, receive resident participation funding, and access to grievance and termination procedures consistent with public housing requirements. A note that the grievance and termination procedures must be incorporated into the resident lease. </a:t>
            </a:r>
          </a:p>
          <a:p>
            <a:endParaRPr lang="en-US" sz="1400">
              <a:latin typeface="+mn-lt"/>
            </a:endParaRPr>
          </a:p>
          <a:p>
            <a:r>
              <a:rPr lang="en-US" sz="1400">
                <a:latin typeface="+mn-lt"/>
              </a:rPr>
              <a:t>In order to be considered a resident organization it must:</a:t>
            </a:r>
          </a:p>
          <a:p>
            <a:pPr marL="742950" lvl="1" indent="-285750">
              <a:buFont typeface="Wingdings" panose="05000000000000000000" pitchFamily="2" charset="2"/>
              <a:buChar char="Ø"/>
            </a:pPr>
            <a:r>
              <a:rPr lang="en-US" sz="1400">
                <a:latin typeface="+mn-lt"/>
              </a:rPr>
              <a:t>be established by the residents of the property;</a:t>
            </a:r>
          </a:p>
          <a:p>
            <a:pPr marL="742950" lvl="1" indent="-285750">
              <a:buFont typeface="Wingdings" panose="05000000000000000000" pitchFamily="2" charset="2"/>
              <a:buChar char="Ø"/>
            </a:pPr>
            <a:r>
              <a:rPr lang="en-US" sz="1400">
                <a:latin typeface="+mn-lt"/>
              </a:rPr>
              <a:t>meet regularly;</a:t>
            </a:r>
          </a:p>
          <a:p>
            <a:pPr marL="742950" lvl="1" indent="-285750">
              <a:buFont typeface="Wingdings" panose="05000000000000000000" pitchFamily="2" charset="2"/>
              <a:buChar char="Ø"/>
            </a:pPr>
            <a:r>
              <a:rPr lang="en-US" sz="1400">
                <a:latin typeface="+mn-lt"/>
              </a:rPr>
              <a:t>operate democratically;</a:t>
            </a:r>
          </a:p>
          <a:p>
            <a:pPr marL="742950" lvl="1" indent="-285750">
              <a:buFont typeface="Wingdings" panose="05000000000000000000" pitchFamily="2" charset="2"/>
              <a:buChar char="Ø"/>
            </a:pPr>
            <a:r>
              <a:rPr lang="en-US" sz="1400">
                <a:latin typeface="+mn-lt"/>
              </a:rPr>
              <a:t>represent all residents at the property; and be independent from the property owner</a:t>
            </a:r>
          </a:p>
          <a:p>
            <a:endParaRPr lang="en-US" sz="1400">
              <a:latin typeface="+mn-lt"/>
            </a:endParaRPr>
          </a:p>
          <a:p>
            <a:r>
              <a:rPr lang="en-US" sz="1400">
                <a:latin typeface="+mn-lt"/>
              </a:rPr>
              <a:t>Resident participation funds are also available to RAD residents. This includes $25 per occupied unit per year, with at least $15 of this amount going directly to resident participation activities (which can include resident education, organizing around tenancy issues, and training activities). </a:t>
            </a:r>
          </a:p>
          <a:p>
            <a:r>
              <a:rPr lang="en-US" sz="1400">
                <a:latin typeface="+mn-lt"/>
              </a:rPr>
              <a:t>The owner can use up to $10 of this to pay for costs to administer resident participation activities. </a:t>
            </a:r>
          </a:p>
          <a:p>
            <a:pPr lvl="1"/>
            <a:endParaRPr lang="en-US" sz="1400">
              <a:latin typeface="+mn-lt"/>
            </a:endParaRPr>
          </a:p>
          <a:p>
            <a:endParaRPr lang="en-US" sz="1400"/>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13</a:t>
            </a:fld>
            <a:endParaRPr lang="en-US"/>
          </a:p>
        </p:txBody>
      </p:sp>
    </p:spTree>
    <p:extLst>
      <p:ext uri="{BB962C8B-B14F-4D97-AF65-F5344CB8AC3E}">
        <p14:creationId xmlns:p14="http://schemas.microsoft.com/office/powerpoint/2010/main" val="3469220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latin typeface="+mn-lt"/>
              </a:rPr>
              <a:t>Choice-mobility is a new right available to residents in RAD properties</a:t>
            </a:r>
            <a:r>
              <a:rPr lang="en-US" sz="1400" b="1">
                <a:latin typeface="+mn-lt"/>
              </a:rPr>
              <a:t>, which allows residents to elect to move at a later date with a tenant-based voucher if, for example, they need to move for a job, to be closer to a sick family member, be closer to support networks, or other reasons. This is a right that residents would gain that is not available in the public housing program. </a:t>
            </a:r>
            <a:r>
              <a:rPr lang="en-US" sz="1400">
                <a:latin typeface="+mn-lt"/>
              </a:rPr>
              <a:t>It is voluntary and serves as an option for a resident. </a:t>
            </a:r>
          </a:p>
          <a:p>
            <a:endParaRPr lang="en-US" sz="1400">
              <a:latin typeface="+mn-lt"/>
            </a:endParaRPr>
          </a:p>
          <a:p>
            <a:r>
              <a:rPr lang="en-US" sz="1400">
                <a:latin typeface="+mn-lt"/>
              </a:rPr>
              <a:t>A Housing Choice Voucher (HCV) allows a resident the option to rent a unit in the private market with HUD assistance. </a:t>
            </a:r>
          </a:p>
          <a:p>
            <a:r>
              <a:rPr lang="en-US" sz="1400">
                <a:latin typeface="+mn-lt"/>
              </a:rPr>
              <a:t>If the rent for the unit is reasonable and an inspection of the unit shows that the unit meets HUD’s housing quality standards, the PHA can approve the unit. </a:t>
            </a:r>
          </a:p>
          <a:p>
            <a:r>
              <a:rPr lang="en-US" sz="1400">
                <a:latin typeface="+mn-lt"/>
              </a:rPr>
              <a:t>If approved: </a:t>
            </a:r>
          </a:p>
          <a:p>
            <a:pPr marL="742950" lvl="1" indent="-285750">
              <a:buFont typeface="Arial" panose="020B0604020202020204" pitchFamily="34" charset="0"/>
              <a:buChar char="•"/>
            </a:pPr>
            <a:r>
              <a:rPr lang="en-US" sz="1400">
                <a:latin typeface="+mn-lt"/>
              </a:rPr>
              <a:t>a resident then will sign a lease with the owner and pay about 30% of their income for rent, and </a:t>
            </a:r>
          </a:p>
          <a:p>
            <a:pPr marL="742950" lvl="1" indent="-285750">
              <a:buFont typeface="Arial" panose="020B0604020202020204" pitchFamily="34" charset="0"/>
              <a:buChar char="•"/>
            </a:pPr>
            <a:r>
              <a:rPr lang="en-US" sz="1400">
                <a:latin typeface="+mn-lt"/>
              </a:rPr>
              <a:t>the PHA signs a contract with the owner to pay the difference between the rent the resident pays and the total rent for the unit. </a:t>
            </a:r>
          </a:p>
          <a:p>
            <a:endParaRPr lang="en-US" sz="1400">
              <a:latin typeface="+mn-lt"/>
            </a:endParaRPr>
          </a:p>
          <a:p>
            <a:r>
              <a:rPr lang="en-US" sz="1400">
                <a:latin typeface="+mn-lt"/>
              </a:rPr>
              <a:t>Prior to closing, the PHA must provide information to the residents about the choice-mobility option, which includes an overview of opportunities and procedures. </a:t>
            </a:r>
          </a:p>
          <a:p>
            <a:endParaRPr lang="en-US" sz="1400">
              <a:latin typeface="+mn-lt"/>
            </a:endParaRPr>
          </a:p>
          <a:p>
            <a:r>
              <a:rPr lang="en-US" sz="1400">
                <a:latin typeface="+mn-lt"/>
              </a:rPr>
              <a:t>For Project Based Voucher properties, residents may request a housing choice voucher after one year of residency at the converted property. </a:t>
            </a:r>
          </a:p>
          <a:p>
            <a:endParaRPr lang="en-US" sz="1400">
              <a:latin typeface="+mn-lt"/>
            </a:endParaRPr>
          </a:p>
          <a:p>
            <a:r>
              <a:rPr lang="en-US" sz="1400">
                <a:latin typeface="+mn-lt"/>
              </a:rPr>
              <a:t>For Project Based Rental Assistance properties, residents may request a housing choice voucher after two years of residency. A note that a small number of PBRA properties do not have access to a voucher program, and in that case would have a “good cause exemption” from the choice mobility component of RAD. Additionally, for PBRA conversions, the owner and PHA must maintain a separate agreement describing implementation of the choice-mobility program, which can include the adoption of additional limitations. </a:t>
            </a:r>
          </a:p>
          <a:p>
            <a:endParaRPr lang="en-US" sz="1400">
              <a:latin typeface="+mn-lt"/>
            </a:endParaRPr>
          </a:p>
          <a:p>
            <a:r>
              <a:rPr lang="en-US" sz="1400">
                <a:latin typeface="+mn-lt"/>
              </a:rPr>
              <a:t>The choice-mobility option, if applicable, must be included in the lease. </a:t>
            </a:r>
          </a:p>
          <a:p>
            <a:endParaRPr lang="en-US" sz="140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a:latin typeface="+mn-lt"/>
            </a:endParaRPr>
          </a:p>
          <a:p>
            <a:endParaRPr lang="en-US" sz="1400"/>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14</a:t>
            </a:fld>
            <a:endParaRPr lang="en-US"/>
          </a:p>
        </p:txBody>
      </p:sp>
    </p:spTree>
    <p:extLst>
      <p:ext uri="{BB962C8B-B14F-4D97-AF65-F5344CB8AC3E}">
        <p14:creationId xmlns:p14="http://schemas.microsoft.com/office/powerpoint/2010/main" val="2720085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a:t>We sometimes see PHAs utilize a RAD conversion along with local Project-Based Vouchers, which helps to increase the funding available to the property and support greater improvements. In such cases, the RAD Notice was updated to ensure that </a:t>
            </a:r>
            <a:r>
              <a:rPr lang="en-US" sz="1400"/>
              <a:t>the robust RAD rights will extend to all residents in the property, include residents living in the non-RAD PBV units. These rights include: no rescreening, right of return, rent phase-in, family self sufficiency programs, resident participation rights and funding, grievance and termination procedural rights, and choice mobility. </a:t>
            </a:r>
          </a:p>
        </p:txBody>
      </p:sp>
      <p:sp>
        <p:nvSpPr>
          <p:cNvPr id="4" name="Slide Number Placeholder 3"/>
          <p:cNvSpPr>
            <a:spLocks noGrp="1"/>
          </p:cNvSpPr>
          <p:nvPr>
            <p:ph type="sldNum" sz="quarter" idx="5"/>
          </p:nvPr>
        </p:nvSpPr>
        <p:spPr/>
        <p:txBody>
          <a:bodyPr/>
          <a:lstStyle/>
          <a:p>
            <a:fld id="{8B613499-0A78-41A0-909C-E859ACE5B34D}" type="slidenum">
              <a:rPr lang="en-US" smtClean="0"/>
              <a:t>15</a:t>
            </a:fld>
            <a:endParaRPr lang="en-US"/>
          </a:p>
        </p:txBody>
      </p:sp>
    </p:spTree>
    <p:extLst>
      <p:ext uri="{BB962C8B-B14F-4D97-AF65-F5344CB8AC3E}">
        <p14:creationId xmlns:p14="http://schemas.microsoft.com/office/powerpoint/2010/main" val="1949099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Helen Hale</a:t>
            </a:r>
          </a:p>
          <a:p>
            <a:pPr marL="228600" indent="-228600">
              <a:buAutoNum type="arabicPeriod"/>
            </a:pPr>
            <a:r>
              <a:rPr lang="en-US" sz="1200" kern="1200">
                <a:solidFill>
                  <a:schemeClr val="tx1"/>
                </a:solidFill>
                <a:effectLst/>
                <a:latin typeface="+mn-lt"/>
                <a:ea typeface="+mn-ea"/>
                <a:cs typeface="+mn-cs"/>
              </a:rPr>
              <a:t>Mary </a:t>
            </a:r>
            <a:r>
              <a:rPr lang="en-US" sz="1200" kern="1200" err="1">
                <a:solidFill>
                  <a:schemeClr val="tx1"/>
                </a:solidFill>
                <a:effectLst/>
                <a:latin typeface="+mn-lt"/>
                <a:ea typeface="+mn-ea"/>
                <a:cs typeface="+mn-cs"/>
              </a:rPr>
              <a:t>Apostolou</a:t>
            </a:r>
            <a:r>
              <a:rPr lang="en-US" sz="1200" kern="1200">
                <a:solidFill>
                  <a:schemeClr val="tx1"/>
                </a:solidFill>
                <a:effectLst/>
                <a:latin typeface="+mn-lt"/>
                <a:ea typeface="+mn-ea"/>
                <a:cs typeface="+mn-cs"/>
              </a:rPr>
              <a:t> and Tiffany Middleton </a:t>
            </a:r>
          </a:p>
          <a:p>
            <a:pPr marL="228600" indent="-228600">
              <a:buAutoNum type="arabicPeriod"/>
            </a:pPr>
            <a:r>
              <a:rPr lang="en-US" sz="1200" kern="1200">
                <a:solidFill>
                  <a:schemeClr val="tx1"/>
                </a:solidFill>
                <a:effectLst/>
                <a:latin typeface="+mn-lt"/>
                <a:ea typeface="+mn-ea"/>
                <a:cs typeface="+mn-cs"/>
              </a:rPr>
              <a:t>Jeff Hearne</a:t>
            </a:r>
          </a:p>
          <a:p>
            <a:pPr marL="228600" indent="-228600">
              <a:buAutoNum type="arabicPeriod"/>
            </a:pPr>
            <a:r>
              <a:rPr lang="en-US" sz="1200" kern="1200">
                <a:solidFill>
                  <a:schemeClr val="tx1"/>
                </a:solidFill>
                <a:effectLst/>
                <a:latin typeface="+mn-lt"/>
                <a:ea typeface="+mn-ea"/>
                <a:cs typeface="+mn-cs"/>
              </a:rPr>
              <a:t>Greg Gomes (TBD)</a:t>
            </a:r>
          </a:p>
          <a:p>
            <a:pPr marL="228600" indent="-228600">
              <a:buAutoNum type="arabicPeriod"/>
            </a:pPr>
            <a:r>
              <a:rPr lang="en-US" sz="1200" kern="1200">
                <a:solidFill>
                  <a:schemeClr val="tx1"/>
                </a:solidFill>
                <a:effectLst/>
                <a:latin typeface="+mn-lt"/>
                <a:ea typeface="+mn-ea"/>
                <a:cs typeface="+mn-cs"/>
              </a:rPr>
              <a:t>Nicolette (SF resident – TBD)</a:t>
            </a:r>
          </a:p>
          <a:p>
            <a:pPr marL="228600" indent="-228600">
              <a:buAutoNum type="arabicPeriod"/>
            </a:pPr>
            <a:r>
              <a:rPr lang="en-US" sz="1200" kern="1200">
                <a:solidFill>
                  <a:schemeClr val="tx1"/>
                </a:solidFill>
                <a:effectLst/>
                <a:latin typeface="+mn-lt"/>
                <a:ea typeface="+mn-ea"/>
                <a:cs typeface="+mn-cs"/>
              </a:rPr>
              <a:t>GBSL attorney (TBD)</a:t>
            </a:r>
            <a:r>
              <a:rPr lang="en-US"/>
              <a:t> </a:t>
            </a:r>
          </a:p>
          <a:p>
            <a:pPr marL="228600" indent="-228600">
              <a:buAutoNum type="arabicPeriod"/>
            </a:pPr>
            <a:r>
              <a:rPr lang="en-US"/>
              <a:t>(for Q&amp;A) Claude Dickson (HUD) </a:t>
            </a:r>
          </a:p>
          <a:p>
            <a:pPr marL="228600" indent="-228600">
              <a:buAutoNum type="arabicPeriod"/>
            </a:pPr>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16</a:t>
            </a:fld>
            <a:endParaRPr lang="en-US"/>
          </a:p>
        </p:txBody>
      </p:sp>
    </p:spTree>
    <p:extLst>
      <p:ext uri="{BB962C8B-B14F-4D97-AF65-F5344CB8AC3E}">
        <p14:creationId xmlns:p14="http://schemas.microsoft.com/office/powerpoint/2010/main" val="2623919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a:p>
        </p:txBody>
      </p:sp>
      <p:sp>
        <p:nvSpPr>
          <p:cNvPr id="4" name="Slide Number Placeholder 3"/>
          <p:cNvSpPr>
            <a:spLocks noGrp="1"/>
          </p:cNvSpPr>
          <p:nvPr>
            <p:ph type="sldNum" sz="quarter" idx="5"/>
          </p:nvPr>
        </p:nvSpPr>
        <p:spPr/>
        <p:txBody>
          <a:bodyPr/>
          <a:lstStyle/>
          <a:p>
            <a:fld id="{8B613499-0A78-41A0-909C-E859ACE5B34D}" type="slidenum">
              <a:rPr lang="en-US" smtClean="0"/>
              <a:t>1</a:t>
            </a:fld>
            <a:endParaRPr lang="en-US"/>
          </a:p>
        </p:txBody>
      </p:sp>
    </p:spTree>
    <p:extLst>
      <p:ext uri="{BB962C8B-B14F-4D97-AF65-F5344CB8AC3E}">
        <p14:creationId xmlns:p14="http://schemas.microsoft.com/office/powerpoint/2010/main" val="3459446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Resident engagement is a very important component of resident protections under RAD. While it is good practice for PHAs to remain in regular contact with residents generally, there are protections in place with RAD to ensure that residents have the opportunity to be informed and engaged throughout the process. They include, at a minimum: </a:t>
            </a:r>
          </a:p>
          <a:p>
            <a:endParaRPr lang="en-US" b="1"/>
          </a:p>
          <a:p>
            <a:pPr marL="171450" indent="-171450">
              <a:buFontTx/>
              <a:buChar char="-"/>
            </a:pPr>
            <a:r>
              <a:rPr lang="en-US" b="1"/>
              <a:t>Prior to submission of RAD application: </a:t>
            </a:r>
          </a:p>
          <a:p>
            <a:pPr marL="628650" lvl="1" indent="-171450">
              <a:buFontTx/>
              <a:buChar char="-"/>
            </a:pPr>
            <a:r>
              <a:rPr lang="en-US"/>
              <a:t>the PHA must provide all residents with a RAD Information Notice (RIN) which must include </a:t>
            </a:r>
            <a:r>
              <a:rPr lang="en-US" sz="1200">
                <a:latin typeface="Franklin Gothic Book" panose="020B0503020102020204" pitchFamily="34" charset="0"/>
              </a:rPr>
              <a:t>general conversion plans and an overview of resident rights (provided before resident meetings) </a:t>
            </a:r>
          </a:p>
          <a:p>
            <a:pPr marL="628650" lvl="1" indent="-171450">
              <a:buFontTx/>
              <a:buChar char="-"/>
            </a:pPr>
            <a:r>
              <a:rPr lang="en-US" sz="1200">
                <a:latin typeface="Franklin Gothic Book" panose="020B0503020102020204" pitchFamily="34" charset="0"/>
              </a:rPr>
              <a:t>Hold two resident meetings which </a:t>
            </a:r>
            <a:r>
              <a:rPr lang="en-US" sz="2300">
                <a:latin typeface="Franklin Gothic Book" panose="020B0503020102020204" pitchFamily="34" charset="0"/>
              </a:rPr>
              <a:t>include an overview of resident rights and a description of the PHA’s plans including: </a:t>
            </a:r>
          </a:p>
          <a:p>
            <a:pPr marL="1257300" lvl="2" indent="-342900">
              <a:buFont typeface="Arial" panose="020B0604020202020204" pitchFamily="34" charset="0"/>
              <a:buChar char="•"/>
            </a:pPr>
            <a:r>
              <a:rPr lang="en-US" sz="2300">
                <a:latin typeface="Franklin Gothic Book" panose="020B0503020102020204" pitchFamily="34" charset="0"/>
              </a:rPr>
              <a:t>whether there will be a “transfer of assistance”</a:t>
            </a:r>
          </a:p>
          <a:p>
            <a:pPr marL="1257300" lvl="2" indent="-342900">
              <a:buFont typeface="Arial" panose="020B0604020202020204" pitchFamily="34" charset="0"/>
              <a:buChar char="•"/>
            </a:pPr>
            <a:r>
              <a:rPr lang="en-US" sz="2300">
                <a:latin typeface="Franklin Gothic Book" panose="020B0503020102020204" pitchFamily="34" charset="0"/>
              </a:rPr>
              <a:t>information about possible partners/changes in management</a:t>
            </a:r>
          </a:p>
          <a:p>
            <a:pPr marL="1257300" lvl="2" indent="-342900">
              <a:buFont typeface="Arial" panose="020B0604020202020204" pitchFamily="34" charset="0"/>
              <a:buChar char="•"/>
            </a:pPr>
            <a:r>
              <a:rPr lang="en-US" sz="2300">
                <a:latin typeface="Franklin Gothic Book" panose="020B0503020102020204" pitchFamily="34" charset="0"/>
              </a:rPr>
              <a:t>changes in the number or size of units</a:t>
            </a:r>
          </a:p>
          <a:p>
            <a:pPr marL="1257300" lvl="2" indent="-342900">
              <a:buFont typeface="Arial" panose="020B0604020202020204" pitchFamily="34" charset="0"/>
              <a:buChar char="•"/>
            </a:pPr>
            <a:r>
              <a:rPr lang="en-US" sz="2300">
                <a:latin typeface="Franklin Gothic Book" panose="020B0503020102020204" pitchFamily="34" charset="0"/>
              </a:rPr>
              <a:t>the status of units that have been vacant for more than 24 months at time of application</a:t>
            </a:r>
          </a:p>
          <a:p>
            <a:pPr marL="1257300" lvl="2" indent="-342900">
              <a:buFont typeface="Arial" panose="020B0604020202020204" pitchFamily="34" charset="0"/>
              <a:buChar char="•"/>
            </a:pPr>
            <a:r>
              <a:rPr lang="en-US" sz="2300">
                <a:latin typeface="Franklin Gothic Book" panose="020B0503020102020204" pitchFamily="34" charset="0"/>
              </a:rPr>
              <a:t>extent of possible work to be completed</a:t>
            </a:r>
          </a:p>
          <a:p>
            <a:pPr marL="914400" lvl="2" indent="0">
              <a:buFont typeface="Arial" panose="020B0604020202020204" pitchFamily="34" charset="0"/>
              <a:buNone/>
            </a:pPr>
            <a:endParaRPr lang="en-US" sz="2300">
              <a:latin typeface="Franklin Gothic Book" panose="020B0503020102020204" pitchFamily="34" charset="0"/>
            </a:endParaRPr>
          </a:p>
          <a:p>
            <a:pPr marL="171450" indent="-171450">
              <a:buFontTx/>
              <a:buChar char="-"/>
            </a:pPr>
            <a:r>
              <a:rPr lang="en-US" b="1"/>
              <a:t>RAD Application: </a:t>
            </a:r>
          </a:p>
          <a:p>
            <a:pPr marL="628650" lvl="1" indent="-171450">
              <a:buFontTx/>
              <a:buChar char="-"/>
            </a:pPr>
            <a:r>
              <a:rPr lang="en-US" b="0"/>
              <a:t>PHA submits resident comments and PHA responses </a:t>
            </a:r>
          </a:p>
          <a:p>
            <a:pPr marL="171450" indent="-171450">
              <a:buFontTx/>
              <a:buChar char="-"/>
            </a:pPr>
            <a:r>
              <a:rPr lang="en-US" b="1"/>
              <a:t>CHAP:</a:t>
            </a:r>
          </a:p>
          <a:p>
            <a:pPr marL="628650" lvl="1" indent="-171450">
              <a:buFontTx/>
              <a:buChar char="-"/>
            </a:pPr>
            <a:r>
              <a:rPr lang="en-US" b="0"/>
              <a:t>Amend PHA plan</a:t>
            </a:r>
          </a:p>
          <a:p>
            <a:pPr marL="628650" lvl="1" indent="-171450">
              <a:buFontTx/>
              <a:buChar char="-"/>
            </a:pPr>
            <a:r>
              <a:rPr lang="en-US" b="0"/>
              <a:t>Conducts at least one more resident meeting </a:t>
            </a:r>
          </a:p>
          <a:p>
            <a:pPr marL="171450" indent="-171450">
              <a:buFontTx/>
              <a:buChar char="-"/>
            </a:pPr>
            <a:r>
              <a:rPr lang="en-US" b="1"/>
              <a:t>Pre-Financing Plan: </a:t>
            </a:r>
          </a:p>
          <a:p>
            <a:pPr marL="628650" lvl="1" indent="-171450">
              <a:buFontTx/>
              <a:buChar char="-"/>
            </a:pPr>
            <a:r>
              <a:rPr lang="en-US" b="0"/>
              <a:t>At least one meeting after concept call and before FP submission </a:t>
            </a:r>
          </a:p>
        </p:txBody>
      </p:sp>
      <p:sp>
        <p:nvSpPr>
          <p:cNvPr id="4" name="Slide Number Placeholder 3"/>
          <p:cNvSpPr>
            <a:spLocks noGrp="1"/>
          </p:cNvSpPr>
          <p:nvPr>
            <p:ph type="sldNum" sz="quarter" idx="5"/>
          </p:nvPr>
        </p:nvSpPr>
        <p:spPr/>
        <p:txBody>
          <a:bodyPr/>
          <a:lstStyle/>
          <a:p>
            <a:fld id="{FC94895B-25C5-4F61-8046-6D44BFF1CB64}" type="slidenum">
              <a:rPr lang="en-US" smtClean="0"/>
              <a:t>2</a:t>
            </a:fld>
            <a:endParaRPr lang="en-US"/>
          </a:p>
        </p:txBody>
      </p:sp>
    </p:spTree>
    <p:extLst>
      <p:ext uri="{BB962C8B-B14F-4D97-AF65-F5344CB8AC3E}">
        <p14:creationId xmlns:p14="http://schemas.microsoft.com/office/powerpoint/2010/main" val="2957244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a:solidFill>
                  <a:schemeClr val="tx1"/>
                </a:solidFill>
                <a:latin typeface="+mn-lt"/>
                <a:ea typeface="+mn-ea"/>
                <a:cs typeface="+mn-cs"/>
              </a:rPr>
              <a:t>Meetings remote ok with: </a:t>
            </a:r>
          </a:p>
          <a:p>
            <a:r>
              <a:rPr lang="en-US" sz="1200" b="0" i="0" u="none" strike="noStrike" kern="1200" baseline="0">
                <a:solidFill>
                  <a:schemeClr val="tx1"/>
                </a:solidFill>
                <a:latin typeface="+mn-lt"/>
                <a:ea typeface="+mn-ea"/>
                <a:cs typeface="+mn-cs"/>
              </a:rPr>
              <a:t>Accept and respond to answers to questions submitted during the meeting; </a:t>
            </a:r>
          </a:p>
          <a:p>
            <a:r>
              <a:rPr lang="en-US" sz="1200" b="0" i="0" u="none" strike="noStrike" kern="1200" baseline="0">
                <a:solidFill>
                  <a:schemeClr val="tx1"/>
                </a:solidFill>
                <a:latin typeface="+mn-lt"/>
                <a:ea typeface="+mn-ea"/>
                <a:cs typeface="+mn-cs"/>
              </a:rPr>
              <a:t>• Maintain an attendance log in order to track if residents are able to participate successfully; </a:t>
            </a:r>
          </a:p>
          <a:p>
            <a:r>
              <a:rPr lang="en-US" sz="1200" b="0" i="0" u="none" strike="noStrike" kern="1200" baseline="0">
                <a:solidFill>
                  <a:schemeClr val="tx1"/>
                </a:solidFill>
                <a:latin typeface="+mn-lt"/>
                <a:ea typeface="+mn-ea"/>
                <a:cs typeface="+mn-cs"/>
              </a:rPr>
              <a:t>• Accommodate the needs of persons with disabilities or with limited English proficiency (LEP) through the meeting format. In selecting the host technology, PHAs must ensure they can comply with Section 504 of the Americans with Disability Act; and </a:t>
            </a:r>
          </a:p>
          <a:p>
            <a:r>
              <a:rPr lang="en-US" sz="1200" b="0" i="0" u="none" strike="noStrike" kern="1200" baseline="0">
                <a:solidFill>
                  <a:schemeClr val="tx1"/>
                </a:solidFill>
                <a:latin typeface="+mn-lt"/>
                <a:ea typeface="+mn-ea"/>
                <a:cs typeface="+mn-cs"/>
              </a:rPr>
              <a:t>• Provide residents with a follow-up notice after the meeting with a summary or reproduction of presented information and a means to ask additional questions related to the conversion. </a:t>
            </a:r>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Engagement: </a:t>
            </a:r>
          </a:p>
          <a:p>
            <a:r>
              <a:rPr lang="en-US" sz="1200" b="0" i="0" u="none" strike="noStrike" kern="1200" baseline="0">
                <a:solidFill>
                  <a:schemeClr val="tx1"/>
                </a:solidFill>
                <a:latin typeface="+mn-lt"/>
                <a:ea typeface="+mn-ea"/>
                <a:cs typeface="+mn-cs"/>
              </a:rPr>
              <a:t>Set up teleconference calls in the place of in-person meetings, ensuring that residents have enough prior notice and receive clear directions (particularly those with limited technological access/abilities). </a:t>
            </a:r>
          </a:p>
          <a:p>
            <a:r>
              <a:rPr lang="en-US" sz="1200" b="0" i="0" u="none" strike="noStrike" kern="1200" baseline="0">
                <a:solidFill>
                  <a:schemeClr val="tx1"/>
                </a:solidFill>
                <a:latin typeface="+mn-lt"/>
                <a:ea typeface="+mn-ea"/>
                <a:cs typeface="+mn-cs"/>
              </a:rPr>
              <a:t>✓ Provide flyers/notices to residents at each unit with updates about how information can be obtained regarding the RAD process. </a:t>
            </a:r>
          </a:p>
          <a:p>
            <a:r>
              <a:rPr lang="en-US" sz="1200" b="0" i="0" u="none" strike="noStrike" kern="1200" baseline="0">
                <a:solidFill>
                  <a:schemeClr val="tx1"/>
                </a:solidFill>
                <a:latin typeface="+mn-lt"/>
                <a:ea typeface="+mn-ea"/>
                <a:cs typeface="+mn-cs"/>
              </a:rPr>
              <a:t>✓ Post notices in common areas of the property. </a:t>
            </a:r>
          </a:p>
          <a:p>
            <a:r>
              <a:rPr lang="en-US" sz="1200" b="0" i="0" u="none" strike="noStrike" kern="1200" baseline="0">
                <a:solidFill>
                  <a:schemeClr val="tx1"/>
                </a:solidFill>
                <a:latin typeface="+mn-lt"/>
                <a:ea typeface="+mn-ea"/>
                <a:cs typeface="+mn-cs"/>
              </a:rPr>
              <a:t>✓ Provide letter updates in resident mailboxes. </a:t>
            </a:r>
          </a:p>
          <a:p>
            <a:r>
              <a:rPr lang="en-US" sz="1200" b="0" i="0" u="none" strike="noStrike" kern="1200" baseline="0">
                <a:solidFill>
                  <a:schemeClr val="tx1"/>
                </a:solidFill>
                <a:latin typeface="+mn-lt"/>
                <a:ea typeface="+mn-ea"/>
                <a:cs typeface="+mn-cs"/>
              </a:rPr>
              <a:t>✓ Provide text and/or email updates to residents. </a:t>
            </a:r>
          </a:p>
          <a:p>
            <a:r>
              <a:rPr lang="en-US" sz="1200" b="0" i="0" u="none" strike="noStrike" kern="1200" baseline="0">
                <a:solidFill>
                  <a:schemeClr val="tx1"/>
                </a:solidFill>
                <a:latin typeface="+mn-lt"/>
                <a:ea typeface="+mn-ea"/>
                <a:cs typeface="+mn-cs"/>
              </a:rPr>
              <a:t>✓ Share a sign-up sheet with residents to meet 1-on-1 with office staff or by phone. </a:t>
            </a:r>
          </a:p>
          <a:p>
            <a:r>
              <a:rPr lang="en-US" sz="1200" b="0" i="0" u="none" strike="noStrike" kern="1200" baseline="0">
                <a:solidFill>
                  <a:schemeClr val="tx1"/>
                </a:solidFill>
                <a:latin typeface="+mn-lt"/>
                <a:ea typeface="+mn-ea"/>
                <a:cs typeface="+mn-cs"/>
              </a:rPr>
              <a:t>✓ Create online materials (video or other) available to all residents. </a:t>
            </a:r>
          </a:p>
          <a:p>
            <a:r>
              <a:rPr lang="en-US" sz="1200" b="0" i="0" u="none" strike="noStrike" kern="1200" baseline="0">
                <a:solidFill>
                  <a:schemeClr val="tx1"/>
                </a:solidFill>
                <a:latin typeface="+mn-lt"/>
                <a:ea typeface="+mn-ea"/>
                <a:cs typeface="+mn-cs"/>
              </a:rPr>
              <a:t>✓ Create and distribute a survey for residents to gather information about their questions, experience, and preferences. </a:t>
            </a:r>
          </a:p>
          <a:p>
            <a:r>
              <a:rPr lang="en-US" sz="1200" b="0" i="0" u="none" strike="noStrike" kern="1200" baseline="0">
                <a:solidFill>
                  <a:schemeClr val="tx1"/>
                </a:solidFill>
                <a:latin typeface="+mn-lt"/>
                <a:ea typeface="+mn-ea"/>
                <a:cs typeface="+mn-cs"/>
              </a:rPr>
              <a:t>✓ Ensure that all residents have contact information (phone and email) for PHA staff should they have questions. </a:t>
            </a:r>
          </a:p>
          <a:p>
            <a:endParaRPr lang="en-US" sz="1200" b="0" i="0" u="none" strike="noStrike" kern="1200" baseline="0">
              <a:solidFill>
                <a:schemeClr val="tx1"/>
              </a:solidFill>
              <a:latin typeface="+mn-lt"/>
              <a:ea typeface="+mn-ea"/>
              <a:cs typeface="+mn-cs"/>
            </a:endParaRPr>
          </a:p>
          <a:p>
            <a:endParaRPr lang="en-US" b="0"/>
          </a:p>
        </p:txBody>
      </p:sp>
      <p:sp>
        <p:nvSpPr>
          <p:cNvPr id="4" name="Slide Number Placeholder 3"/>
          <p:cNvSpPr>
            <a:spLocks noGrp="1"/>
          </p:cNvSpPr>
          <p:nvPr>
            <p:ph type="sldNum" sz="quarter" idx="5"/>
          </p:nvPr>
        </p:nvSpPr>
        <p:spPr/>
        <p:txBody>
          <a:bodyPr/>
          <a:lstStyle/>
          <a:p>
            <a:fld id="{FC94895B-25C5-4F61-8046-6D44BFF1CB64}" type="slidenum">
              <a:rPr lang="en-US" smtClean="0"/>
              <a:t>3</a:t>
            </a:fld>
            <a:endParaRPr lang="en-US"/>
          </a:p>
        </p:txBody>
      </p:sp>
    </p:spTree>
    <p:extLst>
      <p:ext uri="{BB962C8B-B14F-4D97-AF65-F5344CB8AC3E}">
        <p14:creationId xmlns:p14="http://schemas.microsoft.com/office/powerpoint/2010/main" val="3908211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a:p>
        </p:txBody>
      </p:sp>
      <p:sp>
        <p:nvSpPr>
          <p:cNvPr id="4" name="Slide Number Placeholder 3"/>
          <p:cNvSpPr>
            <a:spLocks noGrp="1"/>
          </p:cNvSpPr>
          <p:nvPr>
            <p:ph type="sldNum" sz="quarter" idx="5"/>
          </p:nvPr>
        </p:nvSpPr>
        <p:spPr/>
        <p:txBody>
          <a:bodyPr/>
          <a:lstStyle/>
          <a:p>
            <a:fld id="{8B613499-0A78-41A0-909C-E859ACE5B34D}" type="slidenum">
              <a:rPr lang="en-US" smtClean="0"/>
              <a:t>4</a:t>
            </a:fld>
            <a:endParaRPr lang="en-US"/>
          </a:p>
        </p:txBody>
      </p:sp>
    </p:spTree>
    <p:extLst>
      <p:ext uri="{BB962C8B-B14F-4D97-AF65-F5344CB8AC3E}">
        <p14:creationId xmlns:p14="http://schemas.microsoft.com/office/powerpoint/2010/main" val="3459446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a:latin typeface="+mn-lt"/>
              </a:rPr>
              <a:t>Most conversions do not involve relocation which means that residents will remain in their homes.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a:latin typeface="+mn-lt"/>
              </a:rPr>
              <a:t>However, if it is necessary, one of the most essential resident rights in RAD is the “Right to Remain and the Right of Return” which means that “any person who is legally on the lease or otherwise in lawful occupancy at the converting property has a </a:t>
            </a:r>
            <a:r>
              <a:rPr lang="en-US" sz="1200" b="1" u="none">
                <a:latin typeface="+mn-lt"/>
              </a:rPr>
              <a:t>right to remain in, OR if </a:t>
            </a:r>
            <a:r>
              <a:rPr lang="en-US" sz="1200" u="none">
                <a:latin typeface="+mn-lt"/>
              </a:rPr>
              <a:t>there will be rehabilitation of the property that will result in the relocation of residents, </a:t>
            </a:r>
            <a:r>
              <a:rPr lang="en-US" sz="1200" b="1" u="none">
                <a:latin typeface="+mn-lt"/>
              </a:rPr>
              <a:t>a right to return </a:t>
            </a:r>
            <a:r>
              <a:rPr lang="en-US" sz="1200" u="none">
                <a:latin typeface="+mn-lt"/>
              </a:rPr>
              <a:t>to an assisted unit at the property.”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sng">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a:latin typeface="+mn-lt"/>
              </a:rPr>
              <a:t>A note that the resident will return to an assisted, properly sized unit, but it may not be the original unit in which they previously resided.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a:latin typeface="+mn-lt"/>
              </a:rPr>
              <a:t>No resident may be permanently involuntarily displaced. </a:t>
            </a:r>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5</a:t>
            </a:fld>
            <a:endParaRPr lang="en-US"/>
          </a:p>
        </p:txBody>
      </p:sp>
    </p:spTree>
    <p:extLst>
      <p:ext uri="{BB962C8B-B14F-4D97-AF65-F5344CB8AC3E}">
        <p14:creationId xmlns:p14="http://schemas.microsoft.com/office/powerpoint/2010/main" val="3023711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Residents cannot be rescreened following a RAD conversion. This includes income, criminal background and credit screening. </a:t>
            </a:r>
          </a:p>
          <a:p>
            <a:endParaRPr lang="en-US" sz="1200"/>
          </a:p>
          <a:p>
            <a:r>
              <a:rPr lang="en-US" sz="1200"/>
              <a:t>After the conversion, residents will be covered by all Section 8 residency requirements. </a:t>
            </a:r>
          </a:p>
          <a:p>
            <a:endParaRPr lang="en-US" sz="1200"/>
          </a:p>
          <a:p>
            <a:r>
              <a:rPr lang="en-US" sz="1200" b="1"/>
              <a:t>A conversion under RAD cannot be the basis for an eviction or loss of rental assistance. </a:t>
            </a:r>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6</a:t>
            </a:fld>
            <a:endParaRPr lang="en-US"/>
          </a:p>
        </p:txBody>
      </p:sp>
    </p:spTree>
    <p:extLst>
      <p:ext uri="{BB962C8B-B14F-4D97-AF65-F5344CB8AC3E}">
        <p14:creationId xmlns:p14="http://schemas.microsoft.com/office/powerpoint/2010/main" val="1069426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latin typeface="+mn-lt"/>
              </a:rPr>
              <a:t>As previously mentioned, relocation in RAD conversions is not common. </a:t>
            </a:r>
          </a:p>
          <a:p>
            <a:endParaRPr lang="en-US" sz="14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mn-lt"/>
              </a:rPr>
              <a:t>If relocation is necessary in order for repairs to be completed at the project, a resident may need to be relocated to temporary housing.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mn-lt"/>
              </a:rPr>
              <a:t>Relocation cannot begin until HUD approves the Financing Plan and issues the RAD Conversion Commitment (RCC).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a:latin typeface="+mn-lt"/>
            </a:endParaRPr>
          </a:p>
          <a:p>
            <a:r>
              <a:rPr lang="en-US" sz="1400">
                <a:latin typeface="+mn-lt"/>
              </a:rPr>
              <a:t>Before a PHA can proceed with relocation plans, they must provide residents with a “General Information Notice (GIN)” which must include:</a:t>
            </a:r>
          </a:p>
          <a:p>
            <a:pPr lvl="1"/>
            <a:r>
              <a:rPr lang="en-US" sz="1400">
                <a:latin typeface="+mn-lt"/>
              </a:rPr>
              <a:t>- Overview of resident rights under RAD Notice and the “Uniform Relocation Assistance and Real Property Acquisition Policies Act (URA)”</a:t>
            </a:r>
          </a:p>
          <a:p>
            <a:pPr lvl="1"/>
            <a:r>
              <a:rPr lang="en-US" sz="1400">
                <a:latin typeface="+mn-lt"/>
              </a:rPr>
              <a:t>- Information regarding a resident’s Right to Return, relocation assistance, and displacement</a:t>
            </a:r>
          </a:p>
          <a:p>
            <a:pPr lvl="1"/>
            <a:endParaRPr lang="en-US" sz="1400">
              <a:latin typeface="+mn-lt"/>
            </a:endParaRPr>
          </a:p>
          <a:p>
            <a:r>
              <a:rPr lang="en-US" sz="1400">
                <a:latin typeface="+mn-lt"/>
              </a:rPr>
              <a:t>If a resident will be relocated, they must be notified at least ninety (90) days in advance.</a:t>
            </a:r>
          </a:p>
          <a:p>
            <a:endParaRPr lang="en-US" sz="1400">
              <a:latin typeface="+mn-lt"/>
            </a:endParaRPr>
          </a:p>
          <a:p>
            <a:r>
              <a:rPr lang="en-US" sz="1400">
                <a:latin typeface="+mn-lt"/>
              </a:rPr>
              <a:t>Temporary housing must be affordable, decent, safe, and sanitary. </a:t>
            </a:r>
          </a:p>
          <a:p>
            <a:endParaRPr lang="en-US" sz="1400">
              <a:latin typeface="+mn-lt"/>
            </a:endParaRPr>
          </a:p>
          <a:p>
            <a:r>
              <a:rPr lang="en-US" sz="1400">
                <a:latin typeface="+mn-lt"/>
              </a:rPr>
              <a:t>Residents must be reimbursed for out-of-pocket expenses incurred during relocation including: </a:t>
            </a:r>
          </a:p>
          <a:p>
            <a:pPr lvl="1"/>
            <a:r>
              <a:rPr lang="en-US" sz="1400">
                <a:latin typeface="+mn-lt"/>
              </a:rPr>
              <a:t>- moving expenses</a:t>
            </a:r>
          </a:p>
          <a:p>
            <a:pPr lvl="1"/>
            <a:r>
              <a:rPr lang="en-US" sz="1400">
                <a:latin typeface="+mn-lt"/>
              </a:rPr>
              <a:t>- increased housing costs</a:t>
            </a:r>
          </a:p>
          <a:p>
            <a:pPr lvl="1"/>
            <a:r>
              <a:rPr lang="en-US" sz="1400">
                <a:latin typeface="+mn-lt"/>
              </a:rPr>
              <a:t>- meals if the unit does not have cooking facilities </a:t>
            </a:r>
          </a:p>
          <a:p>
            <a:pPr lvl="1"/>
            <a:endParaRPr lang="en-US" sz="1400">
              <a:latin typeface="+mn-lt"/>
            </a:endParaRPr>
          </a:p>
          <a:p>
            <a:r>
              <a:rPr lang="en-US" sz="1400">
                <a:latin typeface="+mn-lt"/>
              </a:rPr>
              <a:t>If the relocation extends beyond 12 months, the resident is considered “displaced” for the purposes of URA protections (includes permanent relocation assistance).</a:t>
            </a:r>
          </a:p>
          <a:p>
            <a:endParaRPr lang="en-US" sz="1400">
              <a:latin typeface="+mn-lt"/>
            </a:endParaRPr>
          </a:p>
          <a:p>
            <a:r>
              <a:rPr lang="en-US" sz="1400">
                <a:latin typeface="+mn-lt"/>
              </a:rPr>
              <a:t>When there is relocation, PHAs must maintain a resident log for all impacted residents, which must be provided to HUD upon request.</a:t>
            </a:r>
          </a:p>
          <a:p>
            <a:endParaRPr lang="en-US" sz="1400">
              <a:latin typeface="+mn-lt"/>
            </a:endParaRPr>
          </a:p>
          <a:p>
            <a:endParaRPr lang="en-US" sz="1400"/>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7</a:t>
            </a:fld>
            <a:endParaRPr lang="en-US"/>
          </a:p>
        </p:txBody>
      </p:sp>
    </p:spTree>
    <p:extLst>
      <p:ext uri="{BB962C8B-B14F-4D97-AF65-F5344CB8AC3E}">
        <p14:creationId xmlns:p14="http://schemas.microsoft.com/office/powerpoint/2010/main" val="2715146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a:t>While residents have the right to return to a converted property post-rehab, </a:t>
            </a:r>
            <a:r>
              <a:rPr lang="en-US" sz="1200" b="1"/>
              <a:t>PHAs may also offer </a:t>
            </a:r>
            <a:r>
              <a:rPr lang="en-US" sz="1200"/>
              <a:t>alternative housing options (e.g. vouchers, other public housing, other converted RAD properties, homeownership opportunities) which ensure that residents remain in affordable housing best suited for their household.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a:t>In the event that residents voluntarily decline their right to return, the PHA must obtain written consent which is: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a:p>
          <a:p>
            <a:pPr marL="342900" marR="0" lvl="0" indent="-342900" algn="l" defTabSz="914400" rtl="0" eaLnBrk="0" fontAlgn="base" latinLnBrk="0" hangingPunct="0">
              <a:lnSpc>
                <a:spcPct val="100000"/>
              </a:lnSpc>
              <a:spcBef>
                <a:spcPct val="30000"/>
              </a:spcBef>
              <a:spcAft>
                <a:spcPct val="0"/>
              </a:spcAft>
              <a:buClrTx/>
              <a:buSzTx/>
              <a:buFontTx/>
              <a:buAutoNum type="arabicParenR"/>
              <a:tabLst/>
              <a:defRPr/>
            </a:pPr>
            <a:r>
              <a:rPr lang="en-US" sz="1200" b="1"/>
              <a:t>informed </a:t>
            </a:r>
            <a:r>
              <a:rPr lang="en-US" sz="1200"/>
              <a:t>– through written notification and the provision of counseling; </a:t>
            </a:r>
          </a:p>
          <a:p>
            <a:pPr marL="342900" marR="0" lvl="0" indent="-342900" algn="l" defTabSz="914400" rtl="0" eaLnBrk="0" fontAlgn="base" latinLnBrk="0" hangingPunct="0">
              <a:lnSpc>
                <a:spcPct val="100000"/>
              </a:lnSpc>
              <a:spcBef>
                <a:spcPct val="30000"/>
              </a:spcBef>
              <a:spcAft>
                <a:spcPct val="0"/>
              </a:spcAft>
              <a:buClrTx/>
              <a:buSzTx/>
              <a:buFontTx/>
              <a:buAutoNum type="arabicParenR"/>
              <a:tabLst/>
              <a:defRPr/>
            </a:pPr>
            <a:r>
              <a:rPr lang="en-US" sz="1200" b="1"/>
              <a:t>voluntary </a:t>
            </a:r>
            <a:r>
              <a:rPr lang="en-US" sz="1200"/>
              <a:t>– which requires that the resident is not pressured to make a decision and has at least 30 days to do so; and</a:t>
            </a:r>
          </a:p>
          <a:p>
            <a:pPr marL="342900" marR="0" lvl="0" indent="-342900" algn="l" defTabSz="914400" rtl="0" eaLnBrk="0" fontAlgn="base" latinLnBrk="0" hangingPunct="0">
              <a:lnSpc>
                <a:spcPct val="100000"/>
              </a:lnSpc>
              <a:spcBef>
                <a:spcPct val="30000"/>
              </a:spcBef>
              <a:spcAft>
                <a:spcPct val="0"/>
              </a:spcAft>
              <a:buClrTx/>
              <a:buSzTx/>
              <a:buFontTx/>
              <a:buAutoNum type="arabicParenR"/>
              <a:tabLst/>
              <a:defRPr/>
            </a:pPr>
            <a:r>
              <a:rPr lang="en-US" sz="1200" b="1"/>
              <a:t>documented</a:t>
            </a:r>
            <a:r>
              <a:rPr lang="en-US" sz="1200"/>
              <a:t> – requiring the PHA to retain evidence that the resident was informed in writing, received counseling, and communicated their final decision.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10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100"/>
          </a:p>
          <a:p>
            <a:endParaRPr lang="en-US"/>
          </a:p>
          <a:p>
            <a:endParaRPr lang="en-US"/>
          </a:p>
        </p:txBody>
      </p:sp>
      <p:sp>
        <p:nvSpPr>
          <p:cNvPr id="4" name="Slide Number Placeholder 3"/>
          <p:cNvSpPr>
            <a:spLocks noGrp="1"/>
          </p:cNvSpPr>
          <p:nvPr>
            <p:ph type="sldNum" sz="quarter" idx="5"/>
          </p:nvPr>
        </p:nvSpPr>
        <p:spPr/>
        <p:txBody>
          <a:bodyPr/>
          <a:lstStyle/>
          <a:p>
            <a:fld id="{FC94895B-25C5-4F61-8046-6D44BFF1CB64}" type="slidenum">
              <a:rPr lang="en-US" smtClean="0"/>
              <a:t>8</a:t>
            </a:fld>
            <a:endParaRPr lang="en-US"/>
          </a:p>
        </p:txBody>
      </p:sp>
    </p:spTree>
    <p:extLst>
      <p:ext uri="{BB962C8B-B14F-4D97-AF65-F5344CB8AC3E}">
        <p14:creationId xmlns:p14="http://schemas.microsoft.com/office/powerpoint/2010/main" val="766415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smtClean="0"/>
            </a:lvl1pPr>
          </a:lstStyle>
          <a:p>
            <a:pPr>
              <a:defRPr/>
            </a:pPr>
            <a:fld id="{8D547752-7DC8-C744-9A66-C5D1C3DDB192}" type="datetime1">
              <a:rPr lang="en-US" smtClean="0"/>
              <a:t>6/22/2020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BD5A3DF7-F23F-4B4E-AE83-1C04C54EFB92}" type="slidenum">
              <a:rPr lang="en-US"/>
              <a:pPr>
                <a:defRPr/>
              </a:pPr>
              <a:t>‹#›</a:t>
            </a:fld>
            <a:endParaRPr lang="en-US"/>
          </a:p>
        </p:txBody>
      </p:sp>
    </p:spTree>
    <p:extLst>
      <p:ext uri="{BB962C8B-B14F-4D97-AF65-F5344CB8AC3E}">
        <p14:creationId xmlns:p14="http://schemas.microsoft.com/office/powerpoint/2010/main" val="128107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307D49-4B23-7B41-9DD1-CE88D59ABE6A}" type="datetime1">
              <a:rPr lang="en-US" smtClean="0"/>
              <a:t>6/22/2020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1C45999-340E-4ACF-BB34-8FE13F43D17C}" type="slidenum">
              <a:rPr lang="en-US"/>
              <a:pPr>
                <a:defRPr/>
              </a:pPr>
              <a:t>‹#›</a:t>
            </a:fld>
            <a:endParaRPr lang="en-US"/>
          </a:p>
        </p:txBody>
      </p:sp>
    </p:spTree>
    <p:extLst>
      <p:ext uri="{BB962C8B-B14F-4D97-AF65-F5344CB8AC3E}">
        <p14:creationId xmlns:p14="http://schemas.microsoft.com/office/powerpoint/2010/main" val="378022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4A9E4E-30F5-504F-A7C3-B00CB0B76C8D}" type="datetime1">
              <a:rPr lang="en-US" smtClean="0"/>
              <a:t>6/22/2020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211A52-F243-4E28-A049-9BCD5654D432}" type="slidenum">
              <a:rPr lang="en-US"/>
              <a:pPr>
                <a:defRPr/>
              </a:pPr>
              <a:t>‹#›</a:t>
            </a:fld>
            <a:endParaRPr lang="en-US"/>
          </a:p>
        </p:txBody>
      </p:sp>
    </p:spTree>
    <p:extLst>
      <p:ext uri="{BB962C8B-B14F-4D97-AF65-F5344CB8AC3E}">
        <p14:creationId xmlns:p14="http://schemas.microsoft.com/office/powerpoint/2010/main" val="263241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9F2A1D-9D10-204E-90D2-86198B2E3BD5}" type="datetime1">
              <a:rPr lang="en-US" smtClean="0"/>
              <a:t>6/22/2020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343400" y="6324600"/>
            <a:ext cx="381000" cy="365125"/>
          </a:xfrm>
        </p:spPr>
        <p:txBody>
          <a:bodyPr/>
          <a:lstStyle>
            <a:lvl1pPr>
              <a:defRPr sz="1500" b="1"/>
            </a:lvl1pPr>
          </a:lstStyle>
          <a:p>
            <a:pPr>
              <a:defRPr/>
            </a:pPr>
            <a:fld id="{629C09B0-A436-4930-9DBD-7F024B262714}" type="slidenum">
              <a:rPr lang="en-US" smtClean="0"/>
              <a:pPr>
                <a:defRPr/>
              </a:pPr>
              <a:t>‹#›</a:t>
            </a:fld>
            <a:endParaRPr lang="en-US"/>
          </a:p>
        </p:txBody>
      </p:sp>
    </p:spTree>
    <p:extLst>
      <p:ext uri="{BB962C8B-B14F-4D97-AF65-F5344CB8AC3E}">
        <p14:creationId xmlns:p14="http://schemas.microsoft.com/office/powerpoint/2010/main" val="335485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451C9F4-4E45-C547-9171-F1721069E4DC}" type="datetime1">
              <a:rPr lang="en-US" smtClean="0"/>
              <a:t>6/22/2020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F284947-6462-4D8F-A3AA-BA691DB2AD7C}" type="slidenum">
              <a:rPr lang="en-US"/>
              <a:pPr>
                <a:defRPr/>
              </a:pPr>
              <a:t>‹#›</a:t>
            </a:fld>
            <a:endParaRPr lang="en-US"/>
          </a:p>
        </p:txBody>
      </p:sp>
    </p:spTree>
    <p:extLst>
      <p:ext uri="{BB962C8B-B14F-4D97-AF65-F5344CB8AC3E}">
        <p14:creationId xmlns:p14="http://schemas.microsoft.com/office/powerpoint/2010/main" val="196506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B4A048-B370-8446-B8C5-105AEA641983}" type="datetime1">
              <a:rPr lang="en-US" smtClean="0"/>
              <a:t>6/22/2020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901A582-62A1-4897-B658-40F3192AAA85}" type="slidenum">
              <a:rPr lang="en-US"/>
              <a:pPr>
                <a:defRPr/>
              </a:pPr>
              <a:t>‹#›</a:t>
            </a:fld>
            <a:endParaRPr lang="en-US"/>
          </a:p>
        </p:txBody>
      </p:sp>
    </p:spTree>
    <p:extLst>
      <p:ext uri="{BB962C8B-B14F-4D97-AF65-F5344CB8AC3E}">
        <p14:creationId xmlns:p14="http://schemas.microsoft.com/office/powerpoint/2010/main" val="52617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A267AC0-01EE-2242-B3C8-7E6D7F8B34CD}" type="datetime1">
              <a:rPr lang="en-US" smtClean="0"/>
              <a:t>6/22/2020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C0A397E-51C7-40C0-990E-3F18F7D22D8D}" type="slidenum">
              <a:rPr lang="en-US"/>
              <a:pPr>
                <a:defRPr/>
              </a:pPr>
              <a:t>‹#›</a:t>
            </a:fld>
            <a:endParaRPr lang="en-US"/>
          </a:p>
        </p:txBody>
      </p:sp>
    </p:spTree>
    <p:extLst>
      <p:ext uri="{BB962C8B-B14F-4D97-AF65-F5344CB8AC3E}">
        <p14:creationId xmlns:p14="http://schemas.microsoft.com/office/powerpoint/2010/main" val="154375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F406DCF-30D3-8646-84B2-3954B7E9B745}" type="datetime1">
              <a:rPr lang="en-US" smtClean="0"/>
              <a:t>6/22/2020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989CD6B-7C9A-4955-8EFD-C0AE0F423297}" type="slidenum">
              <a:rPr lang="en-US"/>
              <a:pPr>
                <a:defRPr/>
              </a:pPr>
              <a:t>‹#›</a:t>
            </a:fld>
            <a:endParaRPr lang="en-US"/>
          </a:p>
        </p:txBody>
      </p:sp>
    </p:spTree>
    <p:extLst>
      <p:ext uri="{BB962C8B-B14F-4D97-AF65-F5344CB8AC3E}">
        <p14:creationId xmlns:p14="http://schemas.microsoft.com/office/powerpoint/2010/main" val="1723538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7B73B5-B83D-1C48-B40F-6C5A5F4FF1FB}" type="datetime1">
              <a:rPr lang="en-US" smtClean="0"/>
              <a:t>6/22/2020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0DF284A-0880-49B6-B60D-98C6B9B3C1D1}" type="slidenum">
              <a:rPr lang="en-US"/>
              <a:pPr>
                <a:defRPr/>
              </a:pPr>
              <a:t>‹#›</a:t>
            </a:fld>
            <a:endParaRPr lang="en-US"/>
          </a:p>
        </p:txBody>
      </p:sp>
    </p:spTree>
    <p:extLst>
      <p:ext uri="{BB962C8B-B14F-4D97-AF65-F5344CB8AC3E}">
        <p14:creationId xmlns:p14="http://schemas.microsoft.com/office/powerpoint/2010/main" val="331796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198EAB2-50EF-B244-BFBE-AD601EE87732}" type="datetime1">
              <a:rPr lang="en-US" smtClean="0"/>
              <a:t>6/22/2020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F5D9EBB-599C-4490-B944-0E8500016132}" type="slidenum">
              <a:rPr lang="en-US"/>
              <a:pPr>
                <a:defRPr/>
              </a:pPr>
              <a:t>‹#›</a:t>
            </a:fld>
            <a:endParaRPr lang="en-US"/>
          </a:p>
        </p:txBody>
      </p:sp>
    </p:spTree>
    <p:extLst>
      <p:ext uri="{BB962C8B-B14F-4D97-AF65-F5344CB8AC3E}">
        <p14:creationId xmlns:p14="http://schemas.microsoft.com/office/powerpoint/2010/main" val="276327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7E6882-B1AE-534C-BB8B-D231E177615E}" type="datetime1">
              <a:rPr lang="en-US" smtClean="0"/>
              <a:t>6/22/2020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605C405-40F4-4C81-8D9F-E4992674B364}" type="slidenum">
              <a:rPr lang="en-US"/>
              <a:pPr>
                <a:defRPr/>
              </a:pPr>
              <a:t>‹#›</a:t>
            </a:fld>
            <a:endParaRPr lang="en-US"/>
          </a:p>
        </p:txBody>
      </p:sp>
    </p:spTree>
    <p:extLst>
      <p:ext uri="{BB962C8B-B14F-4D97-AF65-F5344CB8AC3E}">
        <p14:creationId xmlns:p14="http://schemas.microsoft.com/office/powerpoint/2010/main" val="3636444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26" charset="0"/>
              </a:defRPr>
            </a:lvl1pPr>
          </a:lstStyle>
          <a:p>
            <a:pPr defTabSz="457200" fontAlgn="base">
              <a:spcBef>
                <a:spcPct val="0"/>
              </a:spcBef>
              <a:spcAft>
                <a:spcPct val="0"/>
              </a:spcAft>
              <a:defRPr/>
            </a:pPr>
            <a:fld id="{40B2ADB9-CAF7-F94B-98D2-B67C641C131D}" type="datetime1">
              <a:rPr lang="en-US" smtClean="0">
                <a:ea typeface="ＭＳ Ｐゴシック" pitchFamily="26" charset="-128"/>
              </a:rPr>
              <a:t>6/22/2020</a:t>
            </a:fld>
            <a:endParaRPr lang="en-US">
              <a:ea typeface="ＭＳ Ｐゴシック" pitchFamily="26"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26" charset="0"/>
              </a:defRPr>
            </a:lvl1pPr>
          </a:lstStyle>
          <a:p>
            <a:pPr defTabSz="457200" fontAlgn="base">
              <a:spcBef>
                <a:spcPct val="0"/>
              </a:spcBef>
              <a:spcAft>
                <a:spcPct val="0"/>
              </a:spcAft>
              <a:defRPr/>
            </a:pPr>
            <a:fld id="{7ACE77B1-E6C2-4F5D-92A0-CC1BDF15D7F4}" type="slidenum">
              <a:rPr lang="en-US">
                <a:ea typeface="ＭＳ Ｐゴシック" pitchFamily="26" charset="-128"/>
              </a:rPr>
              <a:pPr defTabSz="457200" fontAlgn="base">
                <a:spcBef>
                  <a:spcPct val="0"/>
                </a:spcBef>
                <a:spcAft>
                  <a:spcPct val="0"/>
                </a:spcAft>
                <a:defRPr/>
              </a:pPr>
              <a:t>‹#›</a:t>
            </a:fld>
            <a:endParaRPr lang="en-US">
              <a:ea typeface="ＭＳ Ｐゴシック" pitchFamily="26" charset="-128"/>
            </a:endParaRPr>
          </a:p>
        </p:txBody>
      </p:sp>
    </p:spTree>
    <p:extLst>
      <p:ext uri="{BB962C8B-B14F-4D97-AF65-F5344CB8AC3E}">
        <p14:creationId xmlns:p14="http://schemas.microsoft.com/office/powerpoint/2010/main" val="974357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26" charset="-128"/>
          <a:cs typeface="ＭＳ Ｐゴシック" pitchFamily="26" charset="-128"/>
        </a:defRPr>
      </a:lvl1pPr>
      <a:lvl2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2pPr>
      <a:lvl3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3pPr>
      <a:lvl4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4pPr>
      <a:lvl5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5pPr>
      <a:lvl6pPr marL="4572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6pPr>
      <a:lvl7pPr marL="9144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7pPr>
      <a:lvl8pPr marL="13716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8pPr>
      <a:lvl9pPr marL="18288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26" charset="-128"/>
          <a:cs typeface="ＭＳ Ｐゴシック" pitchFamily="26"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26"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26"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ud.gov/sites/dfiles/Housing/documents/HUD_Multifamily_Corona_QA_FINA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a:br>
            <a:r>
              <a:rPr lang="en-US"/>
              <a:t>RAD Resident Engagement and Protections</a:t>
            </a:r>
          </a:p>
        </p:txBody>
      </p:sp>
      <p:sp>
        <p:nvSpPr>
          <p:cNvPr id="3" name="Subtitle 2"/>
          <p:cNvSpPr>
            <a:spLocks noGrp="1"/>
          </p:cNvSpPr>
          <p:nvPr>
            <p:ph type="subTitle" idx="1"/>
          </p:nvPr>
        </p:nvSpPr>
        <p:spPr/>
        <p:txBody>
          <a:bodyPr/>
          <a:lstStyle/>
          <a:p>
            <a:r>
              <a:rPr lang="en-US">
                <a:ea typeface="ＭＳ Ｐゴシック"/>
                <a:cs typeface="Calibri"/>
              </a:rPr>
              <a:t>RAD 2020 Awardee Virtual Training</a:t>
            </a:r>
            <a:endParaRPr lang="en-US">
              <a:ea typeface="ＭＳ Ｐゴシック"/>
              <a:cs typeface="+mn-lt"/>
            </a:endParaRPr>
          </a:p>
          <a:p>
            <a:r>
              <a:rPr lang="en-US">
                <a:ea typeface="ＭＳ Ｐゴシック"/>
                <a:cs typeface="Calibri"/>
              </a:rPr>
              <a:t>Day Four| </a:t>
            </a:r>
            <a:r>
              <a:rPr lang="en-US">
                <a:ea typeface="+mn-lt"/>
                <a:cs typeface="+mn-lt"/>
              </a:rPr>
              <a:t>June 23, 2020</a:t>
            </a:r>
          </a:p>
          <a:p>
            <a:r>
              <a:rPr lang="en-US">
                <a:ea typeface="ＭＳ Ｐゴシック"/>
                <a:cs typeface="Calibri"/>
              </a:rPr>
              <a:t>Presenter: </a:t>
            </a:r>
            <a:r>
              <a:rPr lang="en-US" err="1">
                <a:ea typeface="+mn-lt"/>
                <a:cs typeface="+mn-lt"/>
              </a:rPr>
              <a:t>Taí</a:t>
            </a:r>
            <a:r>
              <a:rPr lang="en-US">
                <a:ea typeface="+mn-lt"/>
                <a:cs typeface="+mn-lt"/>
              </a:rPr>
              <a:t> </a:t>
            </a:r>
            <a:r>
              <a:rPr lang="en-US">
                <a:ea typeface="ＭＳ Ｐゴシック"/>
                <a:cs typeface="Calibri"/>
              </a:rPr>
              <a:t>Alex</a:t>
            </a:r>
            <a:endParaRPr lang="en-US">
              <a:ea typeface="+mn-lt"/>
              <a:cs typeface="+mn-lt"/>
            </a:endParaRPr>
          </a:p>
          <a:p>
            <a:endParaRPr lang="en-US"/>
          </a:p>
        </p:txBody>
      </p:sp>
    </p:spTree>
    <p:extLst>
      <p:ext uri="{BB962C8B-B14F-4D97-AF65-F5344CB8AC3E}">
        <p14:creationId xmlns:p14="http://schemas.microsoft.com/office/powerpoint/2010/main" val="402289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Right of Return &amp; </a:t>
            </a:r>
            <a:br>
              <a:rPr lang="en-US" sz="3200"/>
            </a:br>
            <a:r>
              <a:rPr lang="en-US" sz="3200"/>
              <a:t>Low Income Housing Tax Credits (LIHTC)</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0" indent="0">
              <a:buNone/>
            </a:pPr>
            <a:r>
              <a:rPr lang="en-US" sz="2000" b="1" i="1">
                <a:solidFill>
                  <a:srgbClr val="002060"/>
                </a:solidFill>
              </a:rPr>
              <a:t>LIHTC cannot bar the right of return</a:t>
            </a:r>
          </a:p>
          <a:p>
            <a:r>
              <a:rPr lang="en-US" sz="2000"/>
              <a:t>LIHTC is a non-HUD program run by state housing agencies that is commonly used to fund property repairs</a:t>
            </a:r>
          </a:p>
          <a:p>
            <a:r>
              <a:rPr lang="en-US" sz="2000"/>
              <a:t>While residents cannot be rescreened for admission to the Section 8 program, a participating owner will certify residents for LIHTC</a:t>
            </a:r>
          </a:p>
          <a:p>
            <a:r>
              <a:rPr lang="en-US" sz="2000"/>
              <a:t>However, if a resident is “over-income” for LIHTC eligibility,* the resident still </a:t>
            </a:r>
            <a:r>
              <a:rPr lang="en-US" sz="2000" b="1" i="1"/>
              <a:t>retains the right of return</a:t>
            </a:r>
          </a:p>
          <a:p>
            <a:pPr lvl="1"/>
            <a:r>
              <a:rPr lang="en-US" sz="2000"/>
              <a:t>Unit can be excluded from LIHTC and remain affordable </a:t>
            </a:r>
          </a:p>
          <a:p>
            <a:pPr lvl="1"/>
            <a:r>
              <a:rPr lang="en-US" sz="2000"/>
              <a:t>Resident may choose, voluntarily, to move elsewhere</a:t>
            </a:r>
          </a:p>
          <a:p>
            <a:pPr marL="457200" lvl="1" indent="0">
              <a:buNone/>
            </a:pPr>
            <a:endParaRPr lang="en-US" sz="2000">
              <a:latin typeface="Cambria" panose="02040503050406030204" pitchFamily="18" charset="0"/>
              <a:ea typeface="Cambria" panose="02040503050406030204" pitchFamily="18" charset="0"/>
            </a:endParaRPr>
          </a:p>
          <a:p>
            <a:pPr marL="457200" lvl="1" indent="0">
              <a:buNone/>
            </a:pPr>
            <a:r>
              <a:rPr lang="en-US" sz="2000">
                <a:latin typeface="Cambria" panose="02040503050406030204" pitchFamily="18" charset="0"/>
                <a:ea typeface="Cambria" panose="02040503050406030204" pitchFamily="18" charset="0"/>
              </a:rPr>
              <a:t>*Generally, households are eligible for LIHTC if their income is at or below 60% of the “Area Median Income.” States can now average incomes of property residents to broaden eligibility.</a:t>
            </a:r>
            <a:endParaRPr lang="en-US" sz="2000"/>
          </a:p>
          <a:p>
            <a:pPr lvl="1"/>
            <a:endParaRPr lang="en-US"/>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9</a:t>
            </a:fld>
            <a:endParaRPr lang="en-US"/>
          </a:p>
        </p:txBody>
      </p:sp>
    </p:spTree>
    <p:extLst>
      <p:ext uri="{BB962C8B-B14F-4D97-AF65-F5344CB8AC3E}">
        <p14:creationId xmlns:p14="http://schemas.microsoft.com/office/powerpoint/2010/main" val="395870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Post-Conversion Resident Rents</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0" indent="0">
              <a:buNone/>
            </a:pPr>
            <a:r>
              <a:rPr lang="en-US" sz="2000" b="1" i="1">
                <a:solidFill>
                  <a:schemeClr val="tx2"/>
                </a:solidFill>
              </a:rPr>
              <a:t>Resident rents remain affordable after conversion</a:t>
            </a:r>
          </a:p>
          <a:p>
            <a:pPr marL="0" indent="0">
              <a:buNone/>
            </a:pPr>
            <a:r>
              <a:rPr lang="en-US" sz="2000"/>
              <a:t>Under the Section 8 programs, residents pay 30% of their adjusted gross income in rent</a:t>
            </a:r>
          </a:p>
          <a:p>
            <a:pPr lvl="1"/>
            <a:r>
              <a:rPr lang="en-US" sz="2000"/>
              <a:t>Mostly true for public housing residents except those paying a “flat rent”</a:t>
            </a:r>
          </a:p>
          <a:p>
            <a:pPr marL="0" indent="0">
              <a:buNone/>
            </a:pPr>
            <a:endParaRPr lang="en-US" sz="2000"/>
          </a:p>
          <a:p>
            <a:pPr marL="0" indent="0">
              <a:buNone/>
            </a:pPr>
            <a:r>
              <a:rPr lang="en-US" sz="2000"/>
              <a:t>If tenant rent would increase by more than the greater of 10% or $25 per month, the rent increase will be phased in over 3 or 5 years</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10</a:t>
            </a:fld>
            <a:endParaRPr lang="en-US"/>
          </a:p>
        </p:txBody>
      </p:sp>
    </p:spTree>
    <p:extLst>
      <p:ext uri="{BB962C8B-B14F-4D97-AF65-F5344CB8AC3E}">
        <p14:creationId xmlns:p14="http://schemas.microsoft.com/office/powerpoint/2010/main" val="339418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Resident Self-Sufficiency Programs</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0" indent="0">
              <a:buNone/>
            </a:pPr>
            <a:r>
              <a:rPr lang="en-US" sz="2000"/>
              <a:t>Residents can continue to participate in self-sufficiency programs the PHA may be operating, including:</a:t>
            </a:r>
          </a:p>
          <a:p>
            <a:pPr>
              <a:buFont typeface="Wingdings" panose="05000000000000000000" pitchFamily="2" charset="2"/>
              <a:buChar char="Ø"/>
            </a:pPr>
            <a:r>
              <a:rPr lang="en-US" sz="2000" b="1">
                <a:solidFill>
                  <a:srgbClr val="002060"/>
                </a:solidFill>
              </a:rPr>
              <a:t>Family Self-Sufficiency (FSS). </a:t>
            </a:r>
            <a:r>
              <a:rPr lang="en-US" sz="2000"/>
              <a:t>Will continue at least through current grant period. </a:t>
            </a:r>
            <a:endParaRPr lang="en-US" sz="1600"/>
          </a:p>
          <a:p>
            <a:pPr>
              <a:buFont typeface="Wingdings" panose="05000000000000000000" pitchFamily="2" charset="2"/>
              <a:buChar char="Ø"/>
            </a:pPr>
            <a:r>
              <a:rPr lang="en-US" sz="2000" b="1">
                <a:solidFill>
                  <a:srgbClr val="002060"/>
                </a:solidFill>
              </a:rPr>
              <a:t>Resident Opportunities for Self-Sufficiency (ROSS). </a:t>
            </a:r>
            <a:r>
              <a:rPr lang="en-US" sz="2000"/>
              <a:t>Will continue through current grant period.</a:t>
            </a:r>
          </a:p>
          <a:p>
            <a:pPr>
              <a:buFont typeface="Wingdings" panose="05000000000000000000" pitchFamily="2" charset="2"/>
              <a:buChar char="Ø"/>
            </a:pPr>
            <a:r>
              <a:rPr lang="en-US" sz="2000" b="1">
                <a:solidFill>
                  <a:srgbClr val="002060"/>
                </a:solidFill>
              </a:rPr>
              <a:t>Earned Income Disregard (EID)</a:t>
            </a:r>
            <a:r>
              <a:rPr lang="en-US" sz="2000"/>
              <a:t>. Enrolled residents can continue to benefit.</a:t>
            </a:r>
          </a:p>
          <a:p>
            <a:pPr>
              <a:buFont typeface="Wingdings" panose="05000000000000000000" pitchFamily="2" charset="2"/>
              <a:buChar char="Ø"/>
            </a:pPr>
            <a:r>
              <a:rPr lang="en-US" sz="2000" b="1">
                <a:solidFill>
                  <a:srgbClr val="002060"/>
                </a:solidFill>
              </a:rPr>
              <a:t>Jobs Plus. </a:t>
            </a:r>
            <a:r>
              <a:rPr lang="en-US" sz="2000"/>
              <a:t>Residents enrolled in the EID component of Jobs Plus will continue to be eligible post-conversion. All residents can continue to utilize services created as a result of the program </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11</a:t>
            </a:fld>
            <a:endParaRPr lang="en-US"/>
          </a:p>
        </p:txBody>
      </p:sp>
    </p:spTree>
    <p:extLst>
      <p:ext uri="{BB962C8B-B14F-4D97-AF65-F5344CB8AC3E}">
        <p14:creationId xmlns:p14="http://schemas.microsoft.com/office/powerpoint/2010/main" val="3990418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Section 3 and RAD</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r>
              <a:rPr lang="en-US" sz="2000"/>
              <a:t>Any rehab or construction performed as part of a RAD conversion is subject to Section 3 low-income hiring and contracting requirements</a:t>
            </a:r>
          </a:p>
          <a:p>
            <a:endParaRPr lang="en-US" sz="2000"/>
          </a:p>
          <a:p>
            <a:r>
              <a:rPr lang="en-US" sz="2000"/>
              <a:t>PHAs must take proactive steps to hire local low-income persons and to award contracts to businesses that are owned by or substantially employ those persons. </a:t>
            </a:r>
          </a:p>
          <a:p>
            <a:endParaRPr lang="en-US" sz="2000"/>
          </a:p>
          <a:p>
            <a:r>
              <a:rPr lang="en-US" sz="2000"/>
              <a:t>Preference for hiring opportunities is provided to public housing and Section 8 residents</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12</a:t>
            </a:fld>
            <a:endParaRPr lang="en-US"/>
          </a:p>
        </p:txBody>
      </p:sp>
    </p:spTree>
    <p:extLst>
      <p:ext uri="{BB962C8B-B14F-4D97-AF65-F5344CB8AC3E}">
        <p14:creationId xmlns:p14="http://schemas.microsoft.com/office/powerpoint/2010/main" val="4026390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cap="small"/>
              <a:t>Resident Procedural Rights</a:t>
            </a:r>
            <a:endParaRPr lang="en-US" sz="3200"/>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a:spcBef>
                <a:spcPts val="0"/>
              </a:spcBef>
              <a:spcAft>
                <a:spcPts val="0"/>
              </a:spcAft>
            </a:pPr>
            <a:r>
              <a:rPr lang="en-US" sz="2000"/>
              <a:t>Resident organizing rights (24 CFR Part 245) safeguard:</a:t>
            </a:r>
          </a:p>
          <a:p>
            <a:pPr lvl="1">
              <a:spcBef>
                <a:spcPts val="0"/>
              </a:spcBef>
              <a:spcAft>
                <a:spcPts val="0"/>
              </a:spcAft>
            </a:pPr>
            <a:r>
              <a:rPr lang="en-US" sz="2000"/>
              <a:t>Formation of resident organizations</a:t>
            </a:r>
          </a:p>
          <a:p>
            <a:pPr lvl="1">
              <a:spcBef>
                <a:spcPts val="0"/>
              </a:spcBef>
              <a:spcAft>
                <a:spcPts val="0"/>
              </a:spcAft>
            </a:pPr>
            <a:r>
              <a:rPr lang="en-US" sz="2000"/>
              <a:t>Organizing activities</a:t>
            </a:r>
          </a:p>
          <a:p>
            <a:pPr lvl="1">
              <a:spcBef>
                <a:spcPts val="0"/>
              </a:spcBef>
              <a:spcAft>
                <a:spcPts val="0"/>
              </a:spcAft>
            </a:pPr>
            <a:r>
              <a:rPr lang="en-US" sz="2000"/>
              <a:t>Meeting space</a:t>
            </a:r>
          </a:p>
          <a:p>
            <a:pPr lvl="1">
              <a:spcBef>
                <a:spcPts val="0"/>
              </a:spcBef>
              <a:spcAft>
                <a:spcPts val="0"/>
              </a:spcAft>
            </a:pPr>
            <a:r>
              <a:rPr lang="en-US" sz="2000"/>
              <a:t>Resident organizers</a:t>
            </a:r>
          </a:p>
          <a:p>
            <a:pPr lvl="1">
              <a:spcBef>
                <a:spcPts val="0"/>
              </a:spcBef>
              <a:spcAft>
                <a:spcPts val="0"/>
              </a:spcAft>
            </a:pPr>
            <a:r>
              <a:rPr lang="en-US" sz="2000"/>
              <a:t>Canvassing</a:t>
            </a:r>
          </a:p>
          <a:p>
            <a:pPr>
              <a:spcBef>
                <a:spcPts val="0"/>
              </a:spcBef>
              <a:spcAft>
                <a:spcPts val="0"/>
              </a:spcAft>
            </a:pPr>
            <a:r>
              <a:rPr lang="en-US" sz="2000"/>
              <a:t>Resident participation funding ($25 per unit per year)</a:t>
            </a:r>
          </a:p>
          <a:p>
            <a:pPr>
              <a:spcAft>
                <a:spcPts val="1200"/>
              </a:spcAft>
            </a:pPr>
            <a:r>
              <a:rPr lang="en-US" sz="2000"/>
              <a:t>Grievance and termination procedures consistent with public housing requirements</a:t>
            </a:r>
          </a:p>
          <a:p>
            <a:pPr lvl="1">
              <a:spcAft>
                <a:spcPts val="1200"/>
              </a:spcAft>
            </a:pPr>
            <a:r>
              <a:rPr lang="en-US" sz="2000"/>
              <a:t>Rights must be incorporated into resident lease</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13</a:t>
            </a:fld>
            <a:endParaRPr lang="en-US"/>
          </a:p>
        </p:txBody>
      </p:sp>
    </p:spTree>
    <p:extLst>
      <p:ext uri="{BB962C8B-B14F-4D97-AF65-F5344CB8AC3E}">
        <p14:creationId xmlns:p14="http://schemas.microsoft.com/office/powerpoint/2010/main" val="3199661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4000"/>
              <a:t>Choice-Mobility</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0" indent="0">
              <a:spcAft>
                <a:spcPts val="1200"/>
              </a:spcAft>
              <a:buNone/>
            </a:pPr>
            <a:r>
              <a:rPr lang="en-US" sz="2400" b="1" i="1">
                <a:solidFill>
                  <a:srgbClr val="002060"/>
                </a:solidFill>
              </a:rPr>
              <a:t>Following conversion, residents may request a tenant-based voucher after a period of residency at the converted property (“choice-mobility”)</a:t>
            </a:r>
          </a:p>
          <a:p>
            <a:pPr marL="0" indent="0">
              <a:spcAft>
                <a:spcPts val="1200"/>
              </a:spcAft>
              <a:buNone/>
            </a:pPr>
            <a:r>
              <a:rPr lang="en-US" sz="2000"/>
              <a:t>This is a voluntary option for RAD residents (never mandatory) that is not available to Public Housing residents. </a:t>
            </a:r>
          </a:p>
          <a:p>
            <a:pPr marL="0" indent="0">
              <a:spcAft>
                <a:spcPts val="1200"/>
              </a:spcAft>
              <a:buNone/>
            </a:pPr>
            <a:r>
              <a:rPr lang="en-US" sz="2000"/>
              <a:t>Prior to closing, the PHA must notify residents of opportunities and procedures for the exercise of the choice-mobility option </a:t>
            </a:r>
            <a:endParaRPr lang="en-US" sz="2000" b="1" i="1">
              <a:solidFill>
                <a:srgbClr val="002060"/>
              </a:solidFill>
            </a:endParaRPr>
          </a:p>
          <a:p>
            <a:pPr>
              <a:spcAft>
                <a:spcPts val="1200"/>
              </a:spcAft>
              <a:buFont typeface="Wingdings" panose="05000000000000000000" pitchFamily="2" charset="2"/>
              <a:buChar char="Ø"/>
            </a:pPr>
            <a:r>
              <a:rPr lang="en-US" sz="2000"/>
              <a:t>For PBV, the resident may request a voucher after one year of residency</a:t>
            </a:r>
          </a:p>
          <a:p>
            <a:pPr>
              <a:spcAft>
                <a:spcPts val="1200"/>
              </a:spcAft>
              <a:buFont typeface="Wingdings" panose="05000000000000000000" pitchFamily="2" charset="2"/>
              <a:buChar char="Ø"/>
            </a:pPr>
            <a:r>
              <a:rPr lang="en-US" sz="2000"/>
              <a:t>For PBRA, the resident may request a voucher after two years of residency and the PHA/owner may adopt certain other limitations on use. Further, in some cases, HUD may approve a good-cause exemption.</a:t>
            </a:r>
          </a:p>
          <a:p>
            <a:pPr marL="0" indent="0">
              <a:spcAft>
                <a:spcPts val="1200"/>
              </a:spcAft>
              <a:buNone/>
            </a:pPr>
            <a:r>
              <a:rPr lang="en-US" sz="2000"/>
              <a:t>This right must be included in lease</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14</a:t>
            </a:fld>
            <a:endParaRPr lang="en-US"/>
          </a:p>
        </p:txBody>
      </p:sp>
    </p:spTree>
    <p:extLst>
      <p:ext uri="{BB962C8B-B14F-4D97-AF65-F5344CB8AC3E}">
        <p14:creationId xmlns:p14="http://schemas.microsoft.com/office/powerpoint/2010/main" val="130312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61218-65DB-4065-83CD-F2A8A54DCDB9}"/>
              </a:ext>
            </a:extLst>
          </p:cNvPr>
          <p:cNvSpPr>
            <a:spLocks noGrp="1"/>
          </p:cNvSpPr>
          <p:nvPr>
            <p:ph type="title"/>
          </p:nvPr>
        </p:nvSpPr>
        <p:spPr/>
        <p:txBody>
          <a:bodyPr/>
          <a:lstStyle/>
          <a:p>
            <a:r>
              <a:rPr lang="en-US" sz="3200"/>
              <a:t>RAD and non-RAD </a:t>
            </a:r>
            <a:br>
              <a:rPr lang="en-US" sz="3200"/>
            </a:br>
            <a:r>
              <a:rPr lang="en-US" sz="3200"/>
              <a:t>Project-Based Vouchers</a:t>
            </a:r>
          </a:p>
        </p:txBody>
      </p:sp>
      <p:sp>
        <p:nvSpPr>
          <p:cNvPr id="3" name="Content Placeholder 2">
            <a:extLst>
              <a:ext uri="{FF2B5EF4-FFF2-40B4-BE49-F238E27FC236}">
                <a16:creationId xmlns:a16="http://schemas.microsoft.com/office/drawing/2014/main" id="{40580124-5C3E-4C03-A6AB-3406420412A4}"/>
              </a:ext>
            </a:extLst>
          </p:cNvPr>
          <p:cNvSpPr>
            <a:spLocks noGrp="1"/>
          </p:cNvSpPr>
          <p:nvPr>
            <p:ph idx="1"/>
          </p:nvPr>
        </p:nvSpPr>
        <p:spPr/>
        <p:txBody>
          <a:bodyPr/>
          <a:lstStyle/>
          <a:p>
            <a:pPr marL="0" indent="0">
              <a:buNone/>
            </a:pPr>
            <a:r>
              <a:rPr lang="en-US" sz="2000"/>
              <a:t>In order to facilitate the uniform treatment of residents at a converting property with non-RAD PBV, extends all RAD resident rights to non-RAD PBV residents (i.e. a “Section 18/RAD Combo”)</a:t>
            </a:r>
          </a:p>
          <a:p>
            <a:endParaRPr lang="en-US"/>
          </a:p>
          <a:p>
            <a:endParaRPr lang="en-US"/>
          </a:p>
          <a:p>
            <a:endParaRPr lang="en-US"/>
          </a:p>
          <a:p>
            <a:pPr marL="0" indent="0">
              <a:buNone/>
            </a:pPr>
            <a:endParaRPr lang="en-US" sz="2400"/>
          </a:p>
          <a:p>
            <a:endParaRPr lang="en-US"/>
          </a:p>
        </p:txBody>
      </p:sp>
      <p:sp>
        <p:nvSpPr>
          <p:cNvPr id="4" name="Slide Number Placeholder 3">
            <a:extLst>
              <a:ext uri="{FF2B5EF4-FFF2-40B4-BE49-F238E27FC236}">
                <a16:creationId xmlns:a16="http://schemas.microsoft.com/office/drawing/2014/main" id="{23E7820B-A38D-48BC-BF06-4F0984BFCF83}"/>
              </a:ext>
            </a:extLst>
          </p:cNvPr>
          <p:cNvSpPr>
            <a:spLocks noGrp="1"/>
          </p:cNvSpPr>
          <p:nvPr>
            <p:ph type="sldNum" sz="quarter" idx="12"/>
          </p:nvPr>
        </p:nvSpPr>
        <p:spPr/>
        <p:txBody>
          <a:bodyPr/>
          <a:lstStyle/>
          <a:p>
            <a:fld id="{84685E14-3D72-4BDD-9376-7B3416E2E802}" type="slidenum">
              <a:rPr lang="en-US" smtClean="0"/>
              <a:pPr/>
              <a:t>15</a:t>
            </a:fld>
            <a:endParaRPr lang="en-US"/>
          </a:p>
        </p:txBody>
      </p:sp>
      <p:graphicFrame>
        <p:nvGraphicFramePr>
          <p:cNvPr id="5" name="Table 5">
            <a:extLst>
              <a:ext uri="{FF2B5EF4-FFF2-40B4-BE49-F238E27FC236}">
                <a16:creationId xmlns:a16="http://schemas.microsoft.com/office/drawing/2014/main" id="{B4AF6F11-F862-4D34-95E8-830B08A0110C}"/>
              </a:ext>
            </a:extLst>
          </p:cNvPr>
          <p:cNvGraphicFramePr>
            <a:graphicFrameLocks noGrp="1"/>
          </p:cNvGraphicFramePr>
          <p:nvPr/>
        </p:nvGraphicFramePr>
        <p:xfrm>
          <a:off x="457200" y="2872740"/>
          <a:ext cx="8229600" cy="2225040"/>
        </p:xfrm>
        <a:graphic>
          <a:graphicData uri="http://schemas.openxmlformats.org/drawingml/2006/table">
            <a:tbl>
              <a:tblPr>
                <a:tableStyleId>{5C22544A-7EE6-4342-B048-85BDC9FD1C3A}</a:tableStyleId>
              </a:tblPr>
              <a:tblGrid>
                <a:gridCol w="4114800">
                  <a:extLst>
                    <a:ext uri="{9D8B030D-6E8A-4147-A177-3AD203B41FA5}">
                      <a16:colId xmlns:a16="http://schemas.microsoft.com/office/drawing/2014/main" val="2946836392"/>
                    </a:ext>
                  </a:extLst>
                </a:gridCol>
                <a:gridCol w="4114800">
                  <a:extLst>
                    <a:ext uri="{9D8B030D-6E8A-4147-A177-3AD203B41FA5}">
                      <a16:colId xmlns:a16="http://schemas.microsoft.com/office/drawing/2014/main" val="4120919784"/>
                    </a:ext>
                  </a:extLst>
                </a:gridCol>
              </a:tblGrid>
              <a:tr h="2216095">
                <a:tc>
                  <a:txBody>
                    <a:bodyPr/>
                    <a:lstStyle/>
                    <a:p>
                      <a:pPr marL="285750" indent="-285750">
                        <a:buFont typeface="Arial" panose="020B0604020202020204" pitchFamily="34" charset="0"/>
                        <a:buChar char="•"/>
                      </a:pPr>
                      <a:r>
                        <a:rPr lang="en-US" sz="2000"/>
                        <a:t>No rescreening</a:t>
                      </a:r>
                    </a:p>
                    <a:p>
                      <a:pPr marL="285750" indent="-285750">
                        <a:buFont typeface="Arial" panose="020B0604020202020204" pitchFamily="34" charset="0"/>
                        <a:buChar char="•"/>
                      </a:pPr>
                      <a:r>
                        <a:rPr lang="en-US" sz="2000"/>
                        <a:t>Right of return &amp; URA benefits</a:t>
                      </a:r>
                    </a:p>
                    <a:p>
                      <a:pPr marL="285750" indent="-285750">
                        <a:buFont typeface="Arial" panose="020B0604020202020204" pitchFamily="34" charset="0"/>
                        <a:buChar char="•"/>
                      </a:pPr>
                      <a:r>
                        <a:rPr lang="en-US" sz="2000"/>
                        <a:t>Resident rent “phase-in”</a:t>
                      </a:r>
                    </a:p>
                    <a:p>
                      <a:pPr marL="285750" indent="-285750">
                        <a:buFont typeface="Arial" panose="020B0604020202020204" pitchFamily="34" charset="0"/>
                        <a:buChar char="•"/>
                      </a:pPr>
                      <a:r>
                        <a:rPr lang="en-US" sz="2000"/>
                        <a:t>Continued participation in Resident Self-Sufficiency programs</a:t>
                      </a:r>
                    </a:p>
                  </a:txBody>
                  <a:tcPr/>
                </a:tc>
                <a:tc>
                  <a:txBody>
                    <a:bodyPr/>
                    <a:lstStyle/>
                    <a:p>
                      <a:pPr marL="285750" indent="-285750">
                        <a:buFont typeface="Arial" panose="020B0604020202020204" pitchFamily="34" charset="0"/>
                        <a:buChar char="•"/>
                      </a:pPr>
                      <a:r>
                        <a:rPr lang="en-US" sz="2000"/>
                        <a:t>Resident participation rights and funding</a:t>
                      </a:r>
                    </a:p>
                    <a:p>
                      <a:pPr marL="285750" indent="-285750">
                        <a:buFont typeface="Arial" panose="020B0604020202020204" pitchFamily="34" charset="0"/>
                        <a:buChar char="•"/>
                      </a:pPr>
                      <a:r>
                        <a:rPr lang="en-US" sz="2000"/>
                        <a:t>Termination and grievance procedural rights</a:t>
                      </a:r>
                    </a:p>
                    <a:p>
                      <a:pPr marL="285750" indent="-285750">
                        <a:buFont typeface="Arial" panose="020B0604020202020204" pitchFamily="34" charset="0"/>
                        <a:buChar char="•"/>
                      </a:pPr>
                      <a:r>
                        <a:rPr lang="en-US" sz="2000"/>
                        <a:t>“Choice-mobility” </a:t>
                      </a:r>
                      <a:r>
                        <a:rPr lang="en-US" sz="2000" i="1"/>
                        <a:t>(previously available)</a:t>
                      </a:r>
                    </a:p>
                    <a:p>
                      <a:pPr marL="285750" indent="-285750">
                        <a:buFont typeface="Arial" panose="020B0604020202020204" pitchFamily="34" charset="0"/>
                        <a:buChar char="•"/>
                      </a:pPr>
                      <a:endParaRPr lang="en-US" sz="2000"/>
                    </a:p>
                  </a:txBody>
                  <a:tcPr/>
                </a:tc>
                <a:extLst>
                  <a:ext uri="{0D108BD9-81ED-4DB2-BD59-A6C34878D82A}">
                    <a16:rowId xmlns:a16="http://schemas.microsoft.com/office/drawing/2014/main" val="1881571276"/>
                  </a:ext>
                </a:extLst>
              </a:tr>
            </a:tbl>
          </a:graphicData>
        </a:graphic>
      </p:graphicFrame>
    </p:spTree>
    <p:extLst>
      <p:ext uri="{BB962C8B-B14F-4D97-AF65-F5344CB8AC3E}">
        <p14:creationId xmlns:p14="http://schemas.microsoft.com/office/powerpoint/2010/main" val="81962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a:ea typeface="ＭＳ Ｐゴシック"/>
              </a:rPr>
              <a:t>Discussion</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r>
              <a:rPr lang="en-US" sz="2800">
                <a:ea typeface="+mn-lt"/>
                <a:cs typeface="+mn-lt"/>
              </a:rPr>
              <a:t>Introductions </a:t>
            </a:r>
          </a:p>
          <a:p>
            <a:r>
              <a:rPr lang="en-US" sz="2800">
                <a:ea typeface="+mn-lt"/>
                <a:cs typeface="+mn-lt"/>
              </a:rPr>
              <a:t>How can residents be involved in RAD?</a:t>
            </a:r>
            <a:endParaRPr lang="en-US">
              <a:ea typeface="+mn-lt"/>
              <a:cs typeface="+mn-lt"/>
            </a:endParaRPr>
          </a:p>
          <a:p>
            <a:r>
              <a:rPr lang="en-US" sz="2800">
                <a:ea typeface="+mn-lt"/>
                <a:cs typeface="+mn-lt"/>
              </a:rPr>
              <a:t>Success stories/lessons learned</a:t>
            </a:r>
            <a:endParaRPr lang="en-US"/>
          </a:p>
          <a:p>
            <a:r>
              <a:rPr lang="en-US" sz="2800">
                <a:ea typeface="+mn-lt"/>
                <a:cs typeface="+mn-lt"/>
              </a:rPr>
              <a:t>What are best practices for PHAs/owners when working with residents?</a:t>
            </a:r>
            <a:endParaRPr lang="en-US">
              <a:ea typeface="+mn-lt"/>
              <a:cs typeface="+mn-lt"/>
            </a:endParaRPr>
          </a:p>
          <a:p>
            <a:r>
              <a:rPr lang="en-US" sz="2800">
                <a:ea typeface="+mn-lt"/>
                <a:cs typeface="+mn-lt"/>
              </a:rPr>
              <a:t>Other thoughts </a:t>
            </a:r>
            <a:endParaRPr lang="en-US"/>
          </a:p>
          <a:p>
            <a:endParaRPr lang="en-US" sz="2800" dirty="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9C09B0-A436-4930-9DBD-7F024B262714}" type="slidenum">
              <a:rPr kumimoji="0" lang="en-US" sz="1500" b="1" i="0" u="none" strike="noStrike" kern="1200" cap="none" spc="0" normalizeH="0" baseline="0" noProof="0" smtClean="0">
                <a:ln>
                  <a:noFill/>
                </a:ln>
                <a:solidFill>
                  <a:srgbClr val="898989"/>
                </a:solidFill>
                <a:effectLst/>
                <a:uLnTx/>
                <a:uFillTx/>
                <a:latin typeface="Calibri" pitchFamily="26"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500" b="1" i="0" u="none" strike="noStrike" kern="1200" cap="none" spc="0" normalizeH="0" baseline="0" noProof="0">
              <a:ln>
                <a:noFill/>
              </a:ln>
              <a:solidFill>
                <a:srgbClr val="898989"/>
              </a:solidFill>
              <a:effectLst/>
              <a:uLnTx/>
              <a:uFillTx/>
              <a:latin typeface="Calibri" pitchFamily="26" charset="0"/>
              <a:ea typeface="+mn-ea"/>
              <a:cs typeface="+mn-cs"/>
            </a:endParaRPr>
          </a:p>
        </p:txBody>
      </p:sp>
    </p:spTree>
    <p:extLst>
      <p:ext uri="{BB962C8B-B14F-4D97-AF65-F5344CB8AC3E}">
        <p14:creationId xmlns:p14="http://schemas.microsoft.com/office/powerpoint/2010/main" val="4118495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3D53-D2C1-4C27-BC05-51754C01DE44}"/>
              </a:ext>
            </a:extLst>
          </p:cNvPr>
          <p:cNvSpPr>
            <a:spLocks noGrp="1"/>
          </p:cNvSpPr>
          <p:nvPr>
            <p:ph type="title"/>
          </p:nvPr>
        </p:nvSpPr>
        <p:spPr/>
        <p:txBody>
          <a:bodyPr/>
          <a:lstStyle/>
          <a:p>
            <a:r>
              <a:rPr lang="en-US">
                <a:ea typeface="ＭＳ Ｐゴシック"/>
              </a:rPr>
              <a:t>Resident Engagement | Discussion</a:t>
            </a:r>
            <a:endParaRPr lang="en-US"/>
          </a:p>
        </p:txBody>
      </p:sp>
      <p:sp>
        <p:nvSpPr>
          <p:cNvPr id="3" name="Content Placeholder 2">
            <a:extLst>
              <a:ext uri="{FF2B5EF4-FFF2-40B4-BE49-F238E27FC236}">
                <a16:creationId xmlns:a16="http://schemas.microsoft.com/office/drawing/2014/main" id="{EBCD77C2-6FAA-4749-B7D1-EE84FA9A9383}"/>
              </a:ext>
            </a:extLst>
          </p:cNvPr>
          <p:cNvSpPr>
            <a:spLocks noGrp="1"/>
          </p:cNvSpPr>
          <p:nvPr>
            <p:ph idx="1"/>
          </p:nvPr>
        </p:nvSpPr>
        <p:spPr/>
        <p:txBody>
          <a:bodyPr/>
          <a:lstStyle/>
          <a:p>
            <a:pPr lvl="1"/>
            <a:r>
              <a:rPr lang="en-US" sz="2200">
                <a:ea typeface="+mn-lt"/>
                <a:cs typeface="+mn-lt"/>
              </a:rPr>
              <a:t>Mary </a:t>
            </a:r>
            <a:r>
              <a:rPr lang="en-US" sz="2200" err="1">
                <a:ea typeface="+mn-lt"/>
                <a:cs typeface="+mn-lt"/>
              </a:rPr>
              <a:t>Apostolou</a:t>
            </a:r>
            <a:r>
              <a:rPr lang="en-US" sz="2200">
                <a:ea typeface="+mn-lt"/>
                <a:cs typeface="+mn-lt"/>
              </a:rPr>
              <a:t>, Resident Commissioner and the President of the Chalmers Courts Resident Council, Housing Authority City of Austin </a:t>
            </a:r>
            <a:endParaRPr lang="en-US" sz="2200">
              <a:cs typeface="Calibri"/>
            </a:endParaRPr>
          </a:p>
          <a:p>
            <a:pPr lvl="1"/>
            <a:r>
              <a:rPr lang="en-US" sz="2200">
                <a:ea typeface="+mn-lt"/>
                <a:cs typeface="+mn-lt"/>
              </a:rPr>
              <a:t>Tiffany Middleton, Resident Protection Project Manager, Housing Authority City of Austin </a:t>
            </a:r>
            <a:endParaRPr lang="en-US" sz="2200">
              <a:cs typeface="Calibri"/>
            </a:endParaRPr>
          </a:p>
          <a:p>
            <a:pPr lvl="1"/>
            <a:r>
              <a:rPr lang="en-US" sz="2200">
                <a:ea typeface="+mn-lt"/>
                <a:cs typeface="+mn-lt"/>
              </a:rPr>
              <a:t>Helen Hale, Director of Residential and Community Services, Mayor's Office of Housing and Community Development, City and County of San Francisco </a:t>
            </a:r>
            <a:endParaRPr lang="en-US" sz="2200">
              <a:cs typeface="+mn-lt"/>
            </a:endParaRPr>
          </a:p>
          <a:p>
            <a:pPr lvl="1"/>
            <a:r>
              <a:rPr lang="en-US" sz="2200">
                <a:ea typeface="+mn-lt"/>
                <a:cs typeface="+mn-lt"/>
              </a:rPr>
              <a:t>Jeffrey Hearne, Director of Litigation, Legal Services of Greater Miami Inc. </a:t>
            </a:r>
            <a:endParaRPr lang="en-US" sz="2200">
              <a:cs typeface="+mn-lt"/>
            </a:endParaRPr>
          </a:p>
          <a:p>
            <a:pPr lvl="1"/>
            <a:r>
              <a:rPr lang="en-US" sz="2200" i="1">
                <a:ea typeface="+mn-lt"/>
                <a:cs typeface="+mn-lt"/>
              </a:rPr>
              <a:t>Joining for Q&amp;A </a:t>
            </a:r>
            <a:r>
              <a:rPr lang="en-US" sz="2200">
                <a:ea typeface="+mn-lt"/>
                <a:cs typeface="+mn-lt"/>
              </a:rPr>
              <a:t>| Claude Dickson, Senior Advisor, Office of Recapitalization (HUD) </a:t>
            </a:r>
            <a:endParaRPr lang="en-US" sz="2200">
              <a:cs typeface="Calibri"/>
            </a:endParaRPr>
          </a:p>
          <a:p>
            <a:endParaRPr lang="en-US" sz="2000">
              <a:cs typeface="Calibri"/>
            </a:endParaRPr>
          </a:p>
        </p:txBody>
      </p:sp>
      <p:sp>
        <p:nvSpPr>
          <p:cNvPr id="4" name="Slide Number Placeholder 3">
            <a:extLst>
              <a:ext uri="{FF2B5EF4-FFF2-40B4-BE49-F238E27FC236}">
                <a16:creationId xmlns:a16="http://schemas.microsoft.com/office/drawing/2014/main" id="{BAD8EAC9-0F24-444E-BB4D-1EDC38BA01FC}"/>
              </a:ext>
            </a:extLst>
          </p:cNvPr>
          <p:cNvSpPr>
            <a:spLocks noGrp="1"/>
          </p:cNvSpPr>
          <p:nvPr>
            <p:ph type="sldNum" sz="quarter" idx="12"/>
          </p:nvPr>
        </p:nvSpPr>
        <p:spPr/>
        <p:txBody>
          <a:bodyPr/>
          <a:lstStyle/>
          <a:p>
            <a:pPr>
              <a:defRPr/>
            </a:pPr>
            <a:fld id="{629C09B0-A436-4930-9DBD-7F024B262714}" type="slidenum">
              <a:rPr lang="en-US" smtClean="0"/>
              <a:pPr>
                <a:defRPr/>
              </a:pPr>
              <a:t>17</a:t>
            </a:fld>
            <a:endParaRPr lang="en-US"/>
          </a:p>
        </p:txBody>
      </p:sp>
    </p:spTree>
    <p:extLst>
      <p:ext uri="{BB962C8B-B14F-4D97-AF65-F5344CB8AC3E}">
        <p14:creationId xmlns:p14="http://schemas.microsoft.com/office/powerpoint/2010/main" val="2569765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CBD1-5653-43EA-B113-88A81C1023EF}"/>
              </a:ext>
            </a:extLst>
          </p:cNvPr>
          <p:cNvSpPr>
            <a:spLocks noGrp="1"/>
          </p:cNvSpPr>
          <p:nvPr>
            <p:ph type="title"/>
          </p:nvPr>
        </p:nvSpPr>
        <p:spPr/>
        <p:txBody>
          <a:bodyPr/>
          <a:lstStyle/>
          <a:p>
            <a:r>
              <a:rPr lang="en-US">
                <a:ea typeface="+mj-lt"/>
                <a:cs typeface="+mj-lt"/>
              </a:rPr>
              <a:t>Questions?</a:t>
            </a:r>
            <a:endParaRPr lang="en-US"/>
          </a:p>
        </p:txBody>
      </p:sp>
      <p:pic>
        <p:nvPicPr>
          <p:cNvPr id="5" name="Picture 5" descr="A picture containing bird, flower, tree&#10;&#10;Description generated with very high confidence">
            <a:extLst>
              <a:ext uri="{FF2B5EF4-FFF2-40B4-BE49-F238E27FC236}">
                <a16:creationId xmlns:a16="http://schemas.microsoft.com/office/drawing/2014/main" id="{3F99A31E-0EEF-4A3B-B2C3-4883A2912248}"/>
              </a:ext>
            </a:extLst>
          </p:cNvPr>
          <p:cNvPicPr>
            <a:picLocks noGrp="1" noChangeAspect="1"/>
          </p:cNvPicPr>
          <p:nvPr>
            <p:ph idx="1"/>
          </p:nvPr>
        </p:nvPicPr>
        <p:blipFill>
          <a:blip r:embed="rId2"/>
          <a:stretch>
            <a:fillRect/>
          </a:stretch>
        </p:blipFill>
        <p:spPr>
          <a:xfrm>
            <a:off x="457200" y="1601217"/>
            <a:ext cx="8229600" cy="4523929"/>
          </a:xfrm>
        </p:spPr>
      </p:pic>
      <p:sp>
        <p:nvSpPr>
          <p:cNvPr id="4" name="Slide Number Placeholder 3">
            <a:extLst>
              <a:ext uri="{FF2B5EF4-FFF2-40B4-BE49-F238E27FC236}">
                <a16:creationId xmlns:a16="http://schemas.microsoft.com/office/drawing/2014/main" id="{D5B5DE52-CAA4-4487-9F96-91D0FBEC077A}"/>
              </a:ext>
            </a:extLst>
          </p:cNvPr>
          <p:cNvSpPr>
            <a:spLocks noGrp="1"/>
          </p:cNvSpPr>
          <p:nvPr>
            <p:ph type="sldNum" sz="quarter" idx="12"/>
          </p:nvPr>
        </p:nvSpPr>
        <p:spPr/>
        <p:txBody>
          <a:bodyPr/>
          <a:lstStyle/>
          <a:p>
            <a:pPr>
              <a:defRPr/>
            </a:pPr>
            <a:fld id="{629C09B0-A436-4930-9DBD-7F024B262714}" type="slidenum">
              <a:rPr lang="en-US" smtClean="0"/>
              <a:pPr>
                <a:defRPr/>
              </a:pPr>
              <a:t>18</a:t>
            </a:fld>
            <a:endParaRPr lang="en-US"/>
          </a:p>
        </p:txBody>
      </p:sp>
    </p:spTree>
    <p:extLst>
      <p:ext uri="{BB962C8B-B14F-4D97-AF65-F5344CB8AC3E}">
        <p14:creationId xmlns:p14="http://schemas.microsoft.com/office/powerpoint/2010/main" val="987228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F35C-3979-4265-84BE-A086A8B8262B}"/>
              </a:ext>
            </a:extLst>
          </p:cNvPr>
          <p:cNvSpPr>
            <a:spLocks noGrp="1"/>
          </p:cNvSpPr>
          <p:nvPr>
            <p:ph type="title"/>
          </p:nvPr>
        </p:nvSpPr>
        <p:spPr/>
        <p:txBody>
          <a:bodyPr/>
          <a:lstStyle/>
          <a:p>
            <a:r>
              <a:rPr lang="en-US"/>
              <a:t>Resident engagement</a:t>
            </a:r>
          </a:p>
        </p:txBody>
      </p:sp>
      <p:sp>
        <p:nvSpPr>
          <p:cNvPr id="3" name="Text Placeholder 2">
            <a:extLst>
              <a:ext uri="{FF2B5EF4-FFF2-40B4-BE49-F238E27FC236}">
                <a16:creationId xmlns:a16="http://schemas.microsoft.com/office/drawing/2014/main" id="{F8696E55-EDDD-4C3A-8DA4-AC701D8EBDA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8866A93-713B-415A-9D0E-87820F00BE8C}"/>
              </a:ext>
            </a:extLst>
          </p:cNvPr>
          <p:cNvSpPr>
            <a:spLocks noGrp="1"/>
          </p:cNvSpPr>
          <p:nvPr>
            <p:ph type="sldNum" sz="quarter" idx="12"/>
          </p:nvPr>
        </p:nvSpPr>
        <p:spPr/>
        <p:txBody>
          <a:bodyPr/>
          <a:lstStyle/>
          <a:p>
            <a:fld id="{787B4898-D986-4756-BCEF-CF79C8043C9C}" type="slidenum">
              <a:rPr lang="en-US" smtClean="0"/>
              <a:pPr/>
              <a:t>1</a:t>
            </a:fld>
            <a:endParaRPr lang="en-US"/>
          </a:p>
        </p:txBody>
      </p:sp>
    </p:spTree>
    <p:extLst>
      <p:ext uri="{BB962C8B-B14F-4D97-AF65-F5344CB8AC3E}">
        <p14:creationId xmlns:p14="http://schemas.microsoft.com/office/powerpoint/2010/main" val="287678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Resident Engagement: Required Notice and Meetings</a:t>
            </a:r>
          </a:p>
        </p:txBody>
      </p:sp>
      <p:sp>
        <p:nvSpPr>
          <p:cNvPr id="3" name="Content Placeholder 2"/>
          <p:cNvSpPr>
            <a:spLocks noGrp="1"/>
          </p:cNvSpPr>
          <p:nvPr>
            <p:ph idx="1"/>
          </p:nvPr>
        </p:nvSpPr>
        <p:spPr>
          <a:xfrm>
            <a:off x="457200" y="1417638"/>
            <a:ext cx="8229600" cy="4708525"/>
          </a:xfrm>
        </p:spPr>
        <p:txBody>
          <a:bodyPr/>
          <a:lstStyle/>
          <a:p>
            <a:pPr marL="341313" lvl="1">
              <a:buFont typeface="Arial" panose="020B0604020202020204" pitchFamily="34" charset="0"/>
              <a:buChar char="•"/>
            </a:pPr>
            <a:r>
              <a:rPr lang="en-US" sz="2000" b="1"/>
              <a:t>Pre-Application: </a:t>
            </a:r>
          </a:p>
          <a:p>
            <a:pPr marL="55563" lvl="1" indent="0">
              <a:buNone/>
            </a:pPr>
            <a:r>
              <a:rPr lang="en-US" sz="2000" b="1"/>
              <a:t>	</a:t>
            </a:r>
            <a:r>
              <a:rPr lang="en-US" sz="2000"/>
              <a:t>1) RAD Information Notice (RIN) </a:t>
            </a:r>
          </a:p>
          <a:p>
            <a:pPr marL="55563" lvl="1" indent="0">
              <a:buNone/>
            </a:pPr>
            <a:r>
              <a:rPr lang="en-US" sz="2000"/>
              <a:t>	2) Two resident meetings </a:t>
            </a:r>
            <a:endParaRPr lang="en-US" sz="2000" b="1"/>
          </a:p>
          <a:p>
            <a:pPr marL="398463" lvl="1" indent="-342900">
              <a:buFont typeface="Arial" panose="020B0604020202020204" pitchFamily="34" charset="0"/>
              <a:buChar char="•"/>
            </a:pPr>
            <a:r>
              <a:rPr lang="en-US" sz="2000" b="1"/>
              <a:t>Application: </a:t>
            </a:r>
          </a:p>
          <a:p>
            <a:pPr marL="55563" lvl="1" indent="0">
              <a:buNone/>
            </a:pPr>
            <a:r>
              <a:rPr lang="en-US" sz="2000"/>
              <a:t>	1) PHA submits resident comments and PHA responses </a:t>
            </a:r>
          </a:p>
          <a:p>
            <a:pPr marL="341313" indent="-285750">
              <a:buFont typeface="Arial" panose="020B0604020202020204" pitchFamily="34" charset="0"/>
              <a:buChar char="•"/>
            </a:pPr>
            <a:r>
              <a:rPr lang="en-US" sz="2000" b="1"/>
              <a:t>CHAP: </a:t>
            </a:r>
          </a:p>
          <a:p>
            <a:pPr marL="55563" indent="0">
              <a:buNone/>
            </a:pPr>
            <a:r>
              <a:rPr lang="en-US" sz="2000"/>
              <a:t>	1) PHA initiates public process to amend PHA plan</a:t>
            </a:r>
          </a:p>
          <a:p>
            <a:pPr marL="55563" indent="0">
              <a:buNone/>
            </a:pPr>
            <a:r>
              <a:rPr lang="en-US" sz="2000"/>
              <a:t>	2) Conducts at least one more resident meeting</a:t>
            </a:r>
          </a:p>
          <a:p>
            <a:pPr marL="398463"/>
            <a:r>
              <a:rPr lang="en-US" sz="2000" b="1"/>
              <a:t>Pre-Financing Plan: </a:t>
            </a:r>
          </a:p>
          <a:p>
            <a:pPr marL="55563" indent="0">
              <a:buNone/>
            </a:pPr>
            <a:r>
              <a:rPr lang="en-US" sz="2000" b="1"/>
              <a:t>	</a:t>
            </a:r>
            <a:r>
              <a:rPr lang="en-US" sz="2000"/>
              <a:t>1) At least one meeting after concept call and before FP submission</a:t>
            </a:r>
          </a:p>
          <a:p>
            <a:endParaRPr lang="en-US"/>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2</a:t>
            </a:fld>
            <a:endParaRPr lang="en-US"/>
          </a:p>
        </p:txBody>
      </p:sp>
    </p:spTree>
    <p:extLst>
      <p:ext uri="{BB962C8B-B14F-4D97-AF65-F5344CB8AC3E}">
        <p14:creationId xmlns:p14="http://schemas.microsoft.com/office/powerpoint/2010/main" val="3119889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COVID-19 Guidance</a:t>
            </a:r>
          </a:p>
        </p:txBody>
      </p:sp>
      <p:sp>
        <p:nvSpPr>
          <p:cNvPr id="3" name="Content Placeholder 2"/>
          <p:cNvSpPr>
            <a:spLocks noGrp="1"/>
          </p:cNvSpPr>
          <p:nvPr>
            <p:ph idx="1"/>
          </p:nvPr>
        </p:nvSpPr>
        <p:spPr>
          <a:xfrm>
            <a:off x="457200" y="1417638"/>
            <a:ext cx="8229600" cy="4708525"/>
          </a:xfrm>
        </p:spPr>
        <p:txBody>
          <a:bodyPr/>
          <a:lstStyle/>
          <a:p>
            <a:r>
              <a:rPr lang="en-US" sz="2000"/>
              <a:t>Resident meetings can be held remotely (via phone/videoconference) provided that: </a:t>
            </a:r>
          </a:p>
          <a:p>
            <a:pPr lvl="1"/>
            <a:r>
              <a:rPr lang="en-US" sz="2000"/>
              <a:t>Opportunity for questions and answers during the meeting </a:t>
            </a:r>
          </a:p>
          <a:p>
            <a:pPr lvl="1"/>
            <a:r>
              <a:rPr lang="en-US" sz="2000"/>
              <a:t>Attendance log is maintained </a:t>
            </a:r>
          </a:p>
          <a:p>
            <a:pPr lvl="1"/>
            <a:r>
              <a:rPr lang="en-US" sz="2000"/>
              <a:t>The needs of persons with disabilities or with limited English proficiency (LEP) are accommodated</a:t>
            </a:r>
          </a:p>
          <a:p>
            <a:pPr lvl="1"/>
            <a:r>
              <a:rPr lang="en-US" sz="2000"/>
              <a:t>Residents are provided with a follow-up notice after the meeting with a summary or reproduction of presented information</a:t>
            </a:r>
          </a:p>
          <a:p>
            <a:pPr lvl="0"/>
            <a:r>
              <a:rPr lang="en-US" sz="2000">
                <a:solidFill>
                  <a:prstClr val="black"/>
                </a:solidFill>
              </a:rPr>
              <a:t>PHAs should take active measures to remain engaged with residents amidst social distancing guidelines to protect against the Coronavirus. </a:t>
            </a:r>
          </a:p>
          <a:p>
            <a:pPr lvl="0"/>
            <a:r>
              <a:rPr lang="en-US" sz="2000">
                <a:solidFill>
                  <a:prstClr val="black"/>
                </a:solidFill>
              </a:rPr>
              <a:t>More information can be found here: </a:t>
            </a:r>
            <a:r>
              <a:rPr lang="en-US" sz="2000">
                <a:solidFill>
                  <a:prstClr val="black"/>
                </a:solidFill>
                <a:hlinkClick r:id="rId3"/>
              </a:rPr>
              <a:t>https://www.hud.gov/sites/dfiles/Housing/documents/HUD_Multifamily_Corona_QA_FINAL.pdf</a:t>
            </a:r>
            <a:endParaRPr lang="en-US" sz="2000">
              <a:solidFill>
                <a:prstClr val="black"/>
              </a:solidFill>
            </a:endParaRPr>
          </a:p>
          <a:p>
            <a:pPr lvl="0"/>
            <a:endParaRPr lang="en-US" sz="2000"/>
          </a:p>
          <a:p>
            <a:pPr marL="457200" lvl="1" indent="0">
              <a:buNone/>
            </a:pPr>
            <a:endParaRPr lang="en-US" sz="2000"/>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3</a:t>
            </a:fld>
            <a:endParaRPr lang="en-US"/>
          </a:p>
        </p:txBody>
      </p:sp>
    </p:spTree>
    <p:extLst>
      <p:ext uri="{BB962C8B-B14F-4D97-AF65-F5344CB8AC3E}">
        <p14:creationId xmlns:p14="http://schemas.microsoft.com/office/powerpoint/2010/main" val="333986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F35C-3979-4265-84BE-A086A8B8262B}"/>
              </a:ext>
            </a:extLst>
          </p:cNvPr>
          <p:cNvSpPr>
            <a:spLocks noGrp="1"/>
          </p:cNvSpPr>
          <p:nvPr>
            <p:ph type="title"/>
          </p:nvPr>
        </p:nvSpPr>
        <p:spPr/>
        <p:txBody>
          <a:bodyPr/>
          <a:lstStyle/>
          <a:p>
            <a:r>
              <a:rPr lang="en-US"/>
              <a:t>Resident Protections</a:t>
            </a:r>
          </a:p>
        </p:txBody>
      </p:sp>
      <p:sp>
        <p:nvSpPr>
          <p:cNvPr id="3" name="Text Placeholder 2">
            <a:extLst>
              <a:ext uri="{FF2B5EF4-FFF2-40B4-BE49-F238E27FC236}">
                <a16:creationId xmlns:a16="http://schemas.microsoft.com/office/drawing/2014/main" id="{F8696E55-EDDD-4C3A-8DA4-AC701D8EBDA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8866A93-713B-415A-9D0E-87820F00BE8C}"/>
              </a:ext>
            </a:extLst>
          </p:cNvPr>
          <p:cNvSpPr>
            <a:spLocks noGrp="1"/>
          </p:cNvSpPr>
          <p:nvPr>
            <p:ph type="sldNum" sz="quarter" idx="12"/>
          </p:nvPr>
        </p:nvSpPr>
        <p:spPr/>
        <p:txBody>
          <a:bodyPr/>
          <a:lstStyle/>
          <a:p>
            <a:fld id="{787B4898-D986-4756-BCEF-CF79C8043C9C}" type="slidenum">
              <a:rPr lang="en-US" smtClean="0"/>
              <a:pPr/>
              <a:t>4</a:t>
            </a:fld>
            <a:endParaRPr lang="en-US"/>
          </a:p>
        </p:txBody>
      </p:sp>
    </p:spTree>
    <p:extLst>
      <p:ext uri="{BB962C8B-B14F-4D97-AF65-F5344CB8AC3E}">
        <p14:creationId xmlns:p14="http://schemas.microsoft.com/office/powerpoint/2010/main" val="346723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Right to Remain and Right to Return</a:t>
            </a:r>
          </a:p>
        </p:txBody>
      </p:sp>
      <p:sp>
        <p:nvSpPr>
          <p:cNvPr id="3" name="Content Placeholder 2"/>
          <p:cNvSpPr>
            <a:spLocks noGrp="1"/>
          </p:cNvSpPr>
          <p:nvPr>
            <p:ph idx="1"/>
          </p:nvPr>
        </p:nvSpPr>
        <p:spPr/>
        <p:txBody>
          <a:bodyPr/>
          <a:lstStyle/>
          <a:p>
            <a:pPr marL="0" indent="0">
              <a:buNone/>
            </a:pPr>
            <a:r>
              <a:rPr lang="en-US" sz="2000"/>
              <a:t>Most conversions do not involve relocation </a:t>
            </a:r>
            <a:r>
              <a:rPr lang="en-US" sz="2000">
                <a:sym typeface="Wingdings" panose="05000000000000000000" pitchFamily="2" charset="2"/>
              </a:rPr>
              <a:t> residents will remain in-place and cannot be rescreened when admitted into the Section 8 program</a:t>
            </a:r>
          </a:p>
          <a:p>
            <a:endParaRPr lang="en-US" sz="2000">
              <a:sym typeface="Wingdings" panose="05000000000000000000" pitchFamily="2" charset="2"/>
            </a:endParaRPr>
          </a:p>
          <a:p>
            <a:pPr marL="0" indent="0">
              <a:buNone/>
            </a:pPr>
            <a:r>
              <a:rPr lang="en-US" sz="2000">
                <a:sym typeface="Wingdings" panose="05000000000000000000" pitchFamily="2" charset="2"/>
              </a:rPr>
              <a:t>When relocation is necessary  </a:t>
            </a:r>
            <a:r>
              <a:rPr lang="en-US" sz="2000"/>
              <a:t>Residents have a right of return to a unit in the project </a:t>
            </a:r>
          </a:p>
          <a:p>
            <a:endParaRPr lang="en-US" sz="2000"/>
          </a:p>
          <a:p>
            <a:pPr marL="0" indent="0">
              <a:buNone/>
            </a:pPr>
            <a:r>
              <a:rPr lang="en-US" sz="2000" b="1">
                <a:solidFill>
                  <a:schemeClr val="tx2"/>
                </a:solidFill>
              </a:rPr>
              <a:t>No resident may be permanently, involuntarily displaced</a:t>
            </a:r>
          </a:p>
          <a:p>
            <a:endParaRPr lang="en-US"/>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5</a:t>
            </a:fld>
            <a:endParaRPr lang="en-US"/>
          </a:p>
        </p:txBody>
      </p:sp>
    </p:spTree>
    <p:extLst>
      <p:ext uri="{BB962C8B-B14F-4D97-AF65-F5344CB8AC3E}">
        <p14:creationId xmlns:p14="http://schemas.microsoft.com/office/powerpoint/2010/main" val="108178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No Rescreening</a:t>
            </a:r>
          </a:p>
        </p:txBody>
      </p:sp>
      <p:sp>
        <p:nvSpPr>
          <p:cNvPr id="3" name="Content Placeholder 2"/>
          <p:cNvSpPr>
            <a:spLocks noGrp="1"/>
          </p:cNvSpPr>
          <p:nvPr>
            <p:ph idx="1"/>
          </p:nvPr>
        </p:nvSpPr>
        <p:spPr/>
        <p:txBody>
          <a:bodyPr/>
          <a:lstStyle/>
          <a:p>
            <a:pPr marL="0" indent="0">
              <a:buNone/>
            </a:pPr>
            <a:r>
              <a:rPr lang="en-US" sz="2000" b="1" i="1">
                <a:solidFill>
                  <a:srgbClr val="002060"/>
                </a:solidFill>
              </a:rPr>
              <a:t>A conversion under RAD cannot be the basis for an eviction or loss of rental assistance</a:t>
            </a:r>
          </a:p>
          <a:p>
            <a:r>
              <a:rPr lang="en-US" sz="2000"/>
              <a:t>Residents may not be rescreened as a result of the RAD conversion. </a:t>
            </a:r>
          </a:p>
          <a:p>
            <a:pPr lvl="1"/>
            <a:r>
              <a:rPr lang="en-US" sz="2000"/>
              <a:t>This includes screening for income, criminal background, and credit. </a:t>
            </a:r>
          </a:p>
          <a:p>
            <a:r>
              <a:rPr lang="en-US" sz="2000"/>
              <a:t>Following conversion, residents will be protected by standard Section 8 requirements related to tenancy</a:t>
            </a:r>
          </a:p>
          <a:p>
            <a:endParaRPr lang="en-US"/>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6</a:t>
            </a:fld>
            <a:endParaRPr lang="en-US"/>
          </a:p>
        </p:txBody>
      </p:sp>
    </p:spTree>
    <p:extLst>
      <p:ext uri="{BB962C8B-B14F-4D97-AF65-F5344CB8AC3E}">
        <p14:creationId xmlns:p14="http://schemas.microsoft.com/office/powerpoint/2010/main" val="1497403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Relocation</a:t>
            </a:r>
            <a:r>
              <a:rPr lang="en-US"/>
              <a:t>	</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114300" indent="0">
              <a:buNone/>
            </a:pPr>
            <a:r>
              <a:rPr lang="en-US" sz="2400"/>
              <a:t>Where relocation is necessary, PHAs must provide residents with</a:t>
            </a:r>
          </a:p>
          <a:p>
            <a:pPr marL="571500" indent="-457200">
              <a:buFont typeface="Wingdings" panose="05000000000000000000" pitchFamily="2" charset="2"/>
              <a:buChar char="Ø"/>
            </a:pPr>
            <a:r>
              <a:rPr lang="en-US" sz="2000"/>
              <a:t>Resident notices </a:t>
            </a:r>
          </a:p>
          <a:p>
            <a:pPr marL="571500" indent="-457200">
              <a:buFont typeface="Wingdings" panose="05000000000000000000" pitchFamily="2" charset="2"/>
              <a:buChar char="Ø"/>
            </a:pPr>
            <a:r>
              <a:rPr lang="en-US" sz="2000"/>
              <a:t>Moving assistance</a:t>
            </a:r>
          </a:p>
          <a:p>
            <a:pPr marL="571500" indent="-457200">
              <a:buFont typeface="Wingdings" panose="05000000000000000000" pitchFamily="2" charset="2"/>
              <a:buChar char="Ø"/>
            </a:pPr>
            <a:r>
              <a:rPr lang="en-US" sz="2000"/>
              <a:t>Benefits and assistance per the “Uniform Relocation Assistance and Real Property Acquisition Policies Act (URA)” </a:t>
            </a:r>
          </a:p>
          <a:p>
            <a:pPr marL="114300" indent="0">
              <a:buNone/>
            </a:pPr>
            <a:endParaRPr lang="en-US" sz="2000"/>
          </a:p>
          <a:p>
            <a:pPr marL="114300" indent="0">
              <a:buNone/>
            </a:pPr>
            <a:r>
              <a:rPr lang="en-US" sz="2000"/>
              <a:t>Relocation cannot begin until HUD approves the Financing Plan and issues the RAD Conversion Commitment (RCC). </a:t>
            </a:r>
          </a:p>
          <a:p>
            <a:pPr marL="114300" indent="0">
              <a:buNone/>
            </a:pPr>
            <a:endParaRPr lang="en-US" sz="2000"/>
          </a:p>
          <a:p>
            <a:pPr marL="114300" indent="0">
              <a:buNone/>
            </a:pPr>
            <a:r>
              <a:rPr lang="en-US" sz="2000"/>
              <a:t>When there is relocation, PHAs must maintain a resident log for all impacted residents, which must be provided to HUD upon request.</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7</a:t>
            </a:fld>
            <a:endParaRPr lang="en-US"/>
          </a:p>
        </p:txBody>
      </p:sp>
    </p:spTree>
    <p:extLst>
      <p:ext uri="{BB962C8B-B14F-4D97-AF65-F5344CB8AC3E}">
        <p14:creationId xmlns:p14="http://schemas.microsoft.com/office/powerpoint/2010/main" val="2310674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15D4-F546-418C-9A4C-20BF28D78F5A}"/>
              </a:ext>
            </a:extLst>
          </p:cNvPr>
          <p:cNvSpPr>
            <a:spLocks noGrp="1"/>
          </p:cNvSpPr>
          <p:nvPr>
            <p:ph type="title"/>
          </p:nvPr>
        </p:nvSpPr>
        <p:spPr/>
        <p:txBody>
          <a:bodyPr/>
          <a:lstStyle/>
          <a:p>
            <a:r>
              <a:rPr lang="en-US" sz="3200"/>
              <a:t>Alternative Housing Options</a:t>
            </a:r>
          </a:p>
        </p:txBody>
      </p:sp>
      <p:sp>
        <p:nvSpPr>
          <p:cNvPr id="3" name="Content Placeholder 2">
            <a:extLst>
              <a:ext uri="{FF2B5EF4-FFF2-40B4-BE49-F238E27FC236}">
                <a16:creationId xmlns:a16="http://schemas.microsoft.com/office/drawing/2014/main" id="{3B9B703E-5180-4711-B554-A40AA5E66E50}"/>
              </a:ext>
            </a:extLst>
          </p:cNvPr>
          <p:cNvSpPr>
            <a:spLocks noGrp="1"/>
          </p:cNvSpPr>
          <p:nvPr>
            <p:ph idx="1"/>
          </p:nvPr>
        </p:nvSpPr>
        <p:spPr/>
        <p:txBody>
          <a:bodyPr/>
          <a:lstStyle/>
          <a:p>
            <a:pPr marL="0" indent="0">
              <a:spcAft>
                <a:spcPts val="1200"/>
              </a:spcAft>
              <a:buNone/>
            </a:pPr>
            <a:r>
              <a:rPr lang="en-US" sz="2000"/>
              <a:t>To maximize resident choice, PHAs may offer alternative housing options, such as vouchers, homeownership opportunities, etc. </a:t>
            </a:r>
          </a:p>
          <a:p>
            <a:pPr marL="0" indent="0">
              <a:spcAft>
                <a:spcPts val="1200"/>
              </a:spcAft>
              <a:buNone/>
            </a:pPr>
            <a:r>
              <a:rPr lang="en-US" sz="2000"/>
              <a:t>Residents can voluntarily decline their right to return. Written consent by resident must be:</a:t>
            </a:r>
          </a:p>
          <a:p>
            <a:pPr lvl="1">
              <a:spcAft>
                <a:spcPts val="0"/>
              </a:spcAft>
              <a:buFont typeface="Wingdings" panose="05000000000000000000" pitchFamily="2" charset="2"/>
              <a:buChar char="q"/>
            </a:pPr>
            <a:r>
              <a:rPr lang="en-US" sz="2000" b="1">
                <a:solidFill>
                  <a:srgbClr val="002060"/>
                </a:solidFill>
              </a:rPr>
              <a:t>Informed</a:t>
            </a:r>
            <a:r>
              <a:rPr lang="en-US" sz="2000"/>
              <a:t> – written notification w/ counseling </a:t>
            </a:r>
          </a:p>
          <a:p>
            <a:pPr lvl="1">
              <a:spcAft>
                <a:spcPts val="0"/>
              </a:spcAft>
              <a:buFont typeface="Wingdings" panose="05000000000000000000" pitchFamily="2" charset="2"/>
              <a:buChar char="q"/>
            </a:pPr>
            <a:r>
              <a:rPr lang="en-US" sz="2000" b="1">
                <a:solidFill>
                  <a:srgbClr val="002060"/>
                </a:solidFill>
              </a:rPr>
              <a:t>Voluntary</a:t>
            </a:r>
            <a:r>
              <a:rPr lang="en-US" sz="2000"/>
              <a:t> – cannot be pressured and must be provided at least 30 days to make a decision</a:t>
            </a:r>
          </a:p>
          <a:p>
            <a:pPr lvl="1">
              <a:spcAft>
                <a:spcPts val="0"/>
              </a:spcAft>
              <a:buFont typeface="Wingdings" panose="05000000000000000000" pitchFamily="2" charset="2"/>
              <a:buChar char="q"/>
            </a:pPr>
            <a:r>
              <a:rPr lang="en-US" sz="2000" b="1">
                <a:solidFill>
                  <a:srgbClr val="002060"/>
                </a:solidFill>
              </a:rPr>
              <a:t>Documented </a:t>
            </a:r>
            <a:r>
              <a:rPr lang="en-US" sz="2000"/>
              <a:t>– retain evidence of notices, counseling and resident’s decision</a:t>
            </a:r>
          </a:p>
          <a:p>
            <a:endParaRPr lang="en-US" sz="2000"/>
          </a:p>
        </p:txBody>
      </p:sp>
      <p:sp>
        <p:nvSpPr>
          <p:cNvPr id="4" name="Slide Number Placeholder 3">
            <a:extLst>
              <a:ext uri="{FF2B5EF4-FFF2-40B4-BE49-F238E27FC236}">
                <a16:creationId xmlns:a16="http://schemas.microsoft.com/office/drawing/2014/main" id="{90AEF40B-93BA-49B2-A40E-7EBE4B3EAFE9}"/>
              </a:ext>
            </a:extLst>
          </p:cNvPr>
          <p:cNvSpPr>
            <a:spLocks noGrp="1"/>
          </p:cNvSpPr>
          <p:nvPr>
            <p:ph type="sldNum" sz="quarter" idx="12"/>
          </p:nvPr>
        </p:nvSpPr>
        <p:spPr/>
        <p:txBody>
          <a:bodyPr/>
          <a:lstStyle/>
          <a:p>
            <a:pPr>
              <a:defRPr/>
            </a:pPr>
            <a:fld id="{629C09B0-A436-4930-9DBD-7F024B262714}" type="slidenum">
              <a:rPr lang="en-US" smtClean="0"/>
              <a:pPr>
                <a:defRPr/>
              </a:pPr>
              <a:t>8</a:t>
            </a:fld>
            <a:endParaRPr lang="en-US"/>
          </a:p>
        </p:txBody>
      </p:sp>
    </p:spTree>
    <p:extLst>
      <p:ext uri="{BB962C8B-B14F-4D97-AF65-F5344CB8AC3E}">
        <p14:creationId xmlns:p14="http://schemas.microsoft.com/office/powerpoint/2010/main" val="970542570"/>
      </p:ext>
    </p:extLst>
  </p:cSld>
  <p:clrMapOvr>
    <a:masterClrMapping/>
  </p:clrMapOvr>
</p:sld>
</file>

<file path=ppt/theme/theme1.xml><?xml version="1.0" encoding="utf-8"?>
<a:theme xmlns:a="http://schemas.openxmlformats.org/drawingml/2006/main" name="HSNG PPT Template_March 21-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6B6C543C32EA46A0A9D8391E81E908" ma:contentTypeVersion="12" ma:contentTypeDescription="Create a new document." ma:contentTypeScope="" ma:versionID="d9d1f74676652102044d9ceb6f172d1b">
  <xsd:schema xmlns:xsd="http://www.w3.org/2001/XMLSchema" xmlns:xs="http://www.w3.org/2001/XMLSchema" xmlns:p="http://schemas.microsoft.com/office/2006/metadata/properties" xmlns:ns2="307fff00-37e0-40db-9062-22efbc65f95f" xmlns:ns3="7f3d6263-8e7f-4033-bd7b-5fd45ab2b742" targetNamespace="http://schemas.microsoft.com/office/2006/metadata/properties" ma:root="true" ma:fieldsID="c57e4de57f9e1f8aeeba33deda519f4f" ns2:_="" ns3:_="">
    <xsd:import namespace="307fff00-37e0-40db-9062-22efbc65f95f"/>
    <xsd:import namespace="7f3d6263-8e7f-4033-bd7b-5fd45ab2b74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fff00-37e0-40db-9062-22efbc65f9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3d6263-8e7f-4033-bd7b-5fd45ab2b74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A70895-2A7C-47B6-A762-D5923A2AC2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7fff00-37e0-40db-9062-22efbc65f95f"/>
    <ds:schemaRef ds:uri="7f3d6263-8e7f-4033-bd7b-5fd45ab2b7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9C11D8-45BE-4523-9C8D-DB7B3E0EDAD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79805D7-9855-478B-9355-48267635C7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19</Slides>
  <Notes>17</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HSNG PPT Template_March 21-2013</vt:lpstr>
      <vt:lpstr> RAD Resident Engagement and Protections</vt:lpstr>
      <vt:lpstr>Resident engagement</vt:lpstr>
      <vt:lpstr>Resident Engagement: Required Notice and Meetings</vt:lpstr>
      <vt:lpstr>COVID-19 Guidance</vt:lpstr>
      <vt:lpstr>Resident Protections</vt:lpstr>
      <vt:lpstr>Right to Remain and Right to Return</vt:lpstr>
      <vt:lpstr>No Rescreening</vt:lpstr>
      <vt:lpstr>Relocation </vt:lpstr>
      <vt:lpstr>Alternative Housing Options</vt:lpstr>
      <vt:lpstr>Right of Return &amp;  Low Income Housing Tax Credits (LIHTC)</vt:lpstr>
      <vt:lpstr>Post-Conversion Resident Rents</vt:lpstr>
      <vt:lpstr>Resident Self-Sufficiency Programs</vt:lpstr>
      <vt:lpstr>Section 3 and RAD</vt:lpstr>
      <vt:lpstr>Resident Procedural Rights</vt:lpstr>
      <vt:lpstr>Choice-Mobility</vt:lpstr>
      <vt:lpstr>RAD and non-RAD  Project-Based Vouchers</vt:lpstr>
      <vt:lpstr>Discussion</vt:lpstr>
      <vt:lpstr>Resident Engagement | Discussion</vt:lpstr>
      <vt:lpstr>Questions?</vt:lpstr>
    </vt:vector>
  </TitlesOfParts>
  <Company>Housing and Urban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Share FY14 Budget Proposal and Interim Small Building Demonstration Program</dc:title>
  <dc:creator>Preferred User</dc:creator>
  <cp:revision>9</cp:revision>
  <cp:lastPrinted>2015-04-02T14:39:29Z</cp:lastPrinted>
  <dcterms:created xsi:type="dcterms:W3CDTF">2013-05-21T16:40:04Z</dcterms:created>
  <dcterms:modified xsi:type="dcterms:W3CDTF">2020-06-22T17:03:39Z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0x010100EE6B6C543C32EA46A0A9D8391E81E908</vt:lpwstr>
  </property>
</Properties>
</file>