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25"/>
  </p:notesMasterIdLst>
  <p:handoutMasterIdLst>
    <p:handoutMasterId r:id="rId26"/>
  </p:handoutMasterIdLst>
  <p:sldIdLst>
    <p:sldId id="358" r:id="rId5"/>
    <p:sldId id="359" r:id="rId6"/>
    <p:sldId id="924" r:id="rId7"/>
    <p:sldId id="925" r:id="rId8"/>
    <p:sldId id="926" r:id="rId9"/>
    <p:sldId id="927" r:id="rId10"/>
    <p:sldId id="928" r:id="rId11"/>
    <p:sldId id="781" r:id="rId12"/>
    <p:sldId id="929" r:id="rId13"/>
    <p:sldId id="931" r:id="rId14"/>
    <p:sldId id="932" r:id="rId15"/>
    <p:sldId id="486" r:id="rId16"/>
    <p:sldId id="934" r:id="rId17"/>
    <p:sldId id="935" r:id="rId18"/>
    <p:sldId id="937" r:id="rId19"/>
    <p:sldId id="936" r:id="rId20"/>
    <p:sldId id="940" r:id="rId21"/>
    <p:sldId id="938" r:id="rId22"/>
    <p:sldId id="939" r:id="rId23"/>
    <p:sldId id="362"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ug Lynot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D6C"/>
    <a:srgbClr val="008A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51CA6-2EE3-60D6-FE28-5483B8F4F67B}" v="6" dt="2020-06-22T15:21:13.9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78197" autoAdjust="0"/>
  </p:normalViewPr>
  <p:slideViewPr>
    <p:cSldViewPr>
      <p:cViewPr varScale="1">
        <p:scale>
          <a:sx n="52" d="100"/>
          <a:sy n="52" d="100"/>
        </p:scale>
        <p:origin x="1736" y="5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ion, Grace" userId="S::gcampion@enterprisecommunity.org::6088165b-7138-45b1-9ee3-43350166f24c" providerId="AD" clId="Web-{82951CA6-2EE3-60D6-FE28-5483B8F4F67B}"/>
    <pc:docChg chg="modSld">
      <pc:chgData name="Campion, Grace" userId="S::gcampion@enterprisecommunity.org::6088165b-7138-45b1-9ee3-43350166f24c" providerId="AD" clId="Web-{82951CA6-2EE3-60D6-FE28-5483B8F4F67B}" dt="2020-06-22T15:21:12.577" v="4" actId="20577"/>
      <pc:docMkLst>
        <pc:docMk/>
      </pc:docMkLst>
      <pc:sldChg chg="modSp">
        <pc:chgData name="Campion, Grace" userId="S::gcampion@enterprisecommunity.org::6088165b-7138-45b1-9ee3-43350166f24c" providerId="AD" clId="Web-{82951CA6-2EE3-60D6-FE28-5483B8F4F67B}" dt="2020-06-22T15:21:12.577" v="4" actId="20577"/>
        <pc:sldMkLst>
          <pc:docMk/>
          <pc:sldMk cId="4022899291" sldId="358"/>
        </pc:sldMkLst>
        <pc:spChg chg="mod">
          <ac:chgData name="Campion, Grace" userId="S::gcampion@enterprisecommunity.org::6088165b-7138-45b1-9ee3-43350166f24c" providerId="AD" clId="Web-{82951CA6-2EE3-60D6-FE28-5483B8F4F67B}" dt="2020-06-22T15:21:12.577" v="4" actId="20577"/>
          <ac:spMkLst>
            <pc:docMk/>
            <pc:sldMk cId="4022899291" sldId="35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7" tIns="48328" rIns="96657" bIns="48328"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57" tIns="48328" rIns="96657" bIns="48328" rtlCol="0"/>
          <a:lstStyle>
            <a:lvl1pPr algn="r">
              <a:defRPr sz="1300"/>
            </a:lvl1pPr>
          </a:lstStyle>
          <a:p>
            <a:fld id="{9288F3E7-84C9-49CF-9AD2-38B70798F575}" type="datetimeFigureOut">
              <a:rPr lang="en-US" smtClean="0"/>
              <a:t>6/22/2020</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57" tIns="48328" rIns="96657" bIns="48328"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7" tIns="48328" rIns="96657" bIns="48328" rtlCol="0" anchor="b"/>
          <a:lstStyle>
            <a:lvl1pPr algn="r">
              <a:defRPr sz="1300"/>
            </a:lvl1pPr>
          </a:lstStyle>
          <a:p>
            <a:fld id="{17A657C6-FBB3-41A7-B358-D36F1953E43B}" type="slidenum">
              <a:rPr lang="en-US" smtClean="0"/>
              <a:t>‹#›</a:t>
            </a:fld>
            <a:endParaRPr lang="en-US" dirty="0"/>
          </a:p>
        </p:txBody>
      </p:sp>
    </p:spTree>
    <p:extLst>
      <p:ext uri="{BB962C8B-B14F-4D97-AF65-F5344CB8AC3E}">
        <p14:creationId xmlns:p14="http://schemas.microsoft.com/office/powerpoint/2010/main" val="1826099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7" tIns="48328" rIns="96657" bIns="4832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7" tIns="48328" rIns="96657" bIns="48328" rtlCol="0"/>
          <a:lstStyle>
            <a:lvl1pPr algn="r">
              <a:defRPr sz="1300"/>
            </a:lvl1pPr>
          </a:lstStyle>
          <a:p>
            <a:fld id="{D1FE5213-1063-4CD2-98ED-E77F70B35C05}" type="datetimeFigureOut">
              <a:rPr lang="en-US" smtClean="0"/>
              <a:t>6/22/2020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7" tIns="48328" rIns="96657" bIns="48328"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7" tIns="48328" rIns="96657"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7" tIns="48328" rIns="96657" bIns="4832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7" tIns="48328" rIns="96657" bIns="48328" rtlCol="0" anchor="b"/>
          <a:lstStyle>
            <a:lvl1pPr algn="r">
              <a:defRPr sz="1300"/>
            </a:lvl1pPr>
          </a:lstStyle>
          <a:p>
            <a:fld id="{FC94895B-25C5-4F61-8046-6D44BFF1CB64}" type="slidenum">
              <a:rPr lang="en-US" smtClean="0"/>
              <a:t>‹#›</a:t>
            </a:fld>
            <a:endParaRPr lang="en-US" dirty="0"/>
          </a:p>
        </p:txBody>
      </p:sp>
    </p:spTree>
    <p:extLst>
      <p:ext uri="{BB962C8B-B14F-4D97-AF65-F5344CB8AC3E}">
        <p14:creationId xmlns:p14="http://schemas.microsoft.com/office/powerpoint/2010/main" val="11926290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4895B-25C5-4F61-8046-6D44BFF1CB64}" type="slidenum">
              <a:rPr lang="en-US" smtClean="0"/>
              <a:t>0</a:t>
            </a:fld>
            <a:endParaRPr lang="en-US" dirty="0"/>
          </a:p>
        </p:txBody>
      </p:sp>
    </p:spTree>
    <p:extLst>
      <p:ext uri="{BB962C8B-B14F-4D97-AF65-F5344CB8AC3E}">
        <p14:creationId xmlns:p14="http://schemas.microsoft.com/office/powerpoint/2010/main" val="1709621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C94895B-25C5-4F61-8046-6D44BFF1CB64}" type="slidenum">
              <a:rPr lang="en-US" smtClean="0"/>
              <a:t>1</a:t>
            </a:fld>
            <a:endParaRPr lang="en-US" dirty="0"/>
          </a:p>
        </p:txBody>
      </p:sp>
    </p:spTree>
    <p:extLst>
      <p:ext uri="{BB962C8B-B14F-4D97-AF65-F5344CB8AC3E}">
        <p14:creationId xmlns:p14="http://schemas.microsoft.com/office/powerpoint/2010/main" val="2957244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13499-0A78-41A0-909C-E859ACE5B34D}" type="slidenum">
              <a:rPr lang="en-US" smtClean="0"/>
              <a:t>3</a:t>
            </a:fld>
            <a:endParaRPr lang="en-US" dirty="0"/>
          </a:p>
        </p:txBody>
      </p:sp>
    </p:spTree>
    <p:extLst>
      <p:ext uri="{BB962C8B-B14F-4D97-AF65-F5344CB8AC3E}">
        <p14:creationId xmlns:p14="http://schemas.microsoft.com/office/powerpoint/2010/main" val="8849653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smtClean="0"/>
            </a:lvl1pPr>
          </a:lstStyle>
          <a:p>
            <a:pPr>
              <a:defRPr/>
            </a:pPr>
            <a:fld id="{8D547752-7DC8-C744-9A66-C5D1C3DDB192}" type="datetime1">
              <a:rPr lang="en-US" smtClean="0"/>
              <a:t>6/22/2020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BD5A3DF7-F23F-4B4E-AE83-1C04C54EFB92}" type="slidenum">
              <a:rPr lang="en-US"/>
              <a:pPr>
                <a:defRPr/>
              </a:pPr>
              <a:t>‹#›</a:t>
            </a:fld>
            <a:endParaRPr lang="en-US" dirty="0"/>
          </a:p>
        </p:txBody>
      </p:sp>
    </p:spTree>
    <p:extLst>
      <p:ext uri="{BB962C8B-B14F-4D97-AF65-F5344CB8AC3E}">
        <p14:creationId xmlns:p14="http://schemas.microsoft.com/office/powerpoint/2010/main" val="128107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307D49-4B23-7B41-9DD1-CE88D59ABE6A}" type="datetime1">
              <a:rPr lang="en-US" smtClean="0"/>
              <a:t>6/22/2020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1C45999-340E-4ACF-BB34-8FE13F43D17C}" type="slidenum">
              <a:rPr lang="en-US"/>
              <a:pPr>
                <a:defRPr/>
              </a:pPr>
              <a:t>‹#›</a:t>
            </a:fld>
            <a:endParaRPr lang="en-US" dirty="0"/>
          </a:p>
        </p:txBody>
      </p:sp>
    </p:spTree>
    <p:extLst>
      <p:ext uri="{BB962C8B-B14F-4D97-AF65-F5344CB8AC3E}">
        <p14:creationId xmlns:p14="http://schemas.microsoft.com/office/powerpoint/2010/main" val="378022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4A9E4E-30F5-504F-A7C3-B00CB0B76C8D}" type="datetime1">
              <a:rPr lang="en-US" smtClean="0"/>
              <a:t>6/22/2020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211A52-F243-4E28-A049-9BCD5654D432}" type="slidenum">
              <a:rPr lang="en-US"/>
              <a:pPr>
                <a:defRPr/>
              </a:pPr>
              <a:t>‹#›</a:t>
            </a:fld>
            <a:endParaRPr lang="en-US" dirty="0"/>
          </a:p>
        </p:txBody>
      </p:sp>
    </p:spTree>
    <p:extLst>
      <p:ext uri="{BB962C8B-B14F-4D97-AF65-F5344CB8AC3E}">
        <p14:creationId xmlns:p14="http://schemas.microsoft.com/office/powerpoint/2010/main" val="263241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9F2A1D-9D10-204E-90D2-86198B2E3BD5}" type="datetime1">
              <a:rPr lang="en-US" smtClean="0"/>
              <a:t>6/22/2020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4343400" y="6324600"/>
            <a:ext cx="381000" cy="365125"/>
          </a:xfrm>
        </p:spPr>
        <p:txBody>
          <a:bodyPr/>
          <a:lstStyle>
            <a:lvl1pPr>
              <a:defRPr sz="1500" b="1"/>
            </a:lvl1pPr>
          </a:lstStyle>
          <a:p>
            <a:pPr>
              <a:defRPr/>
            </a:pPr>
            <a:fld id="{629C09B0-A436-4930-9DBD-7F024B262714}" type="slidenum">
              <a:rPr lang="en-US" smtClean="0"/>
              <a:pPr>
                <a:defRPr/>
              </a:pPr>
              <a:t>‹#›</a:t>
            </a:fld>
            <a:endParaRPr lang="en-US" dirty="0"/>
          </a:p>
        </p:txBody>
      </p:sp>
    </p:spTree>
    <p:extLst>
      <p:ext uri="{BB962C8B-B14F-4D97-AF65-F5344CB8AC3E}">
        <p14:creationId xmlns:p14="http://schemas.microsoft.com/office/powerpoint/2010/main" val="335485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451C9F4-4E45-C547-9171-F1721069E4DC}" type="datetime1">
              <a:rPr lang="en-US" smtClean="0"/>
              <a:t>6/22/2020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F284947-6462-4D8F-A3AA-BA691DB2AD7C}" type="slidenum">
              <a:rPr lang="en-US"/>
              <a:pPr>
                <a:defRPr/>
              </a:pPr>
              <a:t>‹#›</a:t>
            </a:fld>
            <a:endParaRPr lang="en-US" dirty="0"/>
          </a:p>
        </p:txBody>
      </p:sp>
    </p:spTree>
    <p:extLst>
      <p:ext uri="{BB962C8B-B14F-4D97-AF65-F5344CB8AC3E}">
        <p14:creationId xmlns:p14="http://schemas.microsoft.com/office/powerpoint/2010/main" val="196506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B4A048-B370-8446-B8C5-105AEA641983}" type="datetime1">
              <a:rPr lang="en-US" smtClean="0"/>
              <a:t>6/22/2020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901A582-62A1-4897-B658-40F3192AAA85}" type="slidenum">
              <a:rPr lang="en-US"/>
              <a:pPr>
                <a:defRPr/>
              </a:pPr>
              <a:t>‹#›</a:t>
            </a:fld>
            <a:endParaRPr lang="en-US" dirty="0"/>
          </a:p>
        </p:txBody>
      </p:sp>
    </p:spTree>
    <p:extLst>
      <p:ext uri="{BB962C8B-B14F-4D97-AF65-F5344CB8AC3E}">
        <p14:creationId xmlns:p14="http://schemas.microsoft.com/office/powerpoint/2010/main" val="52617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A267AC0-01EE-2242-B3C8-7E6D7F8B34CD}" type="datetime1">
              <a:rPr lang="en-US" smtClean="0"/>
              <a:t>6/22/2020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C0A397E-51C7-40C0-990E-3F18F7D22D8D}" type="slidenum">
              <a:rPr lang="en-US"/>
              <a:pPr>
                <a:defRPr/>
              </a:pPr>
              <a:t>‹#›</a:t>
            </a:fld>
            <a:endParaRPr lang="en-US" dirty="0"/>
          </a:p>
        </p:txBody>
      </p:sp>
    </p:spTree>
    <p:extLst>
      <p:ext uri="{BB962C8B-B14F-4D97-AF65-F5344CB8AC3E}">
        <p14:creationId xmlns:p14="http://schemas.microsoft.com/office/powerpoint/2010/main" val="154375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F406DCF-30D3-8646-84B2-3954B7E9B745}" type="datetime1">
              <a:rPr lang="en-US" smtClean="0"/>
              <a:t>6/22/2020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989CD6B-7C9A-4955-8EFD-C0AE0F423297}" type="slidenum">
              <a:rPr lang="en-US"/>
              <a:pPr>
                <a:defRPr/>
              </a:pPr>
              <a:t>‹#›</a:t>
            </a:fld>
            <a:endParaRPr lang="en-US" dirty="0"/>
          </a:p>
        </p:txBody>
      </p:sp>
    </p:spTree>
    <p:extLst>
      <p:ext uri="{BB962C8B-B14F-4D97-AF65-F5344CB8AC3E}">
        <p14:creationId xmlns:p14="http://schemas.microsoft.com/office/powerpoint/2010/main" val="1723538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7B73B5-B83D-1C48-B40F-6C5A5F4FF1FB}" type="datetime1">
              <a:rPr lang="en-US" smtClean="0"/>
              <a:t>6/22/2020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0DF284A-0880-49B6-B60D-98C6B9B3C1D1}" type="slidenum">
              <a:rPr lang="en-US"/>
              <a:pPr>
                <a:defRPr/>
              </a:pPr>
              <a:t>‹#›</a:t>
            </a:fld>
            <a:endParaRPr lang="en-US" dirty="0"/>
          </a:p>
        </p:txBody>
      </p:sp>
    </p:spTree>
    <p:extLst>
      <p:ext uri="{BB962C8B-B14F-4D97-AF65-F5344CB8AC3E}">
        <p14:creationId xmlns:p14="http://schemas.microsoft.com/office/powerpoint/2010/main" val="331796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198EAB2-50EF-B244-BFBE-AD601EE87732}" type="datetime1">
              <a:rPr lang="en-US" smtClean="0"/>
              <a:t>6/22/2020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F5D9EBB-599C-4490-B944-0E8500016132}" type="slidenum">
              <a:rPr lang="en-US"/>
              <a:pPr>
                <a:defRPr/>
              </a:pPr>
              <a:t>‹#›</a:t>
            </a:fld>
            <a:endParaRPr lang="en-US" dirty="0"/>
          </a:p>
        </p:txBody>
      </p:sp>
    </p:spTree>
    <p:extLst>
      <p:ext uri="{BB962C8B-B14F-4D97-AF65-F5344CB8AC3E}">
        <p14:creationId xmlns:p14="http://schemas.microsoft.com/office/powerpoint/2010/main" val="276327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7E6882-B1AE-534C-BB8B-D231E177615E}" type="datetime1">
              <a:rPr lang="en-US" smtClean="0"/>
              <a:t>6/22/2020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605C405-40F4-4C81-8D9F-E4992674B364}" type="slidenum">
              <a:rPr lang="en-US"/>
              <a:pPr>
                <a:defRPr/>
              </a:pPr>
              <a:t>‹#›</a:t>
            </a:fld>
            <a:endParaRPr lang="en-US" dirty="0"/>
          </a:p>
        </p:txBody>
      </p:sp>
    </p:spTree>
    <p:extLst>
      <p:ext uri="{BB962C8B-B14F-4D97-AF65-F5344CB8AC3E}">
        <p14:creationId xmlns:p14="http://schemas.microsoft.com/office/powerpoint/2010/main" val="3636444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26" charset="0"/>
              </a:defRPr>
            </a:lvl1pPr>
          </a:lstStyle>
          <a:p>
            <a:pPr defTabSz="457200" fontAlgn="base">
              <a:spcBef>
                <a:spcPct val="0"/>
              </a:spcBef>
              <a:spcAft>
                <a:spcPct val="0"/>
              </a:spcAft>
              <a:defRPr/>
            </a:pPr>
            <a:fld id="{40B2ADB9-CAF7-F94B-98D2-B67C641C131D}" type="datetime1">
              <a:rPr lang="en-US" smtClean="0">
                <a:ea typeface="ＭＳ Ｐゴシック" pitchFamily="26" charset="-128"/>
              </a:rPr>
              <a:t>6/22/2020</a:t>
            </a:fld>
            <a:endParaRPr lang="en-US" dirty="0">
              <a:ea typeface="ＭＳ Ｐゴシック" pitchFamily="26"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defTabSz="457200">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26" charset="0"/>
              </a:defRPr>
            </a:lvl1pPr>
          </a:lstStyle>
          <a:p>
            <a:pPr defTabSz="457200" fontAlgn="base">
              <a:spcBef>
                <a:spcPct val="0"/>
              </a:spcBef>
              <a:spcAft>
                <a:spcPct val="0"/>
              </a:spcAft>
              <a:defRPr/>
            </a:pPr>
            <a:fld id="{7ACE77B1-E6C2-4F5D-92A0-CC1BDF15D7F4}" type="slidenum">
              <a:rPr lang="en-US">
                <a:ea typeface="ＭＳ Ｐゴシック" pitchFamily="26" charset="-128"/>
              </a:rPr>
              <a:pPr defTabSz="457200" fontAlgn="base">
                <a:spcBef>
                  <a:spcPct val="0"/>
                </a:spcBef>
                <a:spcAft>
                  <a:spcPct val="0"/>
                </a:spcAft>
                <a:defRPr/>
              </a:pPr>
              <a:t>‹#›</a:t>
            </a:fld>
            <a:endParaRPr lang="en-US" dirty="0">
              <a:ea typeface="ＭＳ Ｐゴシック" pitchFamily="26" charset="-128"/>
            </a:endParaRPr>
          </a:p>
        </p:txBody>
      </p:sp>
    </p:spTree>
    <p:extLst>
      <p:ext uri="{BB962C8B-B14F-4D97-AF65-F5344CB8AC3E}">
        <p14:creationId xmlns:p14="http://schemas.microsoft.com/office/powerpoint/2010/main" val="974357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26" charset="-128"/>
          <a:cs typeface="ＭＳ Ｐゴシック" pitchFamily="26" charset="-128"/>
        </a:defRPr>
      </a:lvl1pPr>
      <a:lvl2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2pPr>
      <a:lvl3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3pPr>
      <a:lvl4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4pPr>
      <a:lvl5pPr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5pPr>
      <a:lvl6pPr marL="4572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6pPr>
      <a:lvl7pPr marL="9144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7pPr>
      <a:lvl8pPr marL="13716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8pPr>
      <a:lvl9pPr marL="18288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26" charset="-128"/>
          <a:cs typeface="ＭＳ Ｐゴシック" pitchFamily="26"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26"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26"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2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RAD and Section 18 Blends</a:t>
            </a:r>
          </a:p>
        </p:txBody>
      </p:sp>
      <p:sp>
        <p:nvSpPr>
          <p:cNvPr id="3" name="Subtitle 2"/>
          <p:cNvSpPr>
            <a:spLocks noGrp="1"/>
          </p:cNvSpPr>
          <p:nvPr>
            <p:ph type="subTitle" idx="1"/>
          </p:nvPr>
        </p:nvSpPr>
        <p:spPr/>
        <p:txBody>
          <a:bodyPr/>
          <a:lstStyle/>
          <a:p>
            <a:r>
              <a:rPr lang="en-US" dirty="0">
                <a:ea typeface="ＭＳ Ｐゴシック"/>
                <a:cs typeface="Calibri"/>
              </a:rPr>
              <a:t>RAD 2020 Awardee Virtual Training</a:t>
            </a:r>
            <a:endParaRPr lang="en-US" dirty="0">
              <a:ea typeface="ＭＳ Ｐゴシック"/>
              <a:cs typeface="+mn-lt"/>
            </a:endParaRPr>
          </a:p>
          <a:p>
            <a:r>
              <a:rPr lang="en-US" dirty="0">
                <a:ea typeface="ＭＳ Ｐゴシック"/>
                <a:cs typeface="Calibri"/>
              </a:rPr>
              <a:t>Day Four| June 23, 2020</a:t>
            </a:r>
            <a:endParaRPr lang="en-US" dirty="0">
              <a:ea typeface="ＭＳ Ｐゴシック"/>
              <a:cs typeface="+mn-lt"/>
            </a:endParaRPr>
          </a:p>
          <a:p>
            <a:r>
              <a:rPr lang="en-US" dirty="0">
                <a:ea typeface="ＭＳ Ｐゴシック"/>
                <a:cs typeface="Calibri"/>
              </a:rPr>
              <a:t>Presenter: Will Lavy</a:t>
            </a:r>
            <a:endParaRPr lang="en-US" dirty="0">
              <a:cs typeface="Calibri"/>
            </a:endParaRPr>
          </a:p>
        </p:txBody>
      </p:sp>
    </p:spTree>
    <p:extLst>
      <p:ext uri="{BB962C8B-B14F-4D97-AF65-F5344CB8AC3E}">
        <p14:creationId xmlns:p14="http://schemas.microsoft.com/office/powerpoint/2010/main" val="402289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954E-ECAA-4B1C-B471-6569F93445DB}"/>
              </a:ext>
            </a:extLst>
          </p:cNvPr>
          <p:cNvSpPr>
            <a:spLocks noGrp="1"/>
          </p:cNvSpPr>
          <p:nvPr>
            <p:ph type="title"/>
          </p:nvPr>
        </p:nvSpPr>
        <p:spPr/>
        <p:txBody>
          <a:bodyPr/>
          <a:lstStyle/>
          <a:p>
            <a:r>
              <a:rPr lang="en-US" dirty="0"/>
              <a:t>RAD &amp; Section 18 75%/25% Blend</a:t>
            </a:r>
          </a:p>
        </p:txBody>
      </p:sp>
      <p:sp>
        <p:nvSpPr>
          <p:cNvPr id="3" name="Content Placeholder 2">
            <a:extLst>
              <a:ext uri="{FF2B5EF4-FFF2-40B4-BE49-F238E27FC236}">
                <a16:creationId xmlns:a16="http://schemas.microsoft.com/office/drawing/2014/main" id="{5F572064-0A75-455E-A85F-57EE763F5ACB}"/>
              </a:ext>
            </a:extLst>
          </p:cNvPr>
          <p:cNvSpPr>
            <a:spLocks noGrp="1"/>
          </p:cNvSpPr>
          <p:nvPr>
            <p:ph idx="1"/>
          </p:nvPr>
        </p:nvSpPr>
        <p:spPr/>
        <p:txBody>
          <a:bodyPr/>
          <a:lstStyle/>
          <a:p>
            <a:pPr>
              <a:lnSpc>
                <a:spcPct val="90000"/>
              </a:lnSpc>
            </a:pPr>
            <a:r>
              <a:rPr lang="en-US" sz="2400" dirty="0"/>
              <a:t>RAD “de minimis” reduction rule applies to whole project</a:t>
            </a:r>
          </a:p>
          <a:p>
            <a:pPr>
              <a:lnSpc>
                <a:spcPct val="90000"/>
              </a:lnSpc>
            </a:pPr>
            <a:r>
              <a:rPr lang="en-US" sz="2400" dirty="0"/>
              <a:t>All residents receive the same robust RAD rights and protections</a:t>
            </a:r>
          </a:p>
          <a:p>
            <a:pPr>
              <a:lnSpc>
                <a:spcPct val="90000"/>
              </a:lnSpc>
            </a:pPr>
            <a:r>
              <a:rPr lang="en-US" sz="2400" dirty="0"/>
              <a:t>PHA can contribute public housing funds into the development budget</a:t>
            </a:r>
          </a:p>
          <a:p>
            <a:r>
              <a:rPr lang="en-US" sz="2400" dirty="0"/>
              <a:t>“Substantial Rehab” = RAD scope of work where the hard construction costs, including general requirements, overhead and profit, and payment and performance bonds, exceed 60% of the HUD-published “Housing Construction Costs” for a given market area.</a:t>
            </a:r>
          </a:p>
          <a:p>
            <a:pPr lvl="1"/>
            <a:r>
              <a:rPr lang="en-US" sz="2400" dirty="0"/>
              <a:t>See “Workbook to Test HCC Threshold” on RAD Resource Desk</a:t>
            </a:r>
          </a:p>
        </p:txBody>
      </p:sp>
      <p:sp>
        <p:nvSpPr>
          <p:cNvPr id="4" name="Slide Number Placeholder 3">
            <a:extLst>
              <a:ext uri="{FF2B5EF4-FFF2-40B4-BE49-F238E27FC236}">
                <a16:creationId xmlns:a16="http://schemas.microsoft.com/office/drawing/2014/main" id="{216B3567-32A6-43C9-B9D3-D34A5AF2C62C}"/>
              </a:ext>
            </a:extLst>
          </p:cNvPr>
          <p:cNvSpPr>
            <a:spLocks noGrp="1"/>
          </p:cNvSpPr>
          <p:nvPr>
            <p:ph type="sldNum" sz="quarter" idx="12"/>
          </p:nvPr>
        </p:nvSpPr>
        <p:spPr/>
        <p:txBody>
          <a:bodyPr/>
          <a:lstStyle/>
          <a:p>
            <a:pPr>
              <a:defRPr/>
            </a:pPr>
            <a:fld id="{629C09B0-A436-4930-9DBD-7F024B262714}" type="slidenum">
              <a:rPr lang="en-US" smtClean="0"/>
              <a:pPr>
                <a:defRPr/>
              </a:pPr>
              <a:t>9</a:t>
            </a:fld>
            <a:endParaRPr lang="en-US" dirty="0"/>
          </a:p>
        </p:txBody>
      </p:sp>
    </p:spTree>
    <p:extLst>
      <p:ext uri="{BB962C8B-B14F-4D97-AF65-F5344CB8AC3E}">
        <p14:creationId xmlns:p14="http://schemas.microsoft.com/office/powerpoint/2010/main" val="2123803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323E3-0DFA-4907-B8DA-4F310FC24B50}"/>
              </a:ext>
            </a:extLst>
          </p:cNvPr>
          <p:cNvSpPr>
            <a:spLocks noGrp="1"/>
          </p:cNvSpPr>
          <p:nvPr>
            <p:ph type="title"/>
          </p:nvPr>
        </p:nvSpPr>
        <p:spPr/>
        <p:txBody>
          <a:bodyPr wrap="square" anchor="ctr">
            <a:normAutofit/>
          </a:bodyPr>
          <a:lstStyle/>
          <a:p>
            <a:r>
              <a:rPr lang="en-US" dirty="0"/>
              <a:t>RAD &amp; Section 18 Close-Out Blend</a:t>
            </a:r>
          </a:p>
        </p:txBody>
      </p:sp>
      <p:sp>
        <p:nvSpPr>
          <p:cNvPr id="3" name="Content Placeholder 2">
            <a:extLst>
              <a:ext uri="{FF2B5EF4-FFF2-40B4-BE49-F238E27FC236}">
                <a16:creationId xmlns:a16="http://schemas.microsoft.com/office/drawing/2014/main" id="{0B717B59-8BA8-42EF-8B07-E5246AA8A94D}"/>
              </a:ext>
            </a:extLst>
          </p:cNvPr>
          <p:cNvSpPr>
            <a:spLocks noGrp="1"/>
          </p:cNvSpPr>
          <p:nvPr>
            <p:ph idx="1"/>
          </p:nvPr>
        </p:nvSpPr>
        <p:spPr/>
        <p:txBody>
          <a:bodyPr wrap="square" anchor="t">
            <a:noAutofit/>
          </a:bodyPr>
          <a:lstStyle/>
          <a:p>
            <a:pPr marL="0" indent="0">
              <a:lnSpc>
                <a:spcPct val="90000"/>
              </a:lnSpc>
              <a:buNone/>
            </a:pPr>
            <a:r>
              <a:rPr lang="en-US" sz="2400" dirty="0"/>
              <a:t>PIH 2018-04 allows a PHA to dispose of its remaining public housing ACC units through Section 18 if the PHA has 50 or fewer units</a:t>
            </a:r>
          </a:p>
          <a:p>
            <a:pPr marL="0" indent="0">
              <a:lnSpc>
                <a:spcPct val="90000"/>
              </a:lnSpc>
              <a:buNone/>
            </a:pPr>
            <a:endParaRPr lang="en-US" sz="2400" dirty="0"/>
          </a:p>
          <a:p>
            <a:pPr marL="0" indent="0">
              <a:lnSpc>
                <a:spcPct val="90000"/>
              </a:lnSpc>
              <a:buNone/>
            </a:pPr>
            <a:r>
              <a:rPr lang="en-US" sz="2400" dirty="0"/>
              <a:t>If a PHA has more than 50 units, it may:</a:t>
            </a:r>
          </a:p>
          <a:p>
            <a:pPr marL="514350" indent="-514350">
              <a:lnSpc>
                <a:spcPct val="90000"/>
              </a:lnSpc>
              <a:buAutoNum type="alphaLcParenR"/>
            </a:pPr>
            <a:r>
              <a:rPr lang="en-US" sz="2400" dirty="0"/>
              <a:t>Remove other units public housing units from its inventory through Section 18 or RAD until it has 50 or fewer units or</a:t>
            </a:r>
          </a:p>
          <a:p>
            <a:pPr marL="514350" indent="-514350">
              <a:lnSpc>
                <a:spcPct val="90000"/>
              </a:lnSpc>
              <a:buAutoNum type="alphaLcParenR"/>
            </a:pPr>
            <a:r>
              <a:rPr lang="en-US" sz="2400" b="1" dirty="0">
                <a:solidFill>
                  <a:schemeClr val="tx2"/>
                </a:solidFill>
              </a:rPr>
              <a:t>RAD/Section 18 Close-out Blend </a:t>
            </a:r>
            <a:r>
              <a:rPr lang="en-US" sz="2400" dirty="0"/>
              <a:t>- if the units are in the same project, the PHA can simultaneously convert enough public housing units under RAD that would result in the PHA having 50 or fewer units and utilize the 50 or fewer option in conjunction with the RAD conversion, rather than as separate transactions. </a:t>
            </a:r>
          </a:p>
        </p:txBody>
      </p:sp>
      <p:sp>
        <p:nvSpPr>
          <p:cNvPr id="4" name="Slide Number Placeholder 3">
            <a:extLst>
              <a:ext uri="{FF2B5EF4-FFF2-40B4-BE49-F238E27FC236}">
                <a16:creationId xmlns:a16="http://schemas.microsoft.com/office/drawing/2014/main" id="{1786363C-4FAA-451C-88EB-217CC0092AAC}"/>
              </a:ext>
            </a:extLst>
          </p:cNvPr>
          <p:cNvSpPr>
            <a:spLocks noGrp="1"/>
          </p:cNvSpPr>
          <p:nvPr>
            <p:ph type="sldNum" sz="quarter" idx="12"/>
          </p:nvPr>
        </p:nvSpPr>
        <p:spPr/>
        <p:txBody>
          <a:bodyPr wrap="square" anchor="ctr">
            <a:normAutofit/>
          </a:bodyPr>
          <a:lstStyle/>
          <a:p>
            <a:pPr>
              <a:spcAft>
                <a:spcPts val="600"/>
              </a:spcAft>
            </a:pPr>
            <a:fld id="{84685E14-3D72-4BDD-9376-7B3416E2E802}" type="slidenum">
              <a:rPr lang="en-US" smtClean="0"/>
              <a:pPr>
                <a:spcAft>
                  <a:spcPts val="600"/>
                </a:spcAft>
              </a:pPr>
              <a:t>10</a:t>
            </a:fld>
            <a:endParaRPr lang="en-US"/>
          </a:p>
        </p:txBody>
      </p:sp>
    </p:spTree>
    <p:extLst>
      <p:ext uri="{BB962C8B-B14F-4D97-AF65-F5344CB8AC3E}">
        <p14:creationId xmlns:p14="http://schemas.microsoft.com/office/powerpoint/2010/main" val="264086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0C5C4-0B55-464F-BC2E-BBB5FBA85988}"/>
              </a:ext>
            </a:extLst>
          </p:cNvPr>
          <p:cNvSpPr>
            <a:spLocks noGrp="1"/>
          </p:cNvSpPr>
          <p:nvPr>
            <p:ph type="title"/>
          </p:nvPr>
        </p:nvSpPr>
        <p:spPr/>
        <p:txBody>
          <a:bodyPr/>
          <a:lstStyle/>
          <a:p>
            <a:r>
              <a:rPr lang="en-US" dirty="0"/>
              <a:t>RAD &amp; Section 18 Close-Out Blend</a:t>
            </a:r>
          </a:p>
        </p:txBody>
      </p:sp>
      <p:sp>
        <p:nvSpPr>
          <p:cNvPr id="3" name="Content Placeholder 2">
            <a:extLst>
              <a:ext uri="{FF2B5EF4-FFF2-40B4-BE49-F238E27FC236}">
                <a16:creationId xmlns:a16="http://schemas.microsoft.com/office/drawing/2014/main" id="{10937E6D-3393-444C-99E8-EDC68983A635}"/>
              </a:ext>
            </a:extLst>
          </p:cNvPr>
          <p:cNvSpPr>
            <a:spLocks noGrp="1"/>
          </p:cNvSpPr>
          <p:nvPr>
            <p:ph idx="1"/>
          </p:nvPr>
        </p:nvSpPr>
        <p:spPr>
          <a:xfrm>
            <a:off x="457200" y="1243046"/>
            <a:ext cx="8229600" cy="4771815"/>
          </a:xfrm>
        </p:spPr>
        <p:txBody>
          <a:bodyPr/>
          <a:lstStyle/>
          <a:p>
            <a:pPr marL="0" indent="0">
              <a:buNone/>
            </a:pPr>
            <a:r>
              <a:rPr lang="en-US" altLang="en-US" b="1" u="sng" dirty="0">
                <a:cs typeface="Times New Roman" panose="02020603050405020304" pitchFamily="18" charset="0"/>
              </a:rPr>
              <a:t>Example: </a:t>
            </a:r>
          </a:p>
          <a:p>
            <a:pPr marL="0" indent="0">
              <a:buNone/>
            </a:pPr>
            <a:r>
              <a:rPr lang="en-US" altLang="en-US" i="1" dirty="0">
                <a:cs typeface="Times New Roman" panose="02020603050405020304" pitchFamily="18" charset="0"/>
              </a:rPr>
              <a:t>A PHA with an 80 unit high-rise converts 30 units through RAD and takes 50 units through Section 18, all processed as one HUD transaction</a:t>
            </a:r>
            <a:endParaRPr lang="en-US" dirty="0"/>
          </a:p>
        </p:txBody>
      </p:sp>
      <p:sp>
        <p:nvSpPr>
          <p:cNvPr id="4" name="Slide Number Placeholder 3">
            <a:extLst>
              <a:ext uri="{FF2B5EF4-FFF2-40B4-BE49-F238E27FC236}">
                <a16:creationId xmlns:a16="http://schemas.microsoft.com/office/drawing/2014/main" id="{05FC1A84-0579-4440-A6E2-4A8A68C1E52C}"/>
              </a:ext>
            </a:extLst>
          </p:cNvPr>
          <p:cNvSpPr>
            <a:spLocks noGrp="1"/>
          </p:cNvSpPr>
          <p:nvPr>
            <p:ph type="sldNum" sz="quarter" idx="12"/>
          </p:nvPr>
        </p:nvSpPr>
        <p:spPr/>
        <p:txBody>
          <a:bodyPr/>
          <a:lstStyle/>
          <a:p>
            <a:fld id="{84685E14-3D72-4BDD-9376-7B3416E2E802}" type="slidenum">
              <a:rPr lang="en-US" smtClean="0"/>
              <a:pPr/>
              <a:t>11</a:t>
            </a:fld>
            <a:endParaRPr lang="en-US" dirty="0"/>
          </a:p>
        </p:txBody>
      </p:sp>
    </p:spTree>
    <p:extLst>
      <p:ext uri="{BB962C8B-B14F-4D97-AF65-F5344CB8AC3E}">
        <p14:creationId xmlns:p14="http://schemas.microsoft.com/office/powerpoint/2010/main" val="87492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954E-ECAA-4B1C-B471-6569F93445DB}"/>
              </a:ext>
            </a:extLst>
          </p:cNvPr>
          <p:cNvSpPr>
            <a:spLocks noGrp="1"/>
          </p:cNvSpPr>
          <p:nvPr>
            <p:ph type="title"/>
          </p:nvPr>
        </p:nvSpPr>
        <p:spPr/>
        <p:txBody>
          <a:bodyPr/>
          <a:lstStyle/>
          <a:p>
            <a:r>
              <a:rPr lang="en-US" dirty="0"/>
              <a:t>RAD &amp; Section 18 Close-Out Blend</a:t>
            </a:r>
          </a:p>
        </p:txBody>
      </p:sp>
      <p:sp>
        <p:nvSpPr>
          <p:cNvPr id="3" name="Content Placeholder 2">
            <a:extLst>
              <a:ext uri="{FF2B5EF4-FFF2-40B4-BE49-F238E27FC236}">
                <a16:creationId xmlns:a16="http://schemas.microsoft.com/office/drawing/2014/main" id="{5F572064-0A75-455E-A85F-57EE763F5ACB}"/>
              </a:ext>
            </a:extLst>
          </p:cNvPr>
          <p:cNvSpPr>
            <a:spLocks noGrp="1"/>
          </p:cNvSpPr>
          <p:nvPr>
            <p:ph idx="1"/>
          </p:nvPr>
        </p:nvSpPr>
        <p:spPr/>
        <p:txBody>
          <a:bodyPr/>
          <a:lstStyle/>
          <a:p>
            <a:pPr>
              <a:lnSpc>
                <a:spcPct val="90000"/>
              </a:lnSpc>
            </a:pPr>
            <a:r>
              <a:rPr lang="en-US" sz="2800" dirty="0"/>
              <a:t>All residents receive the same robust RAD rights and protections</a:t>
            </a:r>
          </a:p>
          <a:p>
            <a:pPr>
              <a:lnSpc>
                <a:spcPct val="90000"/>
              </a:lnSpc>
            </a:pPr>
            <a:r>
              <a:rPr lang="en-US" sz="2800" dirty="0"/>
              <a:t>PHA can contribute public housing funds into the development budget</a:t>
            </a:r>
          </a:p>
          <a:p>
            <a:pPr>
              <a:lnSpc>
                <a:spcPct val="90000"/>
              </a:lnSpc>
            </a:pPr>
            <a:r>
              <a:rPr lang="en-US" sz="2800" dirty="0"/>
              <a:t>PHA must agree to “close-out” its public housing program</a:t>
            </a:r>
          </a:p>
        </p:txBody>
      </p:sp>
      <p:sp>
        <p:nvSpPr>
          <p:cNvPr id="4" name="Slide Number Placeholder 3">
            <a:extLst>
              <a:ext uri="{FF2B5EF4-FFF2-40B4-BE49-F238E27FC236}">
                <a16:creationId xmlns:a16="http://schemas.microsoft.com/office/drawing/2014/main" id="{216B3567-32A6-43C9-B9D3-D34A5AF2C62C}"/>
              </a:ext>
            </a:extLst>
          </p:cNvPr>
          <p:cNvSpPr>
            <a:spLocks noGrp="1"/>
          </p:cNvSpPr>
          <p:nvPr>
            <p:ph type="sldNum" sz="quarter" idx="12"/>
          </p:nvPr>
        </p:nvSpPr>
        <p:spPr/>
        <p:txBody>
          <a:bodyPr/>
          <a:lstStyle/>
          <a:p>
            <a:pPr>
              <a:defRPr/>
            </a:pPr>
            <a:fld id="{629C09B0-A436-4930-9DBD-7F024B262714}" type="slidenum">
              <a:rPr lang="en-US" smtClean="0"/>
              <a:pPr>
                <a:defRPr/>
              </a:pPr>
              <a:t>12</a:t>
            </a:fld>
            <a:endParaRPr lang="en-US" dirty="0"/>
          </a:p>
        </p:txBody>
      </p:sp>
    </p:spTree>
    <p:extLst>
      <p:ext uri="{BB962C8B-B14F-4D97-AF65-F5344CB8AC3E}">
        <p14:creationId xmlns:p14="http://schemas.microsoft.com/office/powerpoint/2010/main" val="361697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C6A4-CA5D-4DDC-AFCE-17B7EC11DF9C}"/>
              </a:ext>
            </a:extLst>
          </p:cNvPr>
          <p:cNvSpPr>
            <a:spLocks noGrp="1"/>
          </p:cNvSpPr>
          <p:nvPr>
            <p:ph type="title"/>
          </p:nvPr>
        </p:nvSpPr>
        <p:spPr/>
        <p:txBody>
          <a:bodyPr/>
          <a:lstStyle/>
          <a:p>
            <a:r>
              <a:rPr lang="en-US" dirty="0"/>
              <a:t>Processing RAD &amp; Section 18 Blends</a:t>
            </a:r>
          </a:p>
        </p:txBody>
      </p:sp>
      <p:sp>
        <p:nvSpPr>
          <p:cNvPr id="3" name="Content Placeholder 2">
            <a:extLst>
              <a:ext uri="{FF2B5EF4-FFF2-40B4-BE49-F238E27FC236}">
                <a16:creationId xmlns:a16="http://schemas.microsoft.com/office/drawing/2014/main" id="{3B5A8293-E788-46CA-8A80-8EA0E54B0928}"/>
              </a:ext>
            </a:extLst>
          </p:cNvPr>
          <p:cNvSpPr>
            <a:spLocks noGrp="1"/>
          </p:cNvSpPr>
          <p:nvPr>
            <p:ph idx="1"/>
          </p:nvPr>
        </p:nvSpPr>
        <p:spPr/>
        <p:txBody>
          <a:bodyPr/>
          <a:lstStyle/>
          <a:p>
            <a:r>
              <a:rPr lang="en-US" sz="2800" dirty="0"/>
              <a:t>Apply for RAD for the entire project (through the RAD Resource Desk)</a:t>
            </a:r>
          </a:p>
          <a:p>
            <a:r>
              <a:rPr lang="en-US" sz="2800" dirty="0"/>
              <a:t>Front-end civil rights reviews should reflect the entire project</a:t>
            </a:r>
          </a:p>
          <a:p>
            <a:r>
              <a:rPr lang="en-US" sz="2800" dirty="0"/>
              <a:t>Request the use of a RAD &amp; Section 18 blend in the RAD Financing Plan</a:t>
            </a:r>
          </a:p>
          <a:p>
            <a:pPr lvl="1"/>
            <a:r>
              <a:rPr lang="en-US" sz="2400" dirty="0"/>
              <a:t>Financing Plan must reflect the entire project (e.g., CNA, operating pro form</a:t>
            </a:r>
          </a:p>
          <a:p>
            <a:pPr lvl="1"/>
            <a:r>
              <a:rPr lang="en-US" sz="2400" dirty="0"/>
              <a:t>No separate Section 18 application needed. Instead certain additional items needed in the Financing Plan</a:t>
            </a:r>
          </a:p>
        </p:txBody>
      </p:sp>
      <p:sp>
        <p:nvSpPr>
          <p:cNvPr id="4" name="Slide Number Placeholder 3">
            <a:extLst>
              <a:ext uri="{FF2B5EF4-FFF2-40B4-BE49-F238E27FC236}">
                <a16:creationId xmlns:a16="http://schemas.microsoft.com/office/drawing/2014/main" id="{B123BB31-D488-4616-9076-74A34F614F6A}"/>
              </a:ext>
            </a:extLst>
          </p:cNvPr>
          <p:cNvSpPr>
            <a:spLocks noGrp="1"/>
          </p:cNvSpPr>
          <p:nvPr>
            <p:ph type="sldNum" sz="quarter" idx="12"/>
          </p:nvPr>
        </p:nvSpPr>
        <p:spPr/>
        <p:txBody>
          <a:bodyPr/>
          <a:lstStyle/>
          <a:p>
            <a:pPr>
              <a:defRPr/>
            </a:pPr>
            <a:fld id="{629C09B0-A436-4930-9DBD-7F024B262714}" type="slidenum">
              <a:rPr lang="en-US" smtClean="0"/>
              <a:pPr>
                <a:defRPr/>
              </a:pPr>
              <a:t>13</a:t>
            </a:fld>
            <a:endParaRPr lang="en-US" dirty="0"/>
          </a:p>
        </p:txBody>
      </p:sp>
    </p:spTree>
    <p:extLst>
      <p:ext uri="{BB962C8B-B14F-4D97-AF65-F5344CB8AC3E}">
        <p14:creationId xmlns:p14="http://schemas.microsoft.com/office/powerpoint/2010/main" val="270266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C6A4-CA5D-4DDC-AFCE-17B7EC11DF9C}"/>
              </a:ext>
            </a:extLst>
          </p:cNvPr>
          <p:cNvSpPr>
            <a:spLocks noGrp="1"/>
          </p:cNvSpPr>
          <p:nvPr>
            <p:ph type="title"/>
          </p:nvPr>
        </p:nvSpPr>
        <p:spPr/>
        <p:txBody>
          <a:bodyPr/>
          <a:lstStyle/>
          <a:p>
            <a:r>
              <a:rPr lang="en-US" dirty="0"/>
              <a:t>Processing RAD &amp; Section 18 Blends</a:t>
            </a:r>
          </a:p>
        </p:txBody>
      </p:sp>
      <p:sp>
        <p:nvSpPr>
          <p:cNvPr id="3" name="Content Placeholder 2">
            <a:extLst>
              <a:ext uri="{FF2B5EF4-FFF2-40B4-BE49-F238E27FC236}">
                <a16:creationId xmlns:a16="http://schemas.microsoft.com/office/drawing/2014/main" id="{3B5A8293-E788-46CA-8A80-8EA0E54B0928}"/>
              </a:ext>
            </a:extLst>
          </p:cNvPr>
          <p:cNvSpPr>
            <a:spLocks noGrp="1"/>
          </p:cNvSpPr>
          <p:nvPr>
            <p:ph idx="1"/>
          </p:nvPr>
        </p:nvSpPr>
        <p:spPr/>
        <p:txBody>
          <a:bodyPr/>
          <a:lstStyle/>
          <a:p>
            <a:r>
              <a:rPr lang="en-US" sz="2400" dirty="0"/>
              <a:t>HUD will revise the CHAP and create the Section 18 application (using materials provided in the Financing Plan)</a:t>
            </a:r>
          </a:p>
          <a:p>
            <a:r>
              <a:rPr lang="en-US" sz="2400" dirty="0"/>
              <a:t>Upon approval of the Financing Plan, HUD will issue the RCC and the Section 18 approval letter</a:t>
            </a:r>
          </a:p>
          <a:p>
            <a:r>
              <a:rPr lang="en-US" sz="2400" dirty="0"/>
              <a:t>PHA applies for tenant protection vouchers</a:t>
            </a:r>
          </a:p>
          <a:p>
            <a:r>
              <a:rPr lang="en-US" sz="2400" dirty="0"/>
              <a:t>Closing will involve:</a:t>
            </a:r>
          </a:p>
          <a:p>
            <a:pPr lvl="1"/>
            <a:r>
              <a:rPr lang="en-US" sz="2000" dirty="0"/>
              <a:t>Disposition of property</a:t>
            </a:r>
          </a:p>
          <a:p>
            <a:pPr lvl="1"/>
            <a:r>
              <a:rPr lang="en-US" sz="2000" dirty="0"/>
              <a:t>Closing of any financing</a:t>
            </a:r>
          </a:p>
          <a:p>
            <a:pPr lvl="1"/>
            <a:r>
              <a:rPr lang="en-US" sz="2000" dirty="0"/>
              <a:t>Release of DOT from entire project</a:t>
            </a:r>
          </a:p>
          <a:p>
            <a:pPr lvl="1"/>
            <a:r>
              <a:rPr lang="en-US" sz="2000" dirty="0"/>
              <a:t>Recordation of RAD Use Agreement (with rider) on entire project </a:t>
            </a:r>
          </a:p>
          <a:p>
            <a:pPr lvl="1"/>
            <a:r>
              <a:rPr lang="en-US" sz="2000" dirty="0"/>
              <a:t>Execution of RAD HAP contract and non-RAD PBV HAP (or AHAP, if applicable)</a:t>
            </a:r>
            <a:endParaRPr lang="en-US" sz="2400" dirty="0"/>
          </a:p>
        </p:txBody>
      </p:sp>
      <p:sp>
        <p:nvSpPr>
          <p:cNvPr id="4" name="Slide Number Placeholder 3">
            <a:extLst>
              <a:ext uri="{FF2B5EF4-FFF2-40B4-BE49-F238E27FC236}">
                <a16:creationId xmlns:a16="http://schemas.microsoft.com/office/drawing/2014/main" id="{B123BB31-D488-4616-9076-74A34F614F6A}"/>
              </a:ext>
            </a:extLst>
          </p:cNvPr>
          <p:cNvSpPr>
            <a:spLocks noGrp="1"/>
          </p:cNvSpPr>
          <p:nvPr>
            <p:ph type="sldNum" sz="quarter" idx="12"/>
          </p:nvPr>
        </p:nvSpPr>
        <p:spPr/>
        <p:txBody>
          <a:bodyPr/>
          <a:lstStyle/>
          <a:p>
            <a:pPr>
              <a:defRPr/>
            </a:pPr>
            <a:fld id="{629C09B0-A436-4930-9DBD-7F024B262714}" type="slidenum">
              <a:rPr lang="en-US" smtClean="0"/>
              <a:pPr>
                <a:defRPr/>
              </a:pPr>
              <a:t>14</a:t>
            </a:fld>
            <a:endParaRPr lang="en-US" dirty="0"/>
          </a:p>
        </p:txBody>
      </p:sp>
    </p:spTree>
    <p:extLst>
      <p:ext uri="{BB962C8B-B14F-4D97-AF65-F5344CB8AC3E}">
        <p14:creationId xmlns:p14="http://schemas.microsoft.com/office/powerpoint/2010/main" val="60287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A1B4-CB03-4481-BA7A-52508ED12738}"/>
              </a:ext>
            </a:extLst>
          </p:cNvPr>
          <p:cNvSpPr>
            <a:spLocks noGrp="1"/>
          </p:cNvSpPr>
          <p:nvPr>
            <p:ph type="title"/>
          </p:nvPr>
        </p:nvSpPr>
        <p:spPr/>
        <p:txBody>
          <a:bodyPr/>
          <a:lstStyle/>
          <a:p>
            <a:r>
              <a:rPr lang="en-US" dirty="0"/>
              <a:t>Loose Ends</a:t>
            </a:r>
          </a:p>
        </p:txBody>
      </p:sp>
      <p:sp>
        <p:nvSpPr>
          <p:cNvPr id="3" name="Content Placeholder 2">
            <a:extLst>
              <a:ext uri="{FF2B5EF4-FFF2-40B4-BE49-F238E27FC236}">
                <a16:creationId xmlns:a16="http://schemas.microsoft.com/office/drawing/2014/main" id="{8704B57F-E208-4B01-B946-5F8A95C4505C}"/>
              </a:ext>
            </a:extLst>
          </p:cNvPr>
          <p:cNvSpPr>
            <a:spLocks noGrp="1"/>
          </p:cNvSpPr>
          <p:nvPr>
            <p:ph idx="1"/>
          </p:nvPr>
        </p:nvSpPr>
        <p:spPr/>
        <p:txBody>
          <a:bodyPr/>
          <a:lstStyle/>
          <a:p>
            <a:pPr marL="0" indent="0">
              <a:buNone/>
            </a:pPr>
            <a:r>
              <a:rPr lang="en-US" dirty="0"/>
              <a:t>PHA is potentially eligible for Demolition Disposition Transition Funding (DDTF) and Asset Repositioning Fee (ARF) for Section 18 units </a:t>
            </a:r>
          </a:p>
          <a:p>
            <a:pPr lvl="1"/>
            <a:r>
              <a:rPr lang="en-US" dirty="0"/>
              <a:t>Only if PHA has eligible uses</a:t>
            </a:r>
          </a:p>
          <a:p>
            <a:pPr lvl="1"/>
            <a:r>
              <a:rPr lang="en-US" dirty="0"/>
              <a:t>Not eligible for ARF if Section 18 units are in the same building as RAD units</a:t>
            </a:r>
          </a:p>
        </p:txBody>
      </p:sp>
      <p:sp>
        <p:nvSpPr>
          <p:cNvPr id="4" name="Slide Number Placeholder 3">
            <a:extLst>
              <a:ext uri="{FF2B5EF4-FFF2-40B4-BE49-F238E27FC236}">
                <a16:creationId xmlns:a16="http://schemas.microsoft.com/office/drawing/2014/main" id="{EFF10227-8F6F-48B1-8F43-50CA2133055C}"/>
              </a:ext>
            </a:extLst>
          </p:cNvPr>
          <p:cNvSpPr>
            <a:spLocks noGrp="1"/>
          </p:cNvSpPr>
          <p:nvPr>
            <p:ph type="sldNum" sz="quarter" idx="12"/>
          </p:nvPr>
        </p:nvSpPr>
        <p:spPr/>
        <p:txBody>
          <a:bodyPr/>
          <a:lstStyle/>
          <a:p>
            <a:pPr>
              <a:defRPr/>
            </a:pPr>
            <a:fld id="{629C09B0-A436-4930-9DBD-7F024B262714}" type="slidenum">
              <a:rPr lang="en-US" smtClean="0"/>
              <a:pPr>
                <a:defRPr/>
              </a:pPr>
              <a:t>15</a:t>
            </a:fld>
            <a:endParaRPr lang="en-US" dirty="0"/>
          </a:p>
        </p:txBody>
      </p:sp>
    </p:spTree>
    <p:extLst>
      <p:ext uri="{BB962C8B-B14F-4D97-AF65-F5344CB8AC3E}">
        <p14:creationId xmlns:p14="http://schemas.microsoft.com/office/powerpoint/2010/main" val="146345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A1B4-CB03-4481-BA7A-52508ED12738}"/>
              </a:ext>
            </a:extLst>
          </p:cNvPr>
          <p:cNvSpPr>
            <a:spLocks noGrp="1"/>
          </p:cNvSpPr>
          <p:nvPr>
            <p:ph type="title"/>
          </p:nvPr>
        </p:nvSpPr>
        <p:spPr/>
        <p:txBody>
          <a:bodyPr/>
          <a:lstStyle/>
          <a:p>
            <a:r>
              <a:rPr lang="en-US" dirty="0"/>
              <a:t>More Information </a:t>
            </a:r>
          </a:p>
        </p:txBody>
      </p:sp>
      <p:sp>
        <p:nvSpPr>
          <p:cNvPr id="3" name="Content Placeholder 2">
            <a:extLst>
              <a:ext uri="{FF2B5EF4-FFF2-40B4-BE49-F238E27FC236}">
                <a16:creationId xmlns:a16="http://schemas.microsoft.com/office/drawing/2014/main" id="{8704B57F-E208-4B01-B946-5F8A95C4505C}"/>
              </a:ext>
            </a:extLst>
          </p:cNvPr>
          <p:cNvSpPr>
            <a:spLocks noGrp="1"/>
          </p:cNvSpPr>
          <p:nvPr>
            <p:ph idx="1"/>
          </p:nvPr>
        </p:nvSpPr>
        <p:spPr/>
        <p:txBody>
          <a:bodyPr/>
          <a:lstStyle/>
          <a:p>
            <a:pPr marL="0" indent="0">
              <a:buNone/>
            </a:pPr>
            <a:r>
              <a:rPr lang="en-US" dirty="0"/>
              <a:t>See </a:t>
            </a:r>
            <a:r>
              <a:rPr lang="en-US" dirty="0">
                <a:solidFill>
                  <a:schemeClr val="tx2"/>
                </a:solidFill>
              </a:rPr>
              <a:t>“RAD and Section 18 Blend FAQs” </a:t>
            </a:r>
            <a:r>
              <a:rPr lang="en-US" dirty="0"/>
              <a:t>on the RAD Resource Desk</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FF10227-8F6F-48B1-8F43-50CA2133055C}"/>
              </a:ext>
            </a:extLst>
          </p:cNvPr>
          <p:cNvSpPr>
            <a:spLocks noGrp="1"/>
          </p:cNvSpPr>
          <p:nvPr>
            <p:ph type="sldNum" sz="quarter" idx="12"/>
          </p:nvPr>
        </p:nvSpPr>
        <p:spPr/>
        <p:txBody>
          <a:bodyPr/>
          <a:lstStyle/>
          <a:p>
            <a:pPr>
              <a:defRPr/>
            </a:pPr>
            <a:fld id="{629C09B0-A436-4930-9DBD-7F024B262714}" type="slidenum">
              <a:rPr lang="en-US" smtClean="0"/>
              <a:pPr>
                <a:defRPr/>
              </a:pPr>
              <a:t>16</a:t>
            </a:fld>
            <a:endParaRPr lang="en-US" dirty="0"/>
          </a:p>
        </p:txBody>
      </p:sp>
    </p:spTree>
    <p:extLst>
      <p:ext uri="{BB962C8B-B14F-4D97-AF65-F5344CB8AC3E}">
        <p14:creationId xmlns:p14="http://schemas.microsoft.com/office/powerpoint/2010/main" val="1836484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18BAC-B89D-4FA4-A96F-74510C7F8FE1}"/>
              </a:ext>
            </a:extLst>
          </p:cNvPr>
          <p:cNvSpPr>
            <a:spLocks noGrp="1"/>
          </p:cNvSpPr>
          <p:nvPr>
            <p:ph type="title"/>
          </p:nvPr>
        </p:nvSpPr>
        <p:spPr/>
        <p:txBody>
          <a:bodyPr/>
          <a:lstStyle/>
          <a:p>
            <a:r>
              <a:rPr lang="en-US" dirty="0"/>
              <a:t>Quiz #1</a:t>
            </a:r>
          </a:p>
        </p:txBody>
      </p:sp>
      <p:sp>
        <p:nvSpPr>
          <p:cNvPr id="3" name="Content Placeholder 2">
            <a:extLst>
              <a:ext uri="{FF2B5EF4-FFF2-40B4-BE49-F238E27FC236}">
                <a16:creationId xmlns:a16="http://schemas.microsoft.com/office/drawing/2014/main" id="{E4B13DD2-8ED9-4759-8773-340205FDF3D6}"/>
              </a:ext>
            </a:extLst>
          </p:cNvPr>
          <p:cNvSpPr>
            <a:spLocks noGrp="1"/>
          </p:cNvSpPr>
          <p:nvPr>
            <p:ph idx="1"/>
          </p:nvPr>
        </p:nvSpPr>
        <p:spPr/>
        <p:txBody>
          <a:bodyPr/>
          <a:lstStyle/>
          <a:p>
            <a:pPr marL="0" indent="0">
              <a:buNone/>
            </a:pPr>
            <a:r>
              <a:rPr lang="en-US" dirty="0"/>
              <a:t>Which blend option requires the PHA to agree to terminate its public housing program?</a:t>
            </a:r>
          </a:p>
          <a:p>
            <a:pPr>
              <a:buFont typeface="Wingdings" panose="05000000000000000000" pitchFamily="2" charset="2"/>
              <a:buChar char="q"/>
            </a:pPr>
            <a:r>
              <a:rPr lang="en-US" sz="2400" dirty="0"/>
              <a:t>75%/25% Blend</a:t>
            </a:r>
          </a:p>
          <a:p>
            <a:pPr>
              <a:buFont typeface="Wingdings" panose="05000000000000000000" pitchFamily="2" charset="2"/>
              <a:buChar char="q"/>
            </a:pPr>
            <a:r>
              <a:rPr lang="en-US" sz="2400" dirty="0"/>
              <a:t>Close-out Blend</a:t>
            </a:r>
          </a:p>
          <a:p>
            <a:pPr>
              <a:buFont typeface="Wingdings" panose="05000000000000000000" pitchFamily="2" charset="2"/>
              <a:buChar char="q"/>
            </a:pPr>
            <a:r>
              <a:rPr lang="en-US" sz="2400" dirty="0"/>
              <a:t>Both</a:t>
            </a:r>
          </a:p>
          <a:p>
            <a:pPr marL="0" indent="0">
              <a:buNone/>
            </a:pPr>
            <a:endParaRPr lang="en-US" dirty="0"/>
          </a:p>
        </p:txBody>
      </p:sp>
      <p:sp>
        <p:nvSpPr>
          <p:cNvPr id="4" name="Slide Number Placeholder 3">
            <a:extLst>
              <a:ext uri="{FF2B5EF4-FFF2-40B4-BE49-F238E27FC236}">
                <a16:creationId xmlns:a16="http://schemas.microsoft.com/office/drawing/2014/main" id="{A73687D5-7C11-4377-B3C0-0012173FAD08}"/>
              </a:ext>
            </a:extLst>
          </p:cNvPr>
          <p:cNvSpPr>
            <a:spLocks noGrp="1"/>
          </p:cNvSpPr>
          <p:nvPr>
            <p:ph type="sldNum" sz="quarter" idx="12"/>
          </p:nvPr>
        </p:nvSpPr>
        <p:spPr/>
        <p:txBody>
          <a:bodyPr/>
          <a:lstStyle/>
          <a:p>
            <a:pPr>
              <a:defRPr/>
            </a:pPr>
            <a:fld id="{629C09B0-A436-4930-9DBD-7F024B262714}" type="slidenum">
              <a:rPr lang="en-US" smtClean="0"/>
              <a:pPr>
                <a:defRPr/>
              </a:pPr>
              <a:t>17</a:t>
            </a:fld>
            <a:endParaRPr lang="en-US" dirty="0"/>
          </a:p>
        </p:txBody>
      </p:sp>
    </p:spTree>
    <p:extLst>
      <p:ext uri="{BB962C8B-B14F-4D97-AF65-F5344CB8AC3E}">
        <p14:creationId xmlns:p14="http://schemas.microsoft.com/office/powerpoint/2010/main" val="4024896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18BAC-B89D-4FA4-A96F-74510C7F8FE1}"/>
              </a:ext>
            </a:extLst>
          </p:cNvPr>
          <p:cNvSpPr>
            <a:spLocks noGrp="1"/>
          </p:cNvSpPr>
          <p:nvPr>
            <p:ph type="title"/>
          </p:nvPr>
        </p:nvSpPr>
        <p:spPr/>
        <p:txBody>
          <a:bodyPr/>
          <a:lstStyle/>
          <a:p>
            <a:r>
              <a:rPr lang="en-US" dirty="0"/>
              <a:t>Quiz #2</a:t>
            </a:r>
          </a:p>
        </p:txBody>
      </p:sp>
      <p:sp>
        <p:nvSpPr>
          <p:cNvPr id="3" name="Content Placeholder 2">
            <a:extLst>
              <a:ext uri="{FF2B5EF4-FFF2-40B4-BE49-F238E27FC236}">
                <a16:creationId xmlns:a16="http://schemas.microsoft.com/office/drawing/2014/main" id="{E4B13DD2-8ED9-4759-8773-340205FDF3D6}"/>
              </a:ext>
            </a:extLst>
          </p:cNvPr>
          <p:cNvSpPr>
            <a:spLocks noGrp="1"/>
          </p:cNvSpPr>
          <p:nvPr>
            <p:ph idx="1"/>
          </p:nvPr>
        </p:nvSpPr>
        <p:spPr/>
        <p:txBody>
          <a:bodyPr/>
          <a:lstStyle/>
          <a:p>
            <a:pPr marL="0" indent="0">
              <a:buNone/>
            </a:pPr>
            <a:r>
              <a:rPr lang="en-US" dirty="0"/>
              <a:t>Can the units that convert through RAD be placed under the same HAP contract as the units removed through Section 18?</a:t>
            </a:r>
          </a:p>
          <a:p>
            <a:pPr>
              <a:buFont typeface="Wingdings" panose="05000000000000000000" pitchFamily="2" charset="2"/>
              <a:buChar char="q"/>
            </a:pPr>
            <a:r>
              <a:rPr lang="en-US" sz="2400" dirty="0"/>
              <a:t>Yes</a:t>
            </a:r>
          </a:p>
          <a:p>
            <a:pPr>
              <a:buFont typeface="Wingdings" panose="05000000000000000000" pitchFamily="2" charset="2"/>
              <a:buChar char="q"/>
            </a:pPr>
            <a:r>
              <a:rPr lang="en-US" sz="2400" dirty="0"/>
              <a:t>No</a:t>
            </a:r>
            <a:endParaRPr lang="en-US" dirty="0"/>
          </a:p>
        </p:txBody>
      </p:sp>
      <p:sp>
        <p:nvSpPr>
          <p:cNvPr id="4" name="Slide Number Placeholder 3">
            <a:extLst>
              <a:ext uri="{FF2B5EF4-FFF2-40B4-BE49-F238E27FC236}">
                <a16:creationId xmlns:a16="http://schemas.microsoft.com/office/drawing/2014/main" id="{A73687D5-7C11-4377-B3C0-0012173FAD08}"/>
              </a:ext>
            </a:extLst>
          </p:cNvPr>
          <p:cNvSpPr>
            <a:spLocks noGrp="1"/>
          </p:cNvSpPr>
          <p:nvPr>
            <p:ph type="sldNum" sz="quarter" idx="12"/>
          </p:nvPr>
        </p:nvSpPr>
        <p:spPr/>
        <p:txBody>
          <a:bodyPr/>
          <a:lstStyle/>
          <a:p>
            <a:pPr>
              <a:defRPr/>
            </a:pPr>
            <a:fld id="{629C09B0-A436-4930-9DBD-7F024B262714}" type="slidenum">
              <a:rPr lang="en-US" smtClean="0"/>
              <a:pPr>
                <a:defRPr/>
              </a:pPr>
              <a:t>18</a:t>
            </a:fld>
            <a:endParaRPr lang="en-US" dirty="0"/>
          </a:p>
        </p:txBody>
      </p:sp>
    </p:spTree>
    <p:extLst>
      <p:ext uri="{BB962C8B-B14F-4D97-AF65-F5344CB8AC3E}">
        <p14:creationId xmlns:p14="http://schemas.microsoft.com/office/powerpoint/2010/main" val="1309761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Agenda</a:t>
            </a:r>
          </a:p>
        </p:txBody>
      </p:sp>
      <p:sp>
        <p:nvSpPr>
          <p:cNvPr id="3" name="Content Placeholder 2"/>
          <p:cNvSpPr>
            <a:spLocks noGrp="1"/>
          </p:cNvSpPr>
          <p:nvPr>
            <p:ph idx="1"/>
          </p:nvPr>
        </p:nvSpPr>
        <p:spPr/>
        <p:txBody>
          <a:bodyPr/>
          <a:lstStyle/>
          <a:p>
            <a:r>
              <a:rPr lang="en-US" sz="2800" b="1" dirty="0">
                <a:solidFill>
                  <a:schemeClr val="tx2"/>
                </a:solidFill>
              </a:rPr>
              <a:t>What is Section 18?</a:t>
            </a:r>
          </a:p>
          <a:p>
            <a:r>
              <a:rPr lang="en-US" sz="2800" b="1" dirty="0">
                <a:solidFill>
                  <a:schemeClr val="tx2"/>
                </a:solidFill>
              </a:rPr>
              <a:t>Developing a portfolio strategy</a:t>
            </a:r>
          </a:p>
          <a:p>
            <a:r>
              <a:rPr lang="en-US" sz="2800" b="1" dirty="0">
                <a:solidFill>
                  <a:schemeClr val="tx2"/>
                </a:solidFill>
              </a:rPr>
              <a:t>Combining RAD and Section 18 at a Project</a:t>
            </a:r>
          </a:p>
          <a:p>
            <a:pPr lvl="1"/>
            <a:r>
              <a:rPr lang="en-US" sz="2400" b="1" dirty="0">
                <a:solidFill>
                  <a:schemeClr val="tx2"/>
                </a:solidFill>
              </a:rPr>
              <a:t>RAD/Section 18 75/25 blend</a:t>
            </a:r>
          </a:p>
          <a:p>
            <a:pPr lvl="1"/>
            <a:r>
              <a:rPr lang="en-US" sz="2400" b="1" dirty="0">
                <a:solidFill>
                  <a:schemeClr val="tx2"/>
                </a:solidFill>
              </a:rPr>
              <a:t>RAD/Section 18 Close-out Blend</a:t>
            </a:r>
          </a:p>
          <a:p>
            <a:r>
              <a:rPr lang="en-US" sz="2800" b="1" dirty="0">
                <a:solidFill>
                  <a:schemeClr val="tx2"/>
                </a:solidFill>
              </a:rPr>
              <a:t>Processing</a:t>
            </a:r>
          </a:p>
          <a:p>
            <a:r>
              <a:rPr lang="en-US" sz="2800" b="1" dirty="0">
                <a:solidFill>
                  <a:schemeClr val="tx2"/>
                </a:solidFill>
              </a:rPr>
              <a:t>Questions</a:t>
            </a:r>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1</a:t>
            </a:fld>
            <a:endParaRPr lang="en-US" dirty="0"/>
          </a:p>
        </p:txBody>
      </p:sp>
    </p:spTree>
    <p:extLst>
      <p:ext uri="{BB962C8B-B14F-4D97-AF65-F5344CB8AC3E}">
        <p14:creationId xmlns:p14="http://schemas.microsoft.com/office/powerpoint/2010/main" val="3119889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98C9E-E433-47A1-8A3B-D430817BC2FF}"/>
              </a:ext>
            </a:extLst>
          </p:cNvPr>
          <p:cNvSpPr>
            <a:spLocks noGrp="1"/>
          </p:cNvSpPr>
          <p:nvPr>
            <p:ph idx="1"/>
          </p:nvPr>
        </p:nvSpPr>
        <p:spPr>
          <a:xfrm>
            <a:off x="457200" y="2590800"/>
            <a:ext cx="8229600" cy="3535363"/>
          </a:xfrm>
        </p:spPr>
        <p:txBody>
          <a:bodyPr/>
          <a:lstStyle/>
          <a:p>
            <a:pPr marL="0" indent="0" algn="ctr">
              <a:buNone/>
            </a:pPr>
            <a:r>
              <a:rPr lang="en-US" sz="4800" dirty="0"/>
              <a:t>Questions?</a:t>
            </a:r>
          </a:p>
        </p:txBody>
      </p:sp>
      <p:sp>
        <p:nvSpPr>
          <p:cNvPr id="4" name="Slide Number Placeholder 3">
            <a:extLst>
              <a:ext uri="{FF2B5EF4-FFF2-40B4-BE49-F238E27FC236}">
                <a16:creationId xmlns:a16="http://schemas.microsoft.com/office/drawing/2014/main" id="{77C5B3C9-E713-4506-9362-00DD670A1E2C}"/>
              </a:ext>
            </a:extLst>
          </p:cNvPr>
          <p:cNvSpPr>
            <a:spLocks noGrp="1"/>
          </p:cNvSpPr>
          <p:nvPr>
            <p:ph type="sldNum" sz="quarter" idx="12"/>
          </p:nvPr>
        </p:nvSpPr>
        <p:spPr/>
        <p:txBody>
          <a:bodyPr/>
          <a:lstStyle/>
          <a:p>
            <a:pPr>
              <a:defRPr/>
            </a:pPr>
            <a:fld id="{629C09B0-A436-4930-9DBD-7F024B262714}" type="slidenum">
              <a:rPr lang="en-US" smtClean="0"/>
              <a:pPr>
                <a:defRPr/>
              </a:pPr>
              <a:t>19</a:t>
            </a:fld>
            <a:endParaRPr lang="en-US" dirty="0"/>
          </a:p>
        </p:txBody>
      </p:sp>
    </p:spTree>
    <p:extLst>
      <p:ext uri="{BB962C8B-B14F-4D97-AF65-F5344CB8AC3E}">
        <p14:creationId xmlns:p14="http://schemas.microsoft.com/office/powerpoint/2010/main" val="21351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Section 18?</a:t>
            </a:r>
          </a:p>
        </p:txBody>
      </p:sp>
      <p:sp>
        <p:nvSpPr>
          <p:cNvPr id="3" name="Content Placeholder 2"/>
          <p:cNvSpPr>
            <a:spLocks noGrp="1"/>
          </p:cNvSpPr>
          <p:nvPr>
            <p:ph idx="1"/>
          </p:nvPr>
        </p:nvSpPr>
        <p:spPr>
          <a:xfrm>
            <a:off x="457200" y="1066800"/>
            <a:ext cx="8229600" cy="4525963"/>
          </a:xfrm>
        </p:spPr>
        <p:txBody>
          <a:bodyPr/>
          <a:lstStyle/>
          <a:p>
            <a:pPr marL="0" indent="0">
              <a:buNone/>
            </a:pPr>
            <a:r>
              <a:rPr lang="en-US" dirty="0"/>
              <a:t>Section 18 of the Housing Act of 1937 authorizes the demolition or disposition of public housing.</a:t>
            </a:r>
          </a:p>
          <a:p>
            <a:pPr marL="0" indent="0">
              <a:buNone/>
            </a:pPr>
            <a:r>
              <a:rPr lang="en-US" dirty="0"/>
              <a:t>Requirements outlined in PIH 2018-04. HUD will generally approve a property under Section 18 if it is:</a:t>
            </a:r>
          </a:p>
          <a:p>
            <a:pPr lvl="1"/>
            <a:r>
              <a:rPr lang="en-US" dirty="0"/>
              <a:t>Physically obsolete</a:t>
            </a:r>
          </a:p>
          <a:p>
            <a:pPr lvl="1"/>
            <a:r>
              <a:rPr lang="en-US" dirty="0"/>
              <a:t>Scattered site (non-contiguous) with operational challenges</a:t>
            </a:r>
          </a:p>
          <a:p>
            <a:pPr lvl="1"/>
            <a:r>
              <a:rPr lang="en-US" dirty="0"/>
              <a:t>Owned by a PHA with 50 units or less</a:t>
            </a:r>
          </a:p>
          <a:p>
            <a:pPr lvl="1"/>
            <a:r>
              <a:rPr lang="en-US" dirty="0"/>
              <a:t>RAD/Section 18 blend</a:t>
            </a:r>
          </a:p>
        </p:txBody>
      </p:sp>
      <p:sp>
        <p:nvSpPr>
          <p:cNvPr id="4" name="Slide Number Placeholder 3"/>
          <p:cNvSpPr>
            <a:spLocks noGrp="1"/>
          </p:cNvSpPr>
          <p:nvPr>
            <p:ph type="sldNum" sz="quarter" idx="12"/>
          </p:nvPr>
        </p:nvSpPr>
        <p:spPr/>
        <p:txBody>
          <a:bodyPr/>
          <a:lstStyle/>
          <a:p>
            <a:fld id="{84685E14-3D72-4BDD-9376-7B3416E2E802}" type="slidenum">
              <a:rPr lang="en-US" smtClean="0"/>
              <a:pPr/>
              <a:t>2</a:t>
            </a:fld>
            <a:endParaRPr lang="en-US" dirty="0"/>
          </a:p>
        </p:txBody>
      </p:sp>
    </p:spTree>
    <p:extLst>
      <p:ext uri="{BB962C8B-B14F-4D97-AF65-F5344CB8AC3E}">
        <p14:creationId xmlns:p14="http://schemas.microsoft.com/office/powerpoint/2010/main" val="4020184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18 and Project-Based Vouchers</a:t>
            </a:r>
          </a:p>
        </p:txBody>
      </p:sp>
      <p:sp>
        <p:nvSpPr>
          <p:cNvPr id="3" name="Content Placeholder 2"/>
          <p:cNvSpPr>
            <a:spLocks noGrp="1"/>
          </p:cNvSpPr>
          <p:nvPr>
            <p:ph idx="1"/>
          </p:nvPr>
        </p:nvSpPr>
        <p:spPr/>
        <p:txBody>
          <a:bodyPr/>
          <a:lstStyle/>
          <a:p>
            <a:r>
              <a:rPr lang="en-US" sz="2400" dirty="0"/>
              <a:t>Section 18 Disposition can be used with the Project-Based Voucher program as a preservation and redevelopment tool</a:t>
            </a:r>
          </a:p>
          <a:p>
            <a:r>
              <a:rPr lang="en-US" sz="2400" dirty="0"/>
              <a:t>Following Section 18 approval HUD issues new vouchers (Tenant Protection Vouchers) to PHAs for units occupied with last 24 months</a:t>
            </a:r>
          </a:p>
          <a:p>
            <a:r>
              <a:rPr lang="en-US" sz="2400" dirty="0"/>
              <a:t>Vouchers can be project-based (i.e., PBV) at the former public housing site </a:t>
            </a:r>
          </a:p>
          <a:p>
            <a:pPr lvl="1"/>
            <a:r>
              <a:rPr lang="en-US" sz="2000" dirty="0"/>
              <a:t>Contract rents set at “reasonable rent” (</a:t>
            </a:r>
            <a:r>
              <a:rPr lang="en-US" sz="2000" dirty="0" err="1"/>
              <a:t>i.e</a:t>
            </a:r>
            <a:r>
              <a:rPr lang="en-US" sz="2000" dirty="0"/>
              <a:t>, market rent) not to exceed 110% of FMR</a:t>
            </a:r>
          </a:p>
          <a:p>
            <a:pPr lvl="1"/>
            <a:r>
              <a:rPr lang="en-US" sz="2000" dirty="0"/>
              <a:t>Tenant consent not required</a:t>
            </a:r>
          </a:p>
          <a:p>
            <a:pPr lvl="1"/>
            <a:r>
              <a:rPr lang="en-US" sz="2000" dirty="0"/>
              <a:t>PBV at former public housing property is exempt from PBV “income-mixing” requirement and not count against PHA’s PBV program cap (20%)</a:t>
            </a:r>
          </a:p>
          <a:p>
            <a:pPr lvl="1"/>
            <a:r>
              <a:rPr lang="en-US" sz="2000" dirty="0"/>
              <a:t>Competitive selection generally not required</a:t>
            </a:r>
          </a:p>
          <a:p>
            <a:endParaRPr lang="en-US" dirty="0"/>
          </a:p>
        </p:txBody>
      </p:sp>
      <p:sp>
        <p:nvSpPr>
          <p:cNvPr id="4" name="Slide Number Placeholder 3"/>
          <p:cNvSpPr>
            <a:spLocks noGrp="1"/>
          </p:cNvSpPr>
          <p:nvPr>
            <p:ph type="sldNum" sz="quarter" idx="12"/>
          </p:nvPr>
        </p:nvSpPr>
        <p:spPr/>
        <p:txBody>
          <a:bodyPr/>
          <a:lstStyle/>
          <a:p>
            <a:fld id="{84685E14-3D72-4BDD-9376-7B3416E2E802}" type="slidenum">
              <a:rPr lang="en-US" smtClean="0"/>
              <a:pPr/>
              <a:t>3</a:t>
            </a:fld>
            <a:endParaRPr lang="en-US" dirty="0"/>
          </a:p>
        </p:txBody>
      </p:sp>
    </p:spTree>
    <p:extLst>
      <p:ext uri="{BB962C8B-B14F-4D97-AF65-F5344CB8AC3E}">
        <p14:creationId xmlns:p14="http://schemas.microsoft.com/office/powerpoint/2010/main" val="299975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6403-427F-4EC0-9B08-8FB5D30CA9CE}"/>
              </a:ext>
            </a:extLst>
          </p:cNvPr>
          <p:cNvSpPr>
            <a:spLocks noGrp="1"/>
          </p:cNvSpPr>
          <p:nvPr>
            <p:ph type="title"/>
          </p:nvPr>
        </p:nvSpPr>
        <p:spPr/>
        <p:txBody>
          <a:bodyPr/>
          <a:lstStyle/>
          <a:p>
            <a:r>
              <a:rPr lang="en-US" dirty="0"/>
              <a:t>Portfolio Strategy</a:t>
            </a:r>
          </a:p>
        </p:txBody>
      </p:sp>
      <p:sp>
        <p:nvSpPr>
          <p:cNvPr id="3" name="Content Placeholder 2">
            <a:extLst>
              <a:ext uri="{FF2B5EF4-FFF2-40B4-BE49-F238E27FC236}">
                <a16:creationId xmlns:a16="http://schemas.microsoft.com/office/drawing/2014/main" id="{765E73CB-5FD8-43F3-B39B-EA61BA820450}"/>
              </a:ext>
            </a:extLst>
          </p:cNvPr>
          <p:cNvSpPr>
            <a:spLocks noGrp="1"/>
          </p:cNvSpPr>
          <p:nvPr>
            <p:ph idx="1"/>
          </p:nvPr>
        </p:nvSpPr>
        <p:spPr/>
        <p:txBody>
          <a:bodyPr/>
          <a:lstStyle/>
          <a:p>
            <a:pPr marL="0" indent="0">
              <a:buNone/>
            </a:pPr>
            <a:r>
              <a:rPr lang="en-US" dirty="0"/>
              <a:t>HUD encourages PHAs to use a combination of RAD and Section 18 to preserve and improve their portfolio by transitioning properties to project-based Section 8 assistance</a:t>
            </a:r>
          </a:p>
        </p:txBody>
      </p:sp>
      <p:sp>
        <p:nvSpPr>
          <p:cNvPr id="4" name="Slide Number Placeholder 3">
            <a:extLst>
              <a:ext uri="{FF2B5EF4-FFF2-40B4-BE49-F238E27FC236}">
                <a16:creationId xmlns:a16="http://schemas.microsoft.com/office/drawing/2014/main" id="{12C31872-26C6-4142-A21C-7FFBEDED57FF}"/>
              </a:ext>
            </a:extLst>
          </p:cNvPr>
          <p:cNvSpPr>
            <a:spLocks noGrp="1"/>
          </p:cNvSpPr>
          <p:nvPr>
            <p:ph type="sldNum" sz="quarter" idx="12"/>
          </p:nvPr>
        </p:nvSpPr>
        <p:spPr/>
        <p:txBody>
          <a:bodyPr/>
          <a:lstStyle/>
          <a:p>
            <a:pPr>
              <a:defRPr/>
            </a:pPr>
            <a:fld id="{629C09B0-A436-4930-9DBD-7F024B262714}" type="slidenum">
              <a:rPr lang="en-US" smtClean="0"/>
              <a:pPr>
                <a:defRPr/>
              </a:pPr>
              <a:t>4</a:t>
            </a:fld>
            <a:endParaRPr lang="en-US" dirty="0"/>
          </a:p>
        </p:txBody>
      </p:sp>
    </p:spTree>
    <p:extLst>
      <p:ext uri="{BB962C8B-B14F-4D97-AF65-F5344CB8AC3E}">
        <p14:creationId xmlns:p14="http://schemas.microsoft.com/office/powerpoint/2010/main" val="3500290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6403-427F-4EC0-9B08-8FB5D30CA9CE}"/>
              </a:ext>
            </a:extLst>
          </p:cNvPr>
          <p:cNvSpPr>
            <a:spLocks noGrp="1"/>
          </p:cNvSpPr>
          <p:nvPr>
            <p:ph type="title"/>
          </p:nvPr>
        </p:nvSpPr>
        <p:spPr/>
        <p:txBody>
          <a:bodyPr/>
          <a:lstStyle/>
          <a:p>
            <a:r>
              <a:rPr lang="en-US" dirty="0"/>
              <a:t>Portfolio Repositioning Strategy</a:t>
            </a:r>
          </a:p>
        </p:txBody>
      </p:sp>
      <p:sp>
        <p:nvSpPr>
          <p:cNvPr id="3" name="Content Placeholder 2">
            <a:extLst>
              <a:ext uri="{FF2B5EF4-FFF2-40B4-BE49-F238E27FC236}">
                <a16:creationId xmlns:a16="http://schemas.microsoft.com/office/drawing/2014/main" id="{765E73CB-5FD8-43F3-B39B-EA61BA820450}"/>
              </a:ext>
            </a:extLst>
          </p:cNvPr>
          <p:cNvSpPr>
            <a:spLocks noGrp="1"/>
          </p:cNvSpPr>
          <p:nvPr>
            <p:ph idx="1"/>
          </p:nvPr>
        </p:nvSpPr>
        <p:spPr/>
        <p:txBody>
          <a:bodyPr/>
          <a:lstStyle/>
          <a:p>
            <a:pPr marL="0" indent="0">
              <a:buNone/>
            </a:pPr>
            <a:r>
              <a:rPr lang="en-US" sz="2800" b="1" u="sng" dirty="0">
                <a:solidFill>
                  <a:schemeClr val="tx2"/>
                </a:solidFill>
              </a:rPr>
              <a:t>Planning</a:t>
            </a:r>
          </a:p>
          <a:p>
            <a:r>
              <a:rPr lang="en-US" sz="2400" dirty="0"/>
              <a:t>Set goals for each asset: preserve, redevelop, voucher out</a:t>
            </a:r>
          </a:p>
          <a:p>
            <a:r>
              <a:rPr lang="en-US" sz="2400" dirty="0"/>
              <a:t>Categorize portfolio: e.g., obsolete, scattered site, low/moderate/high needs,”</a:t>
            </a:r>
          </a:p>
          <a:p>
            <a:r>
              <a:rPr lang="en-US" sz="2400" dirty="0"/>
              <a:t>Sequencing: dispose of assets to generate proceeds; generate fees from financing; last 50 units eligible for Sec 18</a:t>
            </a:r>
          </a:p>
          <a:p>
            <a:endParaRPr lang="en-US" sz="2400" dirty="0"/>
          </a:p>
          <a:p>
            <a:pPr marL="0" indent="0">
              <a:buNone/>
            </a:pPr>
            <a:r>
              <a:rPr lang="en-US" sz="2400" dirty="0"/>
              <a:t>See </a:t>
            </a:r>
            <a:r>
              <a:rPr lang="en-US" sz="2400" b="1" dirty="0">
                <a:solidFill>
                  <a:schemeClr val="tx2"/>
                </a:solidFill>
              </a:rPr>
              <a:t>“Asset Repositioning for PHAs” </a:t>
            </a:r>
            <a:r>
              <a:rPr lang="en-US" sz="2400" dirty="0"/>
              <a:t>webinars on RAD Resource Desk</a:t>
            </a:r>
          </a:p>
        </p:txBody>
      </p:sp>
      <p:sp>
        <p:nvSpPr>
          <p:cNvPr id="4" name="Slide Number Placeholder 3">
            <a:extLst>
              <a:ext uri="{FF2B5EF4-FFF2-40B4-BE49-F238E27FC236}">
                <a16:creationId xmlns:a16="http://schemas.microsoft.com/office/drawing/2014/main" id="{12C31872-26C6-4142-A21C-7FFBEDED57FF}"/>
              </a:ext>
            </a:extLst>
          </p:cNvPr>
          <p:cNvSpPr>
            <a:spLocks noGrp="1"/>
          </p:cNvSpPr>
          <p:nvPr>
            <p:ph type="sldNum" sz="quarter" idx="12"/>
          </p:nvPr>
        </p:nvSpPr>
        <p:spPr/>
        <p:txBody>
          <a:bodyPr/>
          <a:lstStyle/>
          <a:p>
            <a:pPr>
              <a:defRPr/>
            </a:pPr>
            <a:fld id="{629C09B0-A436-4930-9DBD-7F024B262714}" type="slidenum">
              <a:rPr lang="en-US" smtClean="0"/>
              <a:pPr>
                <a:defRPr/>
              </a:pPr>
              <a:t>5</a:t>
            </a:fld>
            <a:endParaRPr lang="en-US" dirty="0"/>
          </a:p>
        </p:txBody>
      </p:sp>
    </p:spTree>
    <p:extLst>
      <p:ext uri="{BB962C8B-B14F-4D97-AF65-F5344CB8AC3E}">
        <p14:creationId xmlns:p14="http://schemas.microsoft.com/office/powerpoint/2010/main" val="1810505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394E-548B-4588-8C74-7A2857D1BDF0}"/>
              </a:ext>
            </a:extLst>
          </p:cNvPr>
          <p:cNvSpPr>
            <a:spLocks noGrp="1"/>
          </p:cNvSpPr>
          <p:nvPr>
            <p:ph type="title"/>
          </p:nvPr>
        </p:nvSpPr>
        <p:spPr/>
        <p:txBody>
          <a:bodyPr/>
          <a:lstStyle/>
          <a:p>
            <a:r>
              <a:rPr lang="en-US" dirty="0"/>
              <a:t>RAD &amp; Section 18 Blends</a:t>
            </a:r>
          </a:p>
        </p:txBody>
      </p:sp>
      <p:sp>
        <p:nvSpPr>
          <p:cNvPr id="3" name="Content Placeholder 2">
            <a:extLst>
              <a:ext uri="{FF2B5EF4-FFF2-40B4-BE49-F238E27FC236}">
                <a16:creationId xmlns:a16="http://schemas.microsoft.com/office/drawing/2014/main" id="{615078E0-714F-4750-ACC1-7C65DD185CB0}"/>
              </a:ext>
            </a:extLst>
          </p:cNvPr>
          <p:cNvSpPr>
            <a:spLocks noGrp="1"/>
          </p:cNvSpPr>
          <p:nvPr>
            <p:ph idx="1"/>
          </p:nvPr>
        </p:nvSpPr>
        <p:spPr/>
        <p:txBody>
          <a:bodyPr/>
          <a:lstStyle/>
          <a:p>
            <a:pPr marL="0" indent="0">
              <a:spcBef>
                <a:spcPts val="0"/>
              </a:spcBef>
              <a:spcAft>
                <a:spcPts val="1200"/>
              </a:spcAft>
              <a:buNone/>
            </a:pPr>
            <a:r>
              <a:rPr lang="en-US" dirty="0"/>
              <a:t>HUD has also developed tools for PHAs to use RAD and Section 18 </a:t>
            </a:r>
            <a:r>
              <a:rPr lang="en-US" b="1" i="1" dirty="0">
                <a:solidFill>
                  <a:schemeClr val="tx2"/>
                </a:solidFill>
              </a:rPr>
              <a:t>at the same project </a:t>
            </a:r>
            <a:r>
              <a:rPr lang="en-US" dirty="0"/>
              <a:t>so as to increase revenue to support greater financing:</a:t>
            </a:r>
          </a:p>
          <a:p>
            <a:pPr>
              <a:spcBef>
                <a:spcPts val="0"/>
              </a:spcBef>
              <a:spcAft>
                <a:spcPts val="1200"/>
              </a:spcAft>
              <a:buFont typeface="Wingdings" panose="05000000000000000000" pitchFamily="2" charset="2"/>
              <a:buChar char="Ø"/>
            </a:pPr>
            <a:r>
              <a:rPr lang="en-US" b="1" dirty="0">
                <a:solidFill>
                  <a:schemeClr val="tx2"/>
                </a:solidFill>
              </a:rPr>
              <a:t>RAD &amp; Section 18 75%/25% blend</a:t>
            </a:r>
          </a:p>
          <a:p>
            <a:pPr>
              <a:spcBef>
                <a:spcPts val="0"/>
              </a:spcBef>
              <a:spcAft>
                <a:spcPts val="1200"/>
              </a:spcAft>
              <a:buFont typeface="Wingdings" panose="05000000000000000000" pitchFamily="2" charset="2"/>
              <a:buChar char="Ø"/>
            </a:pPr>
            <a:r>
              <a:rPr lang="en-US" b="1" dirty="0">
                <a:solidFill>
                  <a:schemeClr val="tx2"/>
                </a:solidFill>
              </a:rPr>
              <a:t>RAD &amp; Section 18 “Close-out” blend</a:t>
            </a:r>
          </a:p>
        </p:txBody>
      </p:sp>
      <p:sp>
        <p:nvSpPr>
          <p:cNvPr id="4" name="Slide Number Placeholder 3">
            <a:extLst>
              <a:ext uri="{FF2B5EF4-FFF2-40B4-BE49-F238E27FC236}">
                <a16:creationId xmlns:a16="http://schemas.microsoft.com/office/drawing/2014/main" id="{EBC0A090-3328-4A17-AF3B-E8BA2E42BACB}"/>
              </a:ext>
            </a:extLst>
          </p:cNvPr>
          <p:cNvSpPr>
            <a:spLocks noGrp="1"/>
          </p:cNvSpPr>
          <p:nvPr>
            <p:ph type="sldNum" sz="quarter" idx="12"/>
          </p:nvPr>
        </p:nvSpPr>
        <p:spPr/>
        <p:txBody>
          <a:bodyPr/>
          <a:lstStyle/>
          <a:p>
            <a:pPr>
              <a:defRPr/>
            </a:pPr>
            <a:fld id="{629C09B0-A436-4930-9DBD-7F024B262714}" type="slidenum">
              <a:rPr lang="en-US" smtClean="0"/>
              <a:pPr>
                <a:defRPr/>
              </a:pPr>
              <a:t>6</a:t>
            </a:fld>
            <a:endParaRPr lang="en-US" dirty="0"/>
          </a:p>
        </p:txBody>
      </p:sp>
    </p:spTree>
    <p:extLst>
      <p:ext uri="{BB962C8B-B14F-4D97-AF65-F5344CB8AC3E}">
        <p14:creationId xmlns:p14="http://schemas.microsoft.com/office/powerpoint/2010/main" val="2080581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323E3-0DFA-4907-B8DA-4F310FC24B50}"/>
              </a:ext>
            </a:extLst>
          </p:cNvPr>
          <p:cNvSpPr>
            <a:spLocks noGrp="1"/>
          </p:cNvSpPr>
          <p:nvPr>
            <p:ph type="title"/>
          </p:nvPr>
        </p:nvSpPr>
        <p:spPr/>
        <p:txBody>
          <a:bodyPr wrap="square" anchor="ctr">
            <a:normAutofit/>
          </a:bodyPr>
          <a:lstStyle/>
          <a:p>
            <a:r>
              <a:rPr lang="en-US" dirty="0"/>
              <a:t>RAD &amp; Section 18 75%/25% Blend</a:t>
            </a:r>
          </a:p>
        </p:txBody>
      </p:sp>
      <p:sp>
        <p:nvSpPr>
          <p:cNvPr id="3" name="Content Placeholder 2">
            <a:extLst>
              <a:ext uri="{FF2B5EF4-FFF2-40B4-BE49-F238E27FC236}">
                <a16:creationId xmlns:a16="http://schemas.microsoft.com/office/drawing/2014/main" id="{0B717B59-8BA8-42EF-8B07-E5246AA8A94D}"/>
              </a:ext>
            </a:extLst>
          </p:cNvPr>
          <p:cNvSpPr>
            <a:spLocks noGrp="1"/>
          </p:cNvSpPr>
          <p:nvPr>
            <p:ph idx="1"/>
          </p:nvPr>
        </p:nvSpPr>
        <p:spPr/>
        <p:txBody>
          <a:bodyPr wrap="square" anchor="t">
            <a:normAutofit lnSpcReduction="10000"/>
          </a:bodyPr>
          <a:lstStyle/>
          <a:p>
            <a:pPr marL="0" indent="0">
              <a:lnSpc>
                <a:spcPct val="90000"/>
              </a:lnSpc>
              <a:buNone/>
            </a:pPr>
            <a:r>
              <a:rPr lang="en-US" sz="2600" dirty="0"/>
              <a:t>PIH 2018-04 established that:</a:t>
            </a:r>
          </a:p>
          <a:p>
            <a:pPr marL="0" indent="0">
              <a:lnSpc>
                <a:spcPct val="90000"/>
              </a:lnSpc>
              <a:buNone/>
            </a:pPr>
            <a:endParaRPr lang="en-US" sz="2600" i="1" dirty="0">
              <a:solidFill>
                <a:schemeClr val="tx2"/>
              </a:solidFill>
            </a:endParaRPr>
          </a:p>
          <a:p>
            <a:pPr marL="0" indent="0">
              <a:lnSpc>
                <a:spcPct val="90000"/>
              </a:lnSpc>
              <a:buNone/>
            </a:pPr>
            <a:r>
              <a:rPr lang="en-US" b="1" dirty="0">
                <a:solidFill>
                  <a:schemeClr val="tx2"/>
                </a:solidFill>
              </a:rPr>
              <a:t>RAD conversions that involve new construction or substantial rehabilitation, without using 9% LIHTC, can get 25% of units approved under Section 18. Vouchers that are issued must be project-based (i.e., PBV)</a:t>
            </a:r>
          </a:p>
          <a:p>
            <a:pPr marL="0" indent="0">
              <a:lnSpc>
                <a:spcPct val="90000"/>
              </a:lnSpc>
              <a:buNone/>
            </a:pPr>
            <a:endParaRPr lang="en-US" sz="2600" b="1" i="1" dirty="0">
              <a:solidFill>
                <a:schemeClr val="tx2"/>
              </a:solidFill>
            </a:endParaRPr>
          </a:p>
          <a:p>
            <a:pPr marL="0" indent="0">
              <a:lnSpc>
                <a:spcPct val="90000"/>
              </a:lnSpc>
              <a:buNone/>
            </a:pPr>
            <a:r>
              <a:rPr lang="en-US" sz="2600" dirty="0"/>
              <a:t>Property does not need to meet any other Section 18 eligibility criteria (e.g., does not need to meet obsolescence test)</a:t>
            </a:r>
          </a:p>
        </p:txBody>
      </p:sp>
      <p:sp>
        <p:nvSpPr>
          <p:cNvPr id="4" name="Slide Number Placeholder 3">
            <a:extLst>
              <a:ext uri="{FF2B5EF4-FFF2-40B4-BE49-F238E27FC236}">
                <a16:creationId xmlns:a16="http://schemas.microsoft.com/office/drawing/2014/main" id="{1786363C-4FAA-451C-88EB-217CC0092AAC}"/>
              </a:ext>
            </a:extLst>
          </p:cNvPr>
          <p:cNvSpPr>
            <a:spLocks noGrp="1"/>
          </p:cNvSpPr>
          <p:nvPr>
            <p:ph type="sldNum" sz="quarter" idx="12"/>
          </p:nvPr>
        </p:nvSpPr>
        <p:spPr/>
        <p:txBody>
          <a:bodyPr wrap="square" anchor="ctr">
            <a:normAutofit/>
          </a:bodyPr>
          <a:lstStyle/>
          <a:p>
            <a:pPr>
              <a:spcAft>
                <a:spcPts val="600"/>
              </a:spcAft>
            </a:pPr>
            <a:fld id="{84685E14-3D72-4BDD-9376-7B3416E2E802}" type="slidenum">
              <a:rPr lang="en-US" smtClean="0"/>
              <a:pPr>
                <a:spcAft>
                  <a:spcPts val="600"/>
                </a:spcAft>
              </a:pPr>
              <a:t>7</a:t>
            </a:fld>
            <a:endParaRPr lang="en-US"/>
          </a:p>
        </p:txBody>
      </p:sp>
    </p:spTree>
    <p:extLst>
      <p:ext uri="{BB962C8B-B14F-4D97-AF65-F5344CB8AC3E}">
        <p14:creationId xmlns:p14="http://schemas.microsoft.com/office/powerpoint/2010/main" val="409014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2A4D07-3B49-4326-9199-70DE2028601F}"/>
              </a:ext>
            </a:extLst>
          </p:cNvPr>
          <p:cNvSpPr>
            <a:spLocks noGrp="1"/>
          </p:cNvSpPr>
          <p:nvPr>
            <p:ph idx="1"/>
          </p:nvPr>
        </p:nvSpPr>
        <p:spPr>
          <a:xfrm>
            <a:off x="457200" y="1449972"/>
            <a:ext cx="8229600" cy="4525963"/>
          </a:xfrm>
        </p:spPr>
        <p:txBody>
          <a:bodyPr/>
          <a:lstStyle/>
          <a:p>
            <a:pPr marL="0" indent="0">
              <a:buNone/>
            </a:pPr>
            <a:r>
              <a:rPr lang="en-US" u="sng" dirty="0"/>
              <a:t>Sooner Haven (Oklahoma City)</a:t>
            </a:r>
          </a:p>
          <a:p>
            <a:r>
              <a:rPr lang="en-US" dirty="0"/>
              <a:t>150 unit garden-style property</a:t>
            </a:r>
          </a:p>
          <a:p>
            <a:pPr lvl="1"/>
            <a:r>
              <a:rPr lang="en-US" dirty="0"/>
              <a:t>113 units converted through RAD to PBV contract; </a:t>
            </a:r>
          </a:p>
          <a:p>
            <a:pPr lvl="1"/>
            <a:r>
              <a:rPr lang="en-US" dirty="0"/>
              <a:t>37 units removed through Section 18 and placed under non-RAD PBV contract</a:t>
            </a:r>
          </a:p>
          <a:p>
            <a:r>
              <a:rPr lang="en-US" dirty="0"/>
              <a:t>Higher revenue created ability to leverage additional $2 million in debt</a:t>
            </a:r>
          </a:p>
          <a:p>
            <a:r>
              <a:rPr lang="en-US" dirty="0"/>
              <a:t>Substantial rehab: $94k/unit</a:t>
            </a:r>
          </a:p>
          <a:p>
            <a:endParaRPr lang="en-US" dirty="0"/>
          </a:p>
        </p:txBody>
      </p:sp>
      <p:sp>
        <p:nvSpPr>
          <p:cNvPr id="4" name="Slide Number Placeholder 3">
            <a:extLst>
              <a:ext uri="{FF2B5EF4-FFF2-40B4-BE49-F238E27FC236}">
                <a16:creationId xmlns:a16="http://schemas.microsoft.com/office/drawing/2014/main" id="{BA1D96E9-E862-411E-A671-62BD5299F859}"/>
              </a:ext>
            </a:extLst>
          </p:cNvPr>
          <p:cNvSpPr>
            <a:spLocks noGrp="1"/>
          </p:cNvSpPr>
          <p:nvPr>
            <p:ph type="sldNum" sz="quarter" idx="12"/>
          </p:nvPr>
        </p:nvSpPr>
        <p:spPr/>
        <p:txBody>
          <a:bodyPr/>
          <a:lstStyle/>
          <a:p>
            <a:pPr>
              <a:defRPr/>
            </a:pPr>
            <a:fld id="{629C09B0-A436-4930-9DBD-7F024B262714}" type="slidenum">
              <a:rPr lang="en-US" smtClean="0"/>
              <a:pPr>
                <a:defRPr/>
              </a:pPr>
              <a:t>8</a:t>
            </a:fld>
            <a:endParaRPr lang="en-US" dirty="0"/>
          </a:p>
        </p:txBody>
      </p:sp>
      <p:pic>
        <p:nvPicPr>
          <p:cNvPr id="5" name="Picture 4" descr="Related image">
            <a:extLst>
              <a:ext uri="{FF2B5EF4-FFF2-40B4-BE49-F238E27FC236}">
                <a16:creationId xmlns:a16="http://schemas.microsoft.com/office/drawing/2014/main" id="{9C98BCBD-B44F-465D-A1EC-943778A3362F}"/>
              </a:ext>
            </a:extLst>
          </p:cNvPr>
          <p:cNvPicPr/>
          <p:nvPr/>
        </p:nvPicPr>
        <p:blipFill rotWithShape="1">
          <a:blip r:embed="rId2" cstate="print">
            <a:extLst>
              <a:ext uri="{28A0092B-C50C-407E-A947-70E740481C1C}">
                <a14:useLocalDpi xmlns:a14="http://schemas.microsoft.com/office/drawing/2010/main" val="0"/>
              </a:ext>
            </a:extLst>
          </a:blip>
          <a:srcRect t="2781" b="5459"/>
          <a:stretch/>
        </p:blipFill>
        <p:spPr bwMode="auto">
          <a:xfrm>
            <a:off x="5987209" y="4729066"/>
            <a:ext cx="3156791" cy="1628191"/>
          </a:xfrm>
          <a:prstGeom prst="rect">
            <a:avLst/>
          </a:prstGeom>
          <a:noFill/>
          <a:ln>
            <a:solidFill>
              <a:schemeClr val="tx1"/>
            </a:solidFill>
          </a:ln>
          <a:extLst>
            <a:ext uri="{53640926-AAD7-44D8-BBD7-CCE9431645EC}">
              <a14:shadowObscured xmlns:a14="http://schemas.microsoft.com/office/drawing/2010/main"/>
            </a:ext>
          </a:extLst>
        </p:spPr>
      </p:pic>
      <p:sp>
        <p:nvSpPr>
          <p:cNvPr id="6" name="Title 1">
            <a:extLst>
              <a:ext uri="{FF2B5EF4-FFF2-40B4-BE49-F238E27FC236}">
                <a16:creationId xmlns:a16="http://schemas.microsoft.com/office/drawing/2014/main" id="{9D521D01-EA8E-44C9-8C19-F78F1C89D7FC}"/>
              </a:ext>
            </a:extLst>
          </p:cNvPr>
          <p:cNvSpPr>
            <a:spLocks noGrp="1"/>
          </p:cNvSpPr>
          <p:nvPr>
            <p:ph type="title"/>
          </p:nvPr>
        </p:nvSpPr>
        <p:spPr>
          <a:xfrm>
            <a:off x="457200" y="274638"/>
            <a:ext cx="8229600" cy="1143000"/>
          </a:xfrm>
        </p:spPr>
        <p:txBody>
          <a:bodyPr wrap="square" anchor="ctr">
            <a:normAutofit/>
          </a:bodyPr>
          <a:lstStyle/>
          <a:p>
            <a:r>
              <a:rPr lang="en-US" dirty="0"/>
              <a:t>RAD &amp; Section 18 75%/25% Blend</a:t>
            </a:r>
          </a:p>
        </p:txBody>
      </p:sp>
    </p:spTree>
    <p:extLst>
      <p:ext uri="{BB962C8B-B14F-4D97-AF65-F5344CB8AC3E}">
        <p14:creationId xmlns:p14="http://schemas.microsoft.com/office/powerpoint/2010/main" val="1559810009"/>
      </p:ext>
    </p:extLst>
  </p:cSld>
  <p:clrMapOvr>
    <a:masterClrMapping/>
  </p:clrMapOvr>
</p:sld>
</file>

<file path=ppt/theme/theme1.xml><?xml version="1.0" encoding="utf-8"?>
<a:theme xmlns:a="http://schemas.openxmlformats.org/drawingml/2006/main" name="HSNG PPT Template_March 21-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6B6C543C32EA46A0A9D8391E81E908" ma:contentTypeVersion="12" ma:contentTypeDescription="Create a new document." ma:contentTypeScope="" ma:versionID="d9d1f74676652102044d9ceb6f172d1b">
  <xsd:schema xmlns:xsd="http://www.w3.org/2001/XMLSchema" xmlns:xs="http://www.w3.org/2001/XMLSchema" xmlns:p="http://schemas.microsoft.com/office/2006/metadata/properties" xmlns:ns2="307fff00-37e0-40db-9062-22efbc65f95f" xmlns:ns3="7f3d6263-8e7f-4033-bd7b-5fd45ab2b742" targetNamespace="http://schemas.microsoft.com/office/2006/metadata/properties" ma:root="true" ma:fieldsID="c57e4de57f9e1f8aeeba33deda519f4f" ns2:_="" ns3:_="">
    <xsd:import namespace="307fff00-37e0-40db-9062-22efbc65f95f"/>
    <xsd:import namespace="7f3d6263-8e7f-4033-bd7b-5fd45ab2b74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fff00-37e0-40db-9062-22efbc65f9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3d6263-8e7f-4033-bd7b-5fd45ab2b74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6FCECE-FB98-483D-AF7C-5ABC7AC574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7fff00-37e0-40db-9062-22efbc65f95f"/>
    <ds:schemaRef ds:uri="7f3d6263-8e7f-4033-bd7b-5fd45ab2b7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9805D7-9855-478B-9355-48267635C7C7}">
  <ds:schemaRefs>
    <ds:schemaRef ds:uri="http://schemas.microsoft.com/sharepoint/v3/contenttype/forms"/>
  </ds:schemaRefs>
</ds:datastoreItem>
</file>

<file path=customXml/itemProps3.xml><?xml version="1.0" encoding="utf-8"?>
<ds:datastoreItem xmlns:ds="http://schemas.openxmlformats.org/officeDocument/2006/customXml" ds:itemID="{5F9C11D8-45BE-4523-9C8D-DB7B3E0EDADE}">
  <ds:schemaRefs>
    <ds:schemaRef ds:uri="7f3d6263-8e7f-4033-bd7b-5fd45ab2b742"/>
    <ds:schemaRef ds:uri="http://purl.org/dc/elements/1.1/"/>
    <ds:schemaRef ds:uri="http://schemas.microsoft.com/office/2006/metadata/properties"/>
    <ds:schemaRef ds:uri="307fff00-37e0-40db-9062-22efbc65f95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199</TotalTime>
  <Words>1108</Words>
  <Application>Microsoft Office PowerPoint</Application>
  <PresentationFormat>On-screen Show (4:3)</PresentationFormat>
  <Paragraphs>124</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HSNG PPT Template_March 21-2013</vt:lpstr>
      <vt:lpstr>RAD and Section 18 Blends</vt:lpstr>
      <vt:lpstr>Agenda</vt:lpstr>
      <vt:lpstr>What is Section 18?</vt:lpstr>
      <vt:lpstr>Section 18 and Project-Based Vouchers</vt:lpstr>
      <vt:lpstr>Portfolio Strategy</vt:lpstr>
      <vt:lpstr>Portfolio Repositioning Strategy</vt:lpstr>
      <vt:lpstr>RAD &amp; Section 18 Blends</vt:lpstr>
      <vt:lpstr>RAD &amp; Section 18 75%/25% Blend</vt:lpstr>
      <vt:lpstr>RAD &amp; Section 18 75%/25% Blend</vt:lpstr>
      <vt:lpstr>RAD &amp; Section 18 75%/25% Blend</vt:lpstr>
      <vt:lpstr>RAD &amp; Section 18 Close-Out Blend</vt:lpstr>
      <vt:lpstr>RAD &amp; Section 18 Close-Out Blend</vt:lpstr>
      <vt:lpstr>RAD &amp; Section 18 Close-Out Blend</vt:lpstr>
      <vt:lpstr>Processing RAD &amp; Section 18 Blends</vt:lpstr>
      <vt:lpstr>Processing RAD &amp; Section 18 Blends</vt:lpstr>
      <vt:lpstr>Loose Ends</vt:lpstr>
      <vt:lpstr>More Information </vt:lpstr>
      <vt:lpstr>Quiz #1</vt:lpstr>
      <vt:lpstr>Quiz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 and Section 18 Blends</dc:title>
  <dc:creator>William</dc:creator>
  <cp:lastModifiedBy>Campion, Grace</cp:lastModifiedBy>
  <cp:revision>21</cp:revision>
  <dcterms:created xsi:type="dcterms:W3CDTF">2020-06-12T02:24:54Z</dcterms:created>
  <dcterms:modified xsi:type="dcterms:W3CDTF">2020-06-22T15:21:23Z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0x010100EE6B6C543C32EA46A0A9D8391E81E908</vt:lpwstr>
  </property>
</Properties>
</file>