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358" r:id="rId5"/>
    <p:sldId id="359" r:id="rId6"/>
    <p:sldId id="366" r:id="rId7"/>
    <p:sldId id="367" r:id="rId8"/>
    <p:sldId id="368" r:id="rId9"/>
    <p:sldId id="369" r:id="rId10"/>
    <p:sldId id="363" r:id="rId11"/>
    <p:sldId id="372" r:id="rId12"/>
    <p:sldId id="364" r:id="rId13"/>
    <p:sldId id="373" r:id="rId14"/>
    <p:sldId id="370" r:id="rId15"/>
    <p:sldId id="362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ug Lynott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1D6C"/>
    <a:srgbClr val="008A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EBE0D9-81B7-4CF0-A5B7-10D9D466D545}" v="8" dt="2020-06-23T12:42:13.291"/>
    <p1510:client id="{D61E2E48-75AF-92D6-1285-C76BF136FFF1}" v="6" dt="2020-06-23T20:25:19.3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9" autoAdjust="0"/>
    <p:restoredTop sz="78197" autoAdjust="0"/>
  </p:normalViewPr>
  <p:slideViewPr>
    <p:cSldViewPr>
      <p:cViewPr varScale="1">
        <p:scale>
          <a:sx n="52" d="100"/>
          <a:sy n="52" d="100"/>
        </p:scale>
        <p:origin x="112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/>
          <a:lstStyle>
            <a:lvl1pPr algn="r">
              <a:defRPr sz="1300"/>
            </a:lvl1pPr>
          </a:lstStyle>
          <a:p>
            <a:fld id="{9288F3E7-84C9-49CF-9AD2-38B70798F575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 anchor="b"/>
          <a:lstStyle>
            <a:lvl1pPr algn="r">
              <a:defRPr sz="1300"/>
            </a:lvl1pPr>
          </a:lstStyle>
          <a:p>
            <a:fld id="{17A657C6-FBB3-41A7-B358-D36F1953E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0994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/>
          <a:lstStyle>
            <a:lvl1pPr algn="r">
              <a:defRPr sz="1300"/>
            </a:lvl1pPr>
          </a:lstStyle>
          <a:p>
            <a:fld id="{D1FE5213-1063-4CD2-98ED-E77F70B35C05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8" rIns="96657" bIns="4832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7" tIns="48328" rIns="96657" bIns="4832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 anchor="b"/>
          <a:lstStyle>
            <a:lvl1pPr algn="r">
              <a:defRPr sz="1300"/>
            </a:lvl1pPr>
          </a:lstStyle>
          <a:p>
            <a:fld id="{FC94895B-25C5-4F61-8046-6D44BFF1CB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9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94895B-25C5-4F61-8046-6D44BFF1CB64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621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94895B-25C5-4F61-8046-6D44BFF1CB6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244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547752-7DC8-C744-9A66-C5D1C3DDB192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5A3DF7-F23F-4B4E-AE83-1C04C54EFB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07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7D49-4B23-7B41-9DD1-CE88D59ABE6A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45999-340E-4ACF-BB34-8FE13F43D1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220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A9E4E-30F5-504F-A7C3-B00CB0B76C8D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11A52-F243-4E28-A049-9BCD5654D4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41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F2A1D-9D10-204E-90D2-86198B2E3BD5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324600"/>
            <a:ext cx="381000" cy="365125"/>
          </a:xfrm>
        </p:spPr>
        <p:txBody>
          <a:bodyPr/>
          <a:lstStyle>
            <a:lvl1pPr>
              <a:defRPr sz="1500" b="1"/>
            </a:lvl1pPr>
          </a:lstStyle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859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C9F4-4E45-C547-9171-F1721069E4DC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84947-6462-4D8F-A3AA-BA691DB2AD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06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4A048-B370-8446-B8C5-105AEA641983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1A582-62A1-4897-B658-40F3192AAA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177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67AC0-01EE-2242-B3C8-7E6D7F8B34CD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A397E-51C7-40C0-990E-3F18F7D22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756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06DCF-30D3-8646-84B2-3954B7E9B745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9CD6B-7C9A-4955-8EFD-C0AE0F4232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538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B73B5-B83D-1C48-B40F-6C5A5F4FF1FB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F284A-0880-49B6-B60D-98C6B9B3C1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966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8EAB2-50EF-B244-BFBE-AD601EE87732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D9EBB-599C-4490-B944-0E85000161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275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E6882-B1AE-534C-BB8B-D231E177615E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5C405-40F4-4C81-8D9F-E4992674B3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44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26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0B2ADB9-CAF7-F94B-98D2-B67C641C131D}" type="datetime1">
              <a:rPr lang="en-US" smtClean="0">
                <a:ea typeface="ＭＳ Ｐゴシック" pitchFamily="26" charset="-128"/>
              </a:rPr>
              <a:t>6/23/2020</a:t>
            </a:fld>
            <a:endParaRPr lang="en-US" dirty="0">
              <a:ea typeface="ＭＳ Ｐゴシック" pitchFamily="2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26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7ACE77B1-E6C2-4F5D-92A0-CC1BDF15D7F4}" type="slidenum">
              <a:rPr lang="en-US">
                <a:ea typeface="ＭＳ Ｐゴシック" pitchFamily="2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ea typeface="ＭＳ Ｐゴシック" pitchFamily="2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435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26" charset="-128"/>
          <a:cs typeface="ＭＳ Ｐゴシック" pitchFamily="26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26" charset="-128"/>
          <a:cs typeface="ＭＳ Ｐゴシック" pitchFamily="26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26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26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26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26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Life After Closing</a:t>
            </a:r>
            <a:br>
              <a:rPr lang="en-US" dirty="0"/>
            </a:br>
            <a:r>
              <a:rPr lang="en-US" sz="3200" dirty="0"/>
              <a:t>Operationalizing the RAD Conversion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6548" y="3944220"/>
            <a:ext cx="7917577" cy="1752600"/>
          </a:xfrm>
        </p:spPr>
        <p:txBody>
          <a:bodyPr/>
          <a:lstStyle/>
          <a:p>
            <a:r>
              <a:rPr lang="en-US" dirty="0"/>
              <a:t>RAD 2020 Awardee Virtual Training​</a:t>
            </a:r>
          </a:p>
          <a:p>
            <a:r>
              <a:rPr lang="en-US" dirty="0"/>
              <a:t>Day Five| June 24, 2020​</a:t>
            </a:r>
          </a:p>
          <a:p>
            <a:r>
              <a:rPr lang="en-US" dirty="0">
                <a:ea typeface="ＭＳ Ｐゴシック"/>
              </a:rPr>
              <a:t>Presenter: Will Lavy, Office of Recapitalization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99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A70B4-493C-4614-B32A-395D8FF3F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Ongoing Oversight and Requirements: PBV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4BAC9-80B7-4901-8408-0F3BB416B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PHA provides contract oversight</a:t>
            </a:r>
          </a:p>
          <a:p>
            <a:pPr lvl="1"/>
            <a:r>
              <a:rPr lang="en-US" dirty="0"/>
              <a:t>HQS inspections</a:t>
            </a:r>
          </a:p>
          <a:p>
            <a:pPr lvl="1"/>
            <a:r>
              <a:rPr lang="en-US" dirty="0"/>
              <a:t>Waiting list management and referrals</a:t>
            </a:r>
          </a:p>
          <a:p>
            <a:r>
              <a:rPr lang="en-US" dirty="0"/>
              <a:t>Board reviews owner’s operating budget annually to ensure annual Replacement Reserve deposits</a:t>
            </a:r>
          </a:p>
          <a:p>
            <a:r>
              <a:rPr lang="en-US" dirty="0"/>
              <a:t>PHA (or independent entity) processes annual OCAF rent adjustments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D75CD8-A8D5-4610-8EE9-822B36CAF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087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F3DA9-4946-4E60-98E3-1B088769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RAD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D51CD-91EF-4FB9-A02C-BC66DDE27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Right of return – track former public housing residents that will not be screened on admission to Section 8</a:t>
            </a:r>
          </a:p>
          <a:p>
            <a:r>
              <a:rPr lang="en-US" sz="2800" dirty="0"/>
              <a:t>Rent phase-in</a:t>
            </a:r>
          </a:p>
          <a:p>
            <a:r>
              <a:rPr lang="en-US" sz="2800" dirty="0"/>
              <a:t>Resident participation funding</a:t>
            </a:r>
          </a:p>
          <a:p>
            <a:r>
              <a:rPr lang="en-US" sz="2800" dirty="0"/>
              <a:t>Resident termination and grievance procedures</a:t>
            </a:r>
          </a:p>
          <a:p>
            <a:r>
              <a:rPr lang="en-US" sz="2800" dirty="0"/>
              <a:t>Choice-mobility (Resident right to move with a tenant-based voucher)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77F69C-B33C-4FCE-92C8-8DDB7EF4A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366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98C9E-E433-47A1-8A3B-D430817BC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C5B3C9-E713-4506-9362-00DD670A1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10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tx2"/>
                </a:solidFill>
              </a:rPr>
              <a:t>Key governing documents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Preparations for Section 8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Funding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Ongoing oversight and requirements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Key RAD considerations</a:t>
            </a:r>
            <a:endParaRPr lang="en-US" sz="2400" b="1" dirty="0">
              <a:solidFill>
                <a:schemeClr val="tx2"/>
              </a:solidFill>
            </a:endParaRPr>
          </a:p>
          <a:p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889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BCD04-29E9-4293-BE0E-B14D74033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Governing Documents: PBRA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5DABE-1308-4A26-B8B8-F666A1D9F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HAP Contract</a:t>
            </a:r>
          </a:p>
          <a:p>
            <a:r>
              <a:rPr lang="en-US" sz="2800" dirty="0"/>
              <a:t>HUD Handbook 4350.3 “Occupancy Requirements of Subsidized Multifamily Housing Program”</a:t>
            </a:r>
          </a:p>
          <a:p>
            <a:r>
              <a:rPr lang="en-US" sz="2800" dirty="0"/>
              <a:t>RAD Notice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RAD PBRA Quick Reference Guide (available on RAD Resource Desk) provides brief references for major program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3D7324-DA9C-431D-810D-C88741ED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44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BCD04-29E9-4293-BE0E-B14D74033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Governing Documents: PBV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5DABE-1308-4A26-B8B8-F666A1D9F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HAP Contract</a:t>
            </a:r>
          </a:p>
          <a:p>
            <a:r>
              <a:rPr lang="en-US" sz="2800" dirty="0"/>
              <a:t>24 CFR 983</a:t>
            </a:r>
          </a:p>
          <a:p>
            <a:r>
              <a:rPr lang="en-US" sz="2800" dirty="0"/>
              <a:t>RAD Notice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RAD PBV Quick Reference Guide (available on RAD Resource Desk) provides brief references for major program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3D7324-DA9C-431D-810D-C88741ED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054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543AC-A7B1-477C-BD9D-30B39B25A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Preparations for PBRA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EB36B-9CDB-4504-8B89-5A9A13B6E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By the point of conversion, owner must have:</a:t>
            </a:r>
          </a:p>
          <a:p>
            <a:r>
              <a:rPr lang="en-US" sz="2800" dirty="0"/>
              <a:t>Completed “2530” (previous participation) clearance</a:t>
            </a:r>
          </a:p>
          <a:p>
            <a:r>
              <a:rPr lang="en-US" sz="2800" dirty="0"/>
              <a:t>Prepared a Affirmative Fair Housing Market Plan (AFHMP)</a:t>
            </a:r>
          </a:p>
          <a:p>
            <a:r>
              <a:rPr lang="en-US" sz="2800" dirty="0"/>
              <a:t>Prepared a Tenant Selection Plan</a:t>
            </a:r>
          </a:p>
          <a:p>
            <a:r>
              <a:rPr lang="en-US" sz="2800" dirty="0"/>
              <a:t>Use “Model Lease” with RAD-required House Rules</a:t>
            </a:r>
          </a:p>
          <a:p>
            <a:r>
              <a:rPr lang="en-US" sz="2800" dirty="0"/>
              <a:t>Establish Access to TRACS and secure software or experienced management agent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DB5E4E-E941-4CC3-8A83-94CAB1C02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550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543AC-A7B1-477C-BD9D-30B39B25A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Preparations for PBV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EB36B-9CDB-4504-8B89-5A9A13B6E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By the point of conversion, PHA must have:</a:t>
            </a:r>
          </a:p>
          <a:p>
            <a:r>
              <a:rPr lang="en-US" dirty="0"/>
              <a:t>Amended Section 8 Administrative Plan</a:t>
            </a:r>
          </a:p>
          <a:p>
            <a:r>
              <a:rPr lang="en-US" dirty="0"/>
              <a:t>Identified an Independent Entity, if property is PHA-owned, to perform HQS and rent adjustments</a:t>
            </a:r>
          </a:p>
          <a:p>
            <a:r>
              <a:rPr lang="en-US" dirty="0"/>
              <a:t>Confirmed that RAD HAP contract rents do not exceed the “reasonable rent”</a:t>
            </a:r>
          </a:p>
          <a:p>
            <a:r>
              <a:rPr lang="en-US" dirty="0"/>
              <a:t>Conducted HQS inspections (unless Work is required as part of the conversion)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DB5E4E-E941-4CC3-8A83-94CAB1C02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261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775E2-D839-419E-BE9B-4D0766346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Funding: Year of 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95C37-F891-4DC9-86CB-B13A2AB03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352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In the year of conversion, property continues to be funded via the public housing Operating Fund and Capital Fund. Find on the Resource Desk:</a:t>
            </a:r>
          </a:p>
          <a:p>
            <a:pPr lvl="1"/>
            <a:r>
              <a:rPr lang="en-US" dirty="0"/>
              <a:t>“Year of Conversion Funding Instructions”</a:t>
            </a:r>
          </a:p>
          <a:p>
            <a:pPr lvl="1"/>
            <a:r>
              <a:rPr lang="en-US" dirty="0"/>
              <a:t>“RAD Initial Year Funding Tool”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337256-A86F-479A-BAD9-3568A029E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EC803DF-8A93-4709-B893-BA27E74E81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849879"/>
              </p:ext>
            </p:extLst>
          </p:nvPr>
        </p:nvGraphicFramePr>
        <p:xfrm>
          <a:off x="228600" y="3764280"/>
          <a:ext cx="86106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305484874"/>
                    </a:ext>
                  </a:extLst>
                </a:gridCol>
                <a:gridCol w="3320143">
                  <a:extLst>
                    <a:ext uri="{9D8B030D-6E8A-4147-A177-3AD203B41FA5}">
                      <a16:colId xmlns:a16="http://schemas.microsoft.com/office/drawing/2014/main" val="234128797"/>
                    </a:ext>
                  </a:extLst>
                </a:gridCol>
                <a:gridCol w="3690257">
                  <a:extLst>
                    <a:ext uri="{9D8B030D-6E8A-4147-A177-3AD203B41FA5}">
                      <a16:colId xmlns:a16="http://schemas.microsoft.com/office/drawing/2014/main" val="11766062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PBRA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PBV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994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Tenant Certifications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000" dirty="0"/>
                        <a:t>Prepare and submit 50059s starting on HAP effective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Prepare and submit 50058s starting on HAP effective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325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Owner must submit voucher into TRACS, but zero-out the $ request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PHA does not report expenses in VMS. PHA does not earn admin fees in year of conversion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002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939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775E2-D839-419E-BE9B-4D0766346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Funding: First Full Year After 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95C37-F891-4DC9-86CB-B13A2AB03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Starting on January 1 in the year after conversion, contracts are funded from Section 8 funds in accordance with contract rents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337256-A86F-479A-BAD9-3568A029E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EC803DF-8A93-4709-B893-BA27E74E81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850346"/>
              </p:ext>
            </p:extLst>
          </p:nvPr>
        </p:nvGraphicFramePr>
        <p:xfrm>
          <a:off x="914400" y="3550921"/>
          <a:ext cx="76200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4348">
                  <a:extLst>
                    <a:ext uri="{9D8B030D-6E8A-4147-A177-3AD203B41FA5}">
                      <a16:colId xmlns:a16="http://schemas.microsoft.com/office/drawing/2014/main" val="234128797"/>
                    </a:ext>
                  </a:extLst>
                </a:gridCol>
                <a:gridCol w="3975652">
                  <a:extLst>
                    <a:ext uri="{9D8B030D-6E8A-4147-A177-3AD203B41FA5}">
                      <a16:colId xmlns:a16="http://schemas.microsoft.com/office/drawing/2014/main" val="11766062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PBRA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PBV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994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Owner submits must submit voucher for HAP into TRACS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PHA receives new increment of voucher funds from HUD that are used to pay contract costs. VMS reporting and admin fees begin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002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10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A70B4-493C-4614-B32A-395D8FF3F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Ongoing Oversight and Requirements: PBRA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4BAC9-80B7-4901-8408-0F3BB416B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Management and Occupancy Reviews</a:t>
            </a:r>
          </a:p>
          <a:p>
            <a:r>
              <a:rPr lang="en-US" dirty="0"/>
              <a:t>Physical Inspections (REAC)</a:t>
            </a:r>
          </a:p>
          <a:p>
            <a:r>
              <a:rPr lang="en-US" dirty="0"/>
              <a:t>Submission of financial statements</a:t>
            </a:r>
          </a:p>
          <a:p>
            <a:r>
              <a:rPr lang="en-US" dirty="0"/>
              <a:t>Replacement Reserve deposits and withdrawals</a:t>
            </a:r>
          </a:p>
          <a:p>
            <a:r>
              <a:rPr lang="en-US" dirty="0"/>
              <a:t>Annual OCAF rent adjustments and utility allowance updates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D75CD8-A8D5-4610-8EE9-822B36CAF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196791"/>
      </p:ext>
    </p:extLst>
  </p:cSld>
  <p:clrMapOvr>
    <a:masterClrMapping/>
  </p:clrMapOvr>
</p:sld>
</file>

<file path=ppt/theme/theme1.xml><?xml version="1.0" encoding="utf-8"?>
<a:theme xmlns:a="http://schemas.openxmlformats.org/drawingml/2006/main" name="HSNG PPT Template_March 21-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6B6C543C32EA46A0A9D8391E81E908" ma:contentTypeVersion="12" ma:contentTypeDescription="Create a new document." ma:contentTypeScope="" ma:versionID="d9d1f74676652102044d9ceb6f172d1b">
  <xsd:schema xmlns:xsd="http://www.w3.org/2001/XMLSchema" xmlns:xs="http://www.w3.org/2001/XMLSchema" xmlns:p="http://schemas.microsoft.com/office/2006/metadata/properties" xmlns:ns2="307fff00-37e0-40db-9062-22efbc65f95f" xmlns:ns3="7f3d6263-8e7f-4033-bd7b-5fd45ab2b742" targetNamespace="http://schemas.microsoft.com/office/2006/metadata/properties" ma:root="true" ma:fieldsID="c57e4de57f9e1f8aeeba33deda519f4f" ns2:_="" ns3:_="">
    <xsd:import namespace="307fff00-37e0-40db-9062-22efbc65f95f"/>
    <xsd:import namespace="7f3d6263-8e7f-4033-bd7b-5fd45ab2b7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7fff00-37e0-40db-9062-22efbc65f9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3d6263-8e7f-4033-bd7b-5fd45ab2b74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9C11D8-45BE-4523-9C8D-DB7B3E0EDAD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7f3d6263-8e7f-4033-bd7b-5fd45ab2b742"/>
    <ds:schemaRef ds:uri="307fff00-37e0-40db-9062-22efbc65f95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79805D7-9855-478B-9355-48267635C7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3C4DE8-FB16-45E8-B0CD-23D397A42F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7fff00-37e0-40db-9062-22efbc65f95f"/>
    <ds:schemaRef ds:uri="7f3d6263-8e7f-4033-bd7b-5fd45ab2b7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510</Words>
  <Application>Microsoft Office PowerPoint</Application>
  <PresentationFormat>On-screen Show (4:3)</PresentationFormat>
  <Paragraphs>85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HSNG PPT Template_March 21-2013</vt:lpstr>
      <vt:lpstr>Life After Closing Operationalizing the RAD Conversion</vt:lpstr>
      <vt:lpstr>Agenda</vt:lpstr>
      <vt:lpstr>Key Governing Documents: PBRA</vt:lpstr>
      <vt:lpstr>Key Governing Documents: PBV</vt:lpstr>
      <vt:lpstr>Preparations for PBRA</vt:lpstr>
      <vt:lpstr>Preparations for PBV</vt:lpstr>
      <vt:lpstr>Funding: Year of Conversion</vt:lpstr>
      <vt:lpstr>Funding: First Full Year After Conversion</vt:lpstr>
      <vt:lpstr>Ongoing Oversight and Requirements: PBRA</vt:lpstr>
      <vt:lpstr>Ongoing Oversight and Requirements: PBV</vt:lpstr>
      <vt:lpstr>Key RAD Considerations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 and Section 18 Blends</dc:title>
  <dc:creator>William</dc:creator>
  <cp:lastModifiedBy>Campion, Grace</cp:lastModifiedBy>
  <cp:revision>31</cp:revision>
  <dcterms:created xsi:type="dcterms:W3CDTF">2020-06-12T02:24:54Z</dcterms:created>
  <dcterms:modified xsi:type="dcterms:W3CDTF">2020-06-23T21:28:29Z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0x010100EE6B6C543C32EA46A0A9D8391E81E908</vt:lpwstr>
  </property>
</Properties>
</file>