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4"/>
    <p:sldMasterId id="2147483685" r:id="rId5"/>
  </p:sldMasterIdLst>
  <p:notesMasterIdLst>
    <p:notesMasterId r:id="rId25"/>
  </p:notesMasterIdLst>
  <p:handoutMasterIdLst>
    <p:handoutMasterId r:id="rId26"/>
  </p:handoutMasterIdLst>
  <p:sldIdLst>
    <p:sldId id="778" r:id="rId6"/>
    <p:sldId id="791" r:id="rId7"/>
    <p:sldId id="779" r:id="rId8"/>
    <p:sldId id="788" r:id="rId9"/>
    <p:sldId id="787" r:id="rId10"/>
    <p:sldId id="786" r:id="rId11"/>
    <p:sldId id="792" r:id="rId12"/>
    <p:sldId id="785" r:id="rId13"/>
    <p:sldId id="784" r:id="rId14"/>
    <p:sldId id="783" r:id="rId15"/>
    <p:sldId id="780" r:id="rId16"/>
    <p:sldId id="799" r:id="rId17"/>
    <p:sldId id="782" r:id="rId18"/>
    <p:sldId id="796" r:id="rId19"/>
    <p:sldId id="797" r:id="rId20"/>
    <p:sldId id="800" r:id="rId21"/>
    <p:sldId id="798" r:id="rId22"/>
    <p:sldId id="801" r:id="rId23"/>
    <p:sldId id="802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ne Houseknecht" initials="LH" lastIdx="2" clrIdx="0"/>
  <p:cmAuthor id="2" name="Margie Maisonet" initials="M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45A"/>
    <a:srgbClr val="8EB6C0"/>
    <a:srgbClr val="ACC9D0"/>
    <a:srgbClr val="4F81BD"/>
    <a:srgbClr val="8DF18F"/>
    <a:srgbClr val="0066CC"/>
    <a:srgbClr val="6A56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DD2890-990D-41BD-B817-50E573C2315C}" v="22" dt="2020-06-23T19:33:46.693"/>
    <p1510:client id="{EE342702-6EBA-87DD-B4FA-50A4CE1F2B8A}" v="2" dt="2020-06-23T20:25:18.9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6" autoAdjust="0"/>
    <p:restoredTop sz="66065" autoAdjust="0"/>
  </p:normalViewPr>
  <p:slideViewPr>
    <p:cSldViewPr>
      <p:cViewPr varScale="1">
        <p:scale>
          <a:sx n="44" d="100"/>
          <a:sy n="44" d="100"/>
        </p:scale>
        <p:origin x="1388" y="3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723" y="67"/>
      </p:cViewPr>
      <p:guideLst>
        <p:guide orient="horz" pos="2928"/>
        <p:guide pos="22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3037733" cy="464504"/>
          </a:xfrm>
          <a:prstGeom prst="rect">
            <a:avLst/>
          </a:prstGeom>
        </p:spPr>
        <p:txBody>
          <a:bodyPr vert="horz" lIns="93097" tIns="46549" rIns="93097" bIns="46549" rtlCol="0"/>
          <a:lstStyle>
            <a:lvl1pPr algn="l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086" y="2"/>
            <a:ext cx="3037733" cy="464504"/>
          </a:xfrm>
          <a:prstGeom prst="rect">
            <a:avLst/>
          </a:prstGeom>
        </p:spPr>
        <p:txBody>
          <a:bodyPr vert="horz" lIns="93097" tIns="46549" rIns="93097" bIns="46549" rtlCol="0"/>
          <a:lstStyle>
            <a:lvl1pPr algn="r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A967C25E-DF2A-4A98-BDA1-1047E31BEF0F}" type="datetimeFigureOut">
              <a:rPr lang="en-US"/>
              <a:pPr>
                <a:defRPr/>
              </a:pPr>
              <a:t>6/23/2020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8830314"/>
            <a:ext cx="3037733" cy="464504"/>
          </a:xfrm>
          <a:prstGeom prst="rect">
            <a:avLst/>
          </a:prstGeom>
        </p:spPr>
        <p:txBody>
          <a:bodyPr vert="horz" lIns="93097" tIns="46549" rIns="93097" bIns="46549" rtlCol="0" anchor="b"/>
          <a:lstStyle>
            <a:lvl1pPr algn="l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086" y="8830314"/>
            <a:ext cx="3037733" cy="464504"/>
          </a:xfrm>
          <a:prstGeom prst="rect">
            <a:avLst/>
          </a:prstGeom>
        </p:spPr>
        <p:txBody>
          <a:bodyPr vert="horz" lIns="93097" tIns="46549" rIns="93097" bIns="46549" rtlCol="0" anchor="b"/>
          <a:lstStyle>
            <a:lvl1pPr algn="r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64009D3B-A13E-414B-8BA2-0296500787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942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3037733" cy="464504"/>
          </a:xfrm>
          <a:prstGeom prst="rect">
            <a:avLst/>
          </a:prstGeom>
        </p:spPr>
        <p:txBody>
          <a:bodyPr vert="horz" lIns="93097" tIns="46549" rIns="93097" bIns="4654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086" y="2"/>
            <a:ext cx="3037733" cy="464504"/>
          </a:xfrm>
          <a:prstGeom prst="rect">
            <a:avLst/>
          </a:prstGeom>
        </p:spPr>
        <p:txBody>
          <a:bodyPr vert="horz" lIns="93097" tIns="46549" rIns="93097" bIns="4654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D18FAFB-9A0E-4C7E-A2BD-91EDEEB2C73B}" type="datetimeFigureOut">
              <a:rPr lang="en-US"/>
              <a:pPr>
                <a:defRPr/>
              </a:pPr>
              <a:t>6/23/2020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97" tIns="46549" rIns="93097" bIns="4654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8" y="4416746"/>
            <a:ext cx="5606419" cy="4182112"/>
          </a:xfrm>
          <a:prstGeom prst="rect">
            <a:avLst/>
          </a:prstGeom>
        </p:spPr>
        <p:txBody>
          <a:bodyPr vert="horz" lIns="93097" tIns="46549" rIns="93097" bIns="4654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8830314"/>
            <a:ext cx="3037733" cy="464504"/>
          </a:xfrm>
          <a:prstGeom prst="rect">
            <a:avLst/>
          </a:prstGeom>
        </p:spPr>
        <p:txBody>
          <a:bodyPr vert="horz" lIns="93097" tIns="46549" rIns="93097" bIns="4654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086" y="8830314"/>
            <a:ext cx="3037733" cy="464504"/>
          </a:xfrm>
          <a:prstGeom prst="rect">
            <a:avLst/>
          </a:prstGeom>
        </p:spPr>
        <p:txBody>
          <a:bodyPr vert="horz" lIns="93097" tIns="46549" rIns="93097" bIns="4654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87BEC53-BBD5-420F-BC22-D15074210F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8822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7BEC53-BBD5-420F-BC22-D15074210FD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650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7BEC53-BBD5-420F-BC22-D15074210FD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763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7BEC53-BBD5-420F-BC22-D15074210FD0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326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4/15/2015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PRE-DECISIONAL, PROPRIETARY, and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97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4/15/2015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PRE-DECISIONAL, PROPRIETARY, and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F7B-F4BA-064F-8313-92D42CD4D70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16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4/15/2015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PRE-DECISIONAL, PROPRIETARY, and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F7B-F4BA-064F-8313-92D42CD4D70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665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http://hudatwork.hud.gov/refs/hwgraphics/powerpnt/hudseal.bmp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/>
          <a:stretch>
            <a:fillRect/>
          </a:stretch>
        </p:blipFill>
        <p:spPr bwMode="auto">
          <a:xfrm>
            <a:off x="73025" y="76200"/>
            <a:ext cx="765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Text Placeholder 7"/>
          <p:cNvSpPr>
            <a:spLocks noGrp="1"/>
          </p:cNvSpPr>
          <p:nvPr>
            <p:ph idx="1"/>
          </p:nvPr>
        </p:nvSpPr>
        <p:spPr>
          <a:xfrm>
            <a:off x="838200" y="1219200"/>
            <a:ext cx="8153400" cy="2286000"/>
          </a:xfrm>
          <a:prstGeom prst="rect">
            <a:avLst/>
          </a:prstGeom>
        </p:spPr>
        <p:txBody>
          <a:bodyPr>
            <a:noAutofit/>
          </a:bodyPr>
          <a:lstStyle>
            <a:lvl1pPr marL="234950" marR="0" indent="-234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Wingdings" pitchFamily="2" charset="2"/>
              <a:buChar char="§"/>
              <a:tabLst/>
              <a:defRPr sz="3600" baseline="0">
                <a:latin typeface="Calibri" pitchFamily="34" charset="0"/>
              </a:defRPr>
            </a:lvl1pPr>
            <a:lvl2pPr marL="4572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Wingdings" pitchFamily="2" charset="2"/>
              <a:buChar char="Ø"/>
              <a:tabLst/>
              <a:defRPr sz="2800" b="1" baseline="0">
                <a:solidFill>
                  <a:schemeClr val="tx1"/>
                </a:solidFill>
                <a:latin typeface="Calibri" pitchFamily="34" charset="0"/>
              </a:defRPr>
            </a:lvl2pPr>
            <a:lvl3pPr marL="6826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Wingdings" pitchFamily="2" charset="2"/>
              <a:buChar char="ü"/>
              <a:tabLst/>
              <a:defRPr sz="2400" b="1" baseline="0">
                <a:solidFill>
                  <a:schemeClr val="tx1"/>
                </a:solidFill>
                <a:latin typeface="Calibri" pitchFamily="34" charset="0"/>
              </a:defRPr>
            </a:lvl3pPr>
            <a:lvl4pPr marL="9112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70000"/>
              <a:buFont typeface="Arial" pitchFamily="34" charset="0"/>
              <a:buChar char="•"/>
              <a:tabLst/>
              <a:defRPr baseline="0">
                <a:solidFill>
                  <a:schemeClr val="tx1"/>
                </a:solidFill>
                <a:latin typeface="Calibri" pitchFamily="34" charset="0"/>
              </a:defRPr>
            </a:lvl4pPr>
            <a:lvl5pPr marL="1139825" marR="0" indent="-2254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736A">
                  <a:lumMod val="75000"/>
                </a:srgbClr>
              </a:buClr>
              <a:buSzPct val="60000"/>
              <a:buFont typeface="Arial" pitchFamily="34" charset="0"/>
              <a:buChar char="•"/>
              <a:tabLst/>
              <a:defRPr baseline="0"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3CD2CD-A2E9-4357-9628-94978E155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547752-7DC8-C744-9A66-C5D1C3DDB192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5A3DF7-F23F-4B4E-AE83-1C04C54EFB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077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F2A1D-9D10-204E-90D2-86198B2E3BD5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324600"/>
            <a:ext cx="381000" cy="365125"/>
          </a:xfrm>
        </p:spPr>
        <p:txBody>
          <a:bodyPr/>
          <a:lstStyle>
            <a:lvl1pPr>
              <a:defRPr sz="1500" b="1"/>
            </a:lvl1pPr>
          </a:lstStyle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859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C9F4-4E45-C547-9171-F1721069E4DC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84947-6462-4D8F-A3AA-BA691DB2AD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062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4A048-B370-8446-B8C5-105AEA641983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1A582-62A1-4897-B658-40F3192AAA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177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67AC0-01EE-2242-B3C8-7E6D7F8B34CD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A397E-51C7-40C0-990E-3F18F7D22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7565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06DCF-30D3-8646-84B2-3954B7E9B745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9CD6B-7C9A-4955-8EFD-C0AE0F4232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538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B73B5-B83D-1C48-B40F-6C5A5F4FF1FB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F284A-0880-49B6-B60D-98C6B9B3C1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966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4/15/2015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3804" y="6356350"/>
            <a:ext cx="3950898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PRE-DECISIONAL, PROPRIETARY, and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828800" cy="365125"/>
          </a:xfrm>
        </p:spPr>
        <p:txBody>
          <a:bodyPr/>
          <a:lstStyle/>
          <a:p>
            <a:fld id="{1635BF7B-F4BA-064F-8313-92D42CD4D70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66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8EAB2-50EF-B244-BFBE-AD601EE87732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D9EBB-599C-4490-B944-0E85000161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2751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E6882-B1AE-534C-BB8B-D231E177615E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5C405-40F4-4C81-8D9F-E4992674B3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4444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7D49-4B23-7B41-9DD1-CE88D59ABE6A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45999-340E-4ACF-BB34-8FE13F43D1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2200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A9E4E-30F5-504F-A7C3-B00CB0B76C8D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11A52-F243-4E28-A049-9BCD5654D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410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4/15/2015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05177" y="6356350"/>
            <a:ext cx="3950898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PRE-DECISIONAL, PROPRIETARY, and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F7B-F4BA-064F-8313-92D42CD4D70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50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4/15/2015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PRE-DECISIONAL, PROPRIETARY, and 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F7B-F4BA-064F-8313-92D42CD4D70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358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4/15/2015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PRE-DECISIONAL, PROPRIETARY, and CONFIDENTIAL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F7B-F4BA-064F-8313-92D42CD4D70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218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4/15/2015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PRE-DECISIONAL, PROPRIETARY, and 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F7B-F4BA-064F-8313-92D42CD4D70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82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4/15/2015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PRE-DECISIONAL, PROPRIETARY, and CONFIDENTIAL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F7B-F4BA-064F-8313-92D42CD4D70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4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4/15/2015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PRE-DECISIONAL, PROPRIETARY, and 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465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4/15/2015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PRE-DECISIONAL, PROPRIETARY, and 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F7B-F4BA-064F-8313-92D42CD4D70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05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 defTabSz="457200"/>
            <a:r>
              <a:rPr lang="en-US" dirty="0">
                <a:solidFill>
                  <a:prstClr val="white"/>
                </a:solidFill>
              </a:rPr>
              <a:t>4/15/2015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551" y="6356350"/>
            <a:ext cx="39422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 defTabSz="457200"/>
            <a:r>
              <a:rPr lang="en-US" dirty="0">
                <a:solidFill>
                  <a:prstClr val="white"/>
                </a:solidFill>
              </a:rPr>
              <a:t>PRE-DECISIONAL, PROPRIETARY, and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defTabSz="457200"/>
            <a:fld id="{1635BF7B-F4BA-064F-8313-92D42CD4D709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80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26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0B2ADB9-CAF7-F94B-98D2-B67C641C131D}" type="datetime1">
              <a:rPr lang="en-US" smtClean="0">
                <a:ea typeface="ＭＳ Ｐゴシック" pitchFamily="26" charset="-128"/>
              </a:rPr>
              <a:t>6/23/2020</a:t>
            </a:fld>
            <a:endParaRPr lang="en-US" dirty="0">
              <a:ea typeface="ＭＳ Ｐゴシック" pitchFamily="2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26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ACE77B1-E6C2-4F5D-92A0-CC1BDF15D7F4}" type="slidenum">
              <a:rPr lang="en-US">
                <a:ea typeface="ＭＳ Ｐゴシック" pitchFamily="2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ea typeface="ＭＳ Ｐゴシック" pitchFamily="2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435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6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26" charset="-128"/>
          <a:cs typeface="ＭＳ Ｐゴシック" pitchFamily="26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26" charset="-128"/>
          <a:cs typeface="ＭＳ Ｐゴシック" pitchFamily="26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26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26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26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26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dresource.ne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1467594"/>
          </a:xfrm>
        </p:spPr>
        <p:txBody>
          <a:bodyPr/>
          <a:lstStyle/>
          <a:p>
            <a:r>
              <a:rPr lang="en-US" sz="4000" dirty="0">
                <a:latin typeface="+mn-lt"/>
              </a:rPr>
              <a:t>Closing Your Transaction:</a:t>
            </a:r>
            <a:br>
              <a:rPr lang="en-US" sz="4000" dirty="0">
                <a:latin typeface="+mn-lt"/>
              </a:rPr>
            </a:br>
            <a:r>
              <a:rPr lang="en-US" sz="3200" dirty="0">
                <a:latin typeface="+mn-lt"/>
              </a:rPr>
              <a:t>Guide to a Successful RAD Closing 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for Public Housing Conversions</a:t>
            </a:r>
            <a:br>
              <a:rPr lang="en-US" sz="4000" dirty="0">
                <a:latin typeface="+mn-lt"/>
              </a:rPr>
            </a:br>
            <a:endParaRPr lang="en-US" sz="4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588" y="4053247"/>
            <a:ext cx="7416824" cy="2262758"/>
          </a:xfrm>
        </p:spPr>
        <p:txBody>
          <a:bodyPr/>
          <a:lstStyle/>
          <a:p>
            <a:r>
              <a:rPr lang="en-US" sz="2800" dirty="0"/>
              <a:t>RAD 2020 Awardee Virtual Training​​​</a:t>
            </a:r>
          </a:p>
          <a:p>
            <a:r>
              <a:rPr lang="en-US" sz="2800" dirty="0"/>
              <a:t>Day Five| June 24, 2020​​​</a:t>
            </a:r>
          </a:p>
          <a:p>
            <a:r>
              <a:rPr lang="en-US" sz="2800" dirty="0">
                <a:ea typeface="ＭＳ Ｐゴシック"/>
              </a:rPr>
              <a:t>Presenter: Bev Rudman, Director of Closing &amp; </a:t>
            </a:r>
            <a:r>
              <a:rPr lang="en-US" sz="2800">
                <a:ea typeface="ＭＳ Ｐゴシック"/>
              </a:rPr>
              <a:t>Post-Closing, Office of Recapitalization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2899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 Closing Coordinator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Main point of contact after RCC is issued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Reviews and approves various documents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Reviews RCC amendments and extension requests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Ensures all RCC Special Conditions are cleared prior to closing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Establishes logistics for sending out notarized documents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Notifies SAC when RAD closing occurs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Coordinates with HUD HQ on initial year funding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KEEPS ALL PARTIES MOVING TOWARDS CLOSING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633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HUD Field Counsel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31224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Reviews documents on the checklist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Advises on legal issues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Determines whether certain requirements are met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Provides legal approval to move to closing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1A582-62A1-4897-B658-40F3192AAA8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849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Folks At HUD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31224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Transaction Manager, Office of Recap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PIH Field Office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Multifamily Field Office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FHEO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1A582-62A1-4897-B658-40F3192AAA8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488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the Closing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Follow PBV or PBRA Closing Checklist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Submit DRAFT documents for HUD to review – nothing is executed at this stage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Best practice - Submit draft package within 2 weeks of RCC issuance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Package should be submitted to HUD no later than 2 months following RCC issuance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1A582-62A1-4897-B658-40F3192AAA8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866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to the Finish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Communicate any deadlines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</a:rPr>
              <a:t>RAD Closing Coordinator completes final program review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</a:rPr>
              <a:t>HUD Counsel completes final legal review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</a:rPr>
              <a:t>PIH completes approval process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</a:rPr>
              <a:t>Leave time for notarized signatures and moving PAPER documents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</a:rPr>
              <a:t>Year-End Closing Requirements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1A582-62A1-4897-B658-40F3192AAA8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960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Immediately following recording, email to RAD Closing Coordinator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Recorded Release of DOT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Recorded RAD Use Agreement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Fully executed HAP Contract(s)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Final Closing Dockets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Upload on the Resource Desk-final executed and recorded documents of anything reviewed by HUD during closing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1A582-62A1-4897-B658-40F3192AAA8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947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Completion Certifications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When New Construction or Rehab: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3</a:t>
            </a:r>
            <a:r>
              <a:rPr lang="en-US" sz="2400" baseline="30000" dirty="0"/>
              <a:t>rd</a:t>
            </a:r>
            <a:r>
              <a:rPr lang="en-US" sz="2400" dirty="0"/>
              <a:t> Party Certification that RAD Scope of Work is complete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Final Sources and Uses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Resident information to ensure right to return is upheld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When no Scope of Work in the RCC: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Due within 10 days of HAP effective date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Provide certification of IDRR deposit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Resident information to ensure right to return is upheld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Section 3 submission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1A582-62A1-4897-B658-40F3192AAA8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78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Post-Closing Changes or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RAD Resource Desk transaction page for Post-Closing Processing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If RAD Scope of Work is </a:t>
            </a:r>
            <a:r>
              <a:rPr lang="en-US" u="sng" dirty="0"/>
              <a:t>not</a:t>
            </a:r>
            <a:r>
              <a:rPr lang="en-US" dirty="0"/>
              <a:t> complete, use the RAD Resource Desk page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After RAD Scope of Work is complete AND completion certification is accepted, go to assigned Account Executive (PBRA &amp; FHA-insured PBV) or to PIH (PBV)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1A582-62A1-4897-B658-40F3192AAA8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70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Luck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800" dirty="0"/>
              <a:t>You’ve got this!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1A582-62A1-4897-B658-40F3192AAA85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52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E6A5B-81EE-4749-9FC4-5BC287A18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F8D52-9789-4FBA-B7C1-F55ECD62BE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dirty="0"/>
              <a:t>Post-Closing: Operationalizing the Conversion | Moderated Panel  </a:t>
            </a:r>
          </a:p>
          <a:p>
            <a:pPr marL="0" indent="0" algn="ctr">
              <a:buNone/>
            </a:pPr>
            <a:r>
              <a:rPr lang="en-US" sz="2400" i="1" dirty="0"/>
              <a:t>Topics covered include life after closing, the new day-to-day normal, and next steps for your PHA. </a:t>
            </a:r>
          </a:p>
          <a:p>
            <a:pPr marL="0" indent="0" algn="ctr">
              <a:buNone/>
            </a:pPr>
            <a:endParaRPr lang="en-US" sz="1050" i="1" dirty="0"/>
          </a:p>
          <a:p>
            <a:r>
              <a:rPr lang="en-US" dirty="0"/>
              <a:t>Yvette Viviani, HUD Office of Multifamily Housing Programs </a:t>
            </a:r>
          </a:p>
          <a:p>
            <a:r>
              <a:rPr lang="en-US" dirty="0"/>
              <a:t>Nick Bilka, HUD Office of Voucher Programs</a:t>
            </a:r>
          </a:p>
          <a:p>
            <a:r>
              <a:rPr lang="en-US" dirty="0"/>
              <a:t>Moderator: Will Lavy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454122-C635-4F06-97F8-CF70CA91E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1A582-62A1-4897-B658-40F3192AAA8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282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E519A-AEEA-4C3C-A3CE-49109DAF0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24013-B240-44DF-A39C-FECE80B07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early - before RCC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Know the parties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Know the process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Know your post-closing responsibilities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866D1F-6811-4010-BA94-DAA8BF873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555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Early-Ownership 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340768"/>
            <a:ext cx="8229600" cy="4525963"/>
          </a:xfrm>
        </p:spPr>
        <p:txBody>
          <a:bodyPr/>
          <a:lstStyle/>
          <a:p>
            <a:pPr marL="0" lvl="0" indent="0" fontAlgn="auto">
              <a:spcAft>
                <a:spcPts val="0"/>
              </a:spcAft>
              <a:buNone/>
            </a:pPr>
            <a:endParaRPr lang="en-US" dirty="0">
              <a:solidFill>
                <a:prstClr val="black"/>
              </a:solidFill>
              <a:ea typeface="+mn-ea"/>
              <a:cs typeface="+mn-cs"/>
            </a:endParaRPr>
          </a:p>
          <a:p>
            <a:pPr marL="796925" lvl="2" indent="-342900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prstClr val="black"/>
                </a:solidFill>
                <a:ea typeface="+mn-ea"/>
              </a:rPr>
              <a:t>Ownership and control requirements in RAD Notice</a:t>
            </a:r>
          </a:p>
          <a:p>
            <a:pPr marL="796925" lvl="2" indent="-342900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prstClr val="black"/>
                </a:solidFill>
                <a:ea typeface="+mn-ea"/>
              </a:rPr>
              <a:t>Check that information you entered on RAD Resource Desk is correct</a:t>
            </a:r>
          </a:p>
          <a:p>
            <a:pPr marL="796925" lvl="2" indent="-342900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prstClr val="black"/>
                </a:solidFill>
                <a:ea typeface="+mn-ea"/>
              </a:rPr>
              <a:t>For all FHA-RAD and for all PBRA--Submit required APPS/2530 submissions  and AFHMP to your local MF Field Office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889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Early-Operations &amp; </a:t>
            </a:r>
            <a:r>
              <a:rPr lang="en-US" dirty="0" err="1"/>
              <a:t>Mgmt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1225" lvl="2" indent="-457200">
              <a:buFont typeface="Wingdings" panose="05000000000000000000" pitchFamily="2" charset="2"/>
              <a:buChar char="Ø"/>
            </a:pPr>
            <a:r>
              <a:rPr lang="en-US" sz="3200" dirty="0"/>
              <a:t>Identify experienced management agent</a:t>
            </a:r>
          </a:p>
          <a:p>
            <a:pPr marL="911225" lvl="2" indent="-457200">
              <a:buFont typeface="Wingdings" panose="05000000000000000000" pitchFamily="2" charset="2"/>
              <a:buChar char="Ø"/>
            </a:pPr>
            <a:r>
              <a:rPr lang="en-US" sz="3200" dirty="0"/>
              <a:t>Get staff and systems ready</a:t>
            </a:r>
          </a:p>
          <a:p>
            <a:pPr marL="911225" lvl="2" indent="-457200">
              <a:buFont typeface="Wingdings" panose="05000000000000000000" pitchFamily="2" charset="2"/>
              <a:buChar char="Ø"/>
            </a:pPr>
            <a:r>
              <a:rPr lang="en-US" sz="3200" dirty="0"/>
              <a:t>Understand Section 8 reporting requirements</a:t>
            </a:r>
          </a:p>
          <a:p>
            <a:pPr marL="911225" lvl="2" indent="-457200">
              <a:buFont typeface="Wingdings" panose="05000000000000000000" pitchFamily="2" charset="2"/>
              <a:buChar char="Ø"/>
            </a:pPr>
            <a:r>
              <a:rPr lang="en-US" sz="3200" dirty="0"/>
              <a:t>Determine number of HAP contracts</a:t>
            </a:r>
          </a:p>
          <a:p>
            <a:pPr marL="911225" lvl="2" indent="-457200">
              <a:buFont typeface="Wingdings" panose="05000000000000000000" pitchFamily="2" charset="2"/>
              <a:buChar char="Ø"/>
            </a:pPr>
            <a:r>
              <a:rPr lang="en-US" sz="3200" dirty="0"/>
              <a:t>PBV: If needed,  identify a third party to perform inspections and rent adjustments</a:t>
            </a:r>
          </a:p>
          <a:p>
            <a:pPr marL="911225" lvl="2" indent="-457200">
              <a:buFont typeface="Wingdings" panose="05000000000000000000" pitchFamily="2" charset="2"/>
              <a:buChar char="Ø"/>
            </a:pPr>
            <a:r>
              <a:rPr lang="en-US" sz="3200" dirty="0"/>
              <a:t>Review waitlist policies and admission </a:t>
            </a:r>
            <a:r>
              <a:rPr lang="en-US" sz="3200" dirty="0" err="1"/>
              <a:t>rences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196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Early-Assemble Closing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79450" lvl="1" indent="-457200">
              <a:buFont typeface="Wingdings" panose="05000000000000000000" pitchFamily="2" charset="2"/>
              <a:buChar char="Ø"/>
            </a:pPr>
            <a:r>
              <a:rPr lang="en-US" sz="3200" dirty="0"/>
              <a:t>Main internal contact for RAD closing</a:t>
            </a:r>
          </a:p>
          <a:p>
            <a:pPr marL="679450" lvl="1" indent="-457200">
              <a:buFont typeface="Wingdings" panose="05000000000000000000" pitchFamily="2" charset="2"/>
              <a:buChar char="Ø"/>
            </a:pPr>
            <a:r>
              <a:rPr lang="en-US" sz="3200" dirty="0"/>
              <a:t>Determine if using external consultants</a:t>
            </a:r>
          </a:p>
          <a:p>
            <a:pPr marL="679450" lvl="1" indent="-457200">
              <a:buFont typeface="Wingdings" panose="05000000000000000000" pitchFamily="2" charset="2"/>
              <a:buChar char="Ø"/>
            </a:pPr>
            <a:r>
              <a:rPr lang="en-US" sz="3200" dirty="0"/>
              <a:t>Obtain counsel with RAD experience</a:t>
            </a:r>
          </a:p>
          <a:p>
            <a:pPr marL="679450" lvl="1" indent="-457200">
              <a:buFont typeface="Wingdings" panose="05000000000000000000" pitchFamily="2" charset="2"/>
              <a:buChar char="Ø"/>
            </a:pPr>
            <a:r>
              <a:rPr lang="en-US" sz="3200" dirty="0"/>
              <a:t>Review title--avoid surprises!</a:t>
            </a:r>
          </a:p>
          <a:p>
            <a:pPr marL="679450" lvl="1" indent="-457200">
              <a:buFont typeface="Wingdings" panose="05000000000000000000" pitchFamily="2" charset="2"/>
              <a:buChar char="Ø"/>
            </a:pPr>
            <a:r>
              <a:rPr lang="en-US" sz="3200" dirty="0"/>
              <a:t>Review the PBV or PBRA Closing Checklists and contracts/forms found on </a:t>
            </a:r>
            <a:r>
              <a:rPr lang="en-US" sz="3200" dirty="0">
                <a:hlinkClick r:id="rId3"/>
              </a:rPr>
              <a:t>www.radresource.net</a:t>
            </a:r>
            <a:r>
              <a:rPr lang="en-US" sz="3200" dirty="0"/>
              <a:t>.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72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Early-Financing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1225" lvl="2" indent="-457200">
              <a:buFont typeface="Wingdings" panose="05000000000000000000" pitchFamily="2" charset="2"/>
              <a:buChar char="Ø"/>
            </a:pPr>
            <a:r>
              <a:rPr lang="en-US" sz="3200" dirty="0"/>
              <a:t>Lenders and investors should understand RAD requirements, especially subordination to Use Agreement</a:t>
            </a:r>
          </a:p>
          <a:p>
            <a:pPr marL="911225" lvl="2" indent="-457200">
              <a:buFont typeface="Wingdings" panose="05000000000000000000" pitchFamily="2" charset="2"/>
              <a:buChar char="Ø"/>
            </a:pPr>
            <a:r>
              <a:rPr lang="en-US" sz="3200" dirty="0"/>
              <a:t>Funding in closing year– review the Initial Year Funding Tool</a:t>
            </a:r>
          </a:p>
          <a:p>
            <a:pPr marL="911225" lvl="2" indent="-457200">
              <a:buFont typeface="Wingdings" panose="05000000000000000000" pitchFamily="2" charset="2"/>
              <a:buChar char="Ø"/>
            </a:pPr>
            <a:r>
              <a:rPr lang="en-US" sz="3200" dirty="0"/>
              <a:t>Existing Mixed Finance conversions </a:t>
            </a:r>
          </a:p>
          <a:p>
            <a:pPr marL="911225" lvl="2" indent="-457200">
              <a:buFont typeface="Wingdings" panose="05000000000000000000" pitchFamily="2" charset="2"/>
              <a:buChar char="Ø"/>
            </a:pPr>
            <a:r>
              <a:rPr lang="en-US" sz="3200" dirty="0"/>
              <a:t>Know your deadlines</a:t>
            </a:r>
          </a:p>
          <a:p>
            <a:pPr marL="454025" lvl="2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876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Early-Residents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None/>
            </a:pPr>
            <a:endParaRPr lang="en-US" sz="20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3200" dirty="0"/>
              <a:t>Establish and maintain communication with existing residents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3200" dirty="0"/>
              <a:t>Understand required communications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3200" dirty="0"/>
              <a:t>Understand right to return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3200" dirty="0"/>
              <a:t>Communicate!!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95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Early—The Money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Review your RAD CHAP Award CAREFULLY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800" dirty="0"/>
              <a:t>Check the unit mix and rents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800" dirty="0"/>
              <a:t>Check the utility allowances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800" dirty="0"/>
              <a:t>Check for potential rent flexibilities in the</a:t>
            </a:r>
          </a:p>
          <a:p>
            <a:pPr marL="1371600" lvl="3" indent="0">
              <a:buNone/>
            </a:pPr>
            <a:r>
              <a:rPr lang="en-US" sz="2800" dirty="0"/>
              <a:t>RAD CHAP Amendment &amp; Rent Flexibility guide</a:t>
            </a:r>
          </a:p>
          <a:p>
            <a:pPr marL="571500" indent="-457200">
              <a:buFont typeface="Wingdings" panose="05000000000000000000" pitchFamily="2" charset="2"/>
              <a:buChar char="Ø"/>
            </a:pPr>
            <a:r>
              <a:rPr lang="en-US" dirty="0"/>
              <a:t>One chance to convert funds for the project at closing through Sources and Uses</a:t>
            </a:r>
            <a:endParaRPr lang="en-US" dirty="0">
              <a:solidFill>
                <a:prstClr val="black"/>
              </a:solidFill>
              <a:ea typeface="+mn-ea"/>
            </a:endParaRPr>
          </a:p>
          <a:p>
            <a:pPr lvl="3"/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627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Players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35F2AB5-5EE2-4A96-9AFF-47F3CB511D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0" t="11089" r="7227" b="10161"/>
          <a:stretch/>
        </p:blipFill>
        <p:spPr>
          <a:xfrm>
            <a:off x="946303" y="1124744"/>
            <a:ext cx="7251394" cy="4970139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02027767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HSNG PPT Template_March 21-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6B6C543C32EA46A0A9D8391E81E908" ma:contentTypeVersion="12" ma:contentTypeDescription="Create a new document." ma:contentTypeScope="" ma:versionID="d9d1f74676652102044d9ceb6f172d1b">
  <xsd:schema xmlns:xsd="http://www.w3.org/2001/XMLSchema" xmlns:xs="http://www.w3.org/2001/XMLSchema" xmlns:p="http://schemas.microsoft.com/office/2006/metadata/properties" xmlns:ns2="307fff00-37e0-40db-9062-22efbc65f95f" xmlns:ns3="7f3d6263-8e7f-4033-bd7b-5fd45ab2b742" targetNamespace="http://schemas.microsoft.com/office/2006/metadata/properties" ma:root="true" ma:fieldsID="c57e4de57f9e1f8aeeba33deda519f4f" ns2:_="" ns3:_="">
    <xsd:import namespace="307fff00-37e0-40db-9062-22efbc65f95f"/>
    <xsd:import namespace="7f3d6263-8e7f-4033-bd7b-5fd45ab2b7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7fff00-37e0-40db-9062-22efbc65f9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3d6263-8e7f-4033-bd7b-5fd45ab2b74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3C5050-7E07-4B0B-AAD3-A6872E96D3D4}">
  <ds:schemaRefs>
    <ds:schemaRef ds:uri="http://schemas.openxmlformats.org/package/2006/metadata/core-properties"/>
    <ds:schemaRef ds:uri="307fff00-37e0-40db-9062-22efbc65f95f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7f3d6263-8e7f-4033-bd7b-5fd45ab2b74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B4D549-E69E-4606-8212-4D086DCF43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85019E-10E5-4E70-BEB2-D309AC7D97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7fff00-37e0-40db-9062-22efbc65f95f"/>
    <ds:schemaRef ds:uri="7f3d6263-8e7f-4033-bd7b-5fd45ab2b7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24040</TotalTime>
  <Words>696</Words>
  <Application>Microsoft Office PowerPoint</Application>
  <PresentationFormat>On-screen Show (4:3)</PresentationFormat>
  <Paragraphs>129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Wingdings</vt:lpstr>
      <vt:lpstr>1_Office Theme</vt:lpstr>
      <vt:lpstr>HSNG PPT Template_March 21-2013</vt:lpstr>
      <vt:lpstr>Closing Your Transaction: Guide to a Successful RAD Closing  for Public Housing Conversions </vt:lpstr>
      <vt:lpstr>Topics for Today</vt:lpstr>
      <vt:lpstr>Start Early-Ownership Entity</vt:lpstr>
      <vt:lpstr>Start Early-Operations &amp; Mgmt</vt:lpstr>
      <vt:lpstr>Start Early-Assemble Closing Team</vt:lpstr>
      <vt:lpstr>Start Early-Financing</vt:lpstr>
      <vt:lpstr>Start Early-Residents</vt:lpstr>
      <vt:lpstr>Start Early—The Money</vt:lpstr>
      <vt:lpstr>Key Players</vt:lpstr>
      <vt:lpstr>RAD Closing Coordinator</vt:lpstr>
      <vt:lpstr>HUD Field Counsel</vt:lpstr>
      <vt:lpstr>More Folks At HUD</vt:lpstr>
      <vt:lpstr>Start the Closing Process</vt:lpstr>
      <vt:lpstr>Get to the Finish Line</vt:lpstr>
      <vt:lpstr>Post-Closing</vt:lpstr>
      <vt:lpstr>Completion Certifications</vt:lpstr>
      <vt:lpstr>Post-Closing Changes or Problems</vt:lpstr>
      <vt:lpstr>Good Luck</vt:lpstr>
      <vt:lpstr>Next Session</vt:lpstr>
    </vt:vector>
  </TitlesOfParts>
  <Company>Housing and Urban Development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Transforming Rental Assistance (TRA)</dc:title>
  <dc:creator>Jess Yuen</dc:creator>
  <cp:lastModifiedBy>Campion, Grace</cp:lastModifiedBy>
  <cp:revision>2232</cp:revision>
  <cp:lastPrinted>2017-04-10T18:54:59Z</cp:lastPrinted>
  <dcterms:created xsi:type="dcterms:W3CDTF">2010-05-06T21:38:46Z</dcterms:created>
  <dcterms:modified xsi:type="dcterms:W3CDTF">2020-06-23T21:27:59Z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0x010100EE6B6C543C32EA46A0A9D8391E81E908</vt:lpwstr>
  </property>
  <property fmtid="{D5CDD505-2E9C-101B-9397-08002B2CF9AE}" pid="3" name="_NewReviewCycle">
    <vt:lpwstr/>
  </property>
</Properties>
</file>