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9" r:id="rId4"/>
    <p:sldMasterId id="2147483685" r:id="rId5"/>
  </p:sldMasterIdLst>
  <p:notesMasterIdLst>
    <p:notesMasterId r:id="rId25"/>
  </p:notesMasterIdLst>
  <p:handoutMasterIdLst>
    <p:handoutMasterId r:id="rId26"/>
  </p:handoutMasterIdLst>
  <p:sldIdLst>
    <p:sldId id="778" r:id="rId6"/>
    <p:sldId id="791" r:id="rId7"/>
    <p:sldId id="779" r:id="rId8"/>
    <p:sldId id="788" r:id="rId9"/>
    <p:sldId id="787" r:id="rId10"/>
    <p:sldId id="786" r:id="rId11"/>
    <p:sldId id="792" r:id="rId12"/>
    <p:sldId id="785" r:id="rId13"/>
    <p:sldId id="784" r:id="rId14"/>
    <p:sldId id="783" r:id="rId15"/>
    <p:sldId id="780" r:id="rId16"/>
    <p:sldId id="799" r:id="rId17"/>
    <p:sldId id="782" r:id="rId18"/>
    <p:sldId id="796" r:id="rId19"/>
    <p:sldId id="797" r:id="rId20"/>
    <p:sldId id="800" r:id="rId21"/>
    <p:sldId id="798" r:id="rId22"/>
    <p:sldId id="801" r:id="rId23"/>
    <p:sldId id="802" r:id="rId24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9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iane Houseknecht" initials="LH" lastIdx="2" clrIdx="0"/>
  <p:cmAuthor id="2" name="Margie Maisonet" initials="MM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1245A"/>
    <a:srgbClr val="8EB6C0"/>
    <a:srgbClr val="ACC9D0"/>
    <a:srgbClr val="4F81BD"/>
    <a:srgbClr val="8DF18F"/>
    <a:srgbClr val="0066CC"/>
    <a:srgbClr val="6A56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BDD2890-990D-41BD-B817-50E573C2315C}" v="22" dt="2020-06-23T19:33:46.693"/>
    <p1510:client id="{EE342702-6EBA-87DD-B4FA-50A4CE1F2B8A}" v="2" dt="2020-06-23T20:25:18.91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266" autoAdjust="0"/>
    <p:restoredTop sz="66065" autoAdjust="0"/>
  </p:normalViewPr>
  <p:slideViewPr>
    <p:cSldViewPr>
      <p:cViewPr varScale="1">
        <p:scale>
          <a:sx n="44" d="100"/>
          <a:sy n="44" d="100"/>
        </p:scale>
        <p:origin x="1388" y="32"/>
      </p:cViewPr>
      <p:guideLst>
        <p:guide orient="horz" pos="2160"/>
        <p:guide pos="2880"/>
      </p:guideLst>
    </p:cSldViewPr>
  </p:slideViewPr>
  <p:outlineViewPr>
    <p:cViewPr>
      <p:scale>
        <a:sx n="100" d="100"/>
        <a:sy n="10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1723" y="67"/>
      </p:cViewPr>
      <p:guideLst>
        <p:guide orient="horz" pos="2928"/>
        <p:guide pos="220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microsoft.com/office/2015/10/relationships/revisionInfo" Target="revisionInfo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presProps" Target="pres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5" y="2"/>
            <a:ext cx="3037733" cy="464504"/>
          </a:xfrm>
          <a:prstGeom prst="rect">
            <a:avLst/>
          </a:prstGeom>
        </p:spPr>
        <p:txBody>
          <a:bodyPr vert="horz" lIns="93097" tIns="46549" rIns="93097" bIns="46549" rtlCol="0"/>
          <a:lstStyle>
            <a:lvl1pPr algn="l">
              <a:defRPr sz="1200"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1086" y="2"/>
            <a:ext cx="3037733" cy="464504"/>
          </a:xfrm>
          <a:prstGeom prst="rect">
            <a:avLst/>
          </a:prstGeom>
        </p:spPr>
        <p:txBody>
          <a:bodyPr vert="horz" lIns="93097" tIns="46549" rIns="93097" bIns="46549" rtlCol="0"/>
          <a:lstStyle>
            <a:lvl1pPr algn="r">
              <a:defRPr sz="1200"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fld id="{A967C25E-DF2A-4A98-BDA1-1047E31BEF0F}" type="datetimeFigureOut">
              <a:rPr lang="en-US"/>
              <a:pPr>
                <a:defRPr/>
              </a:pPr>
              <a:t>6/23/2020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5" y="8830314"/>
            <a:ext cx="3037733" cy="464504"/>
          </a:xfrm>
          <a:prstGeom prst="rect">
            <a:avLst/>
          </a:prstGeom>
        </p:spPr>
        <p:txBody>
          <a:bodyPr vert="horz" lIns="93097" tIns="46549" rIns="93097" bIns="46549" rtlCol="0" anchor="b"/>
          <a:lstStyle>
            <a:lvl1pPr algn="l">
              <a:defRPr sz="1200"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1086" y="8830314"/>
            <a:ext cx="3037733" cy="464504"/>
          </a:xfrm>
          <a:prstGeom prst="rect">
            <a:avLst/>
          </a:prstGeom>
        </p:spPr>
        <p:txBody>
          <a:bodyPr vert="horz" lIns="93097" tIns="46549" rIns="93097" bIns="46549" rtlCol="0" anchor="b"/>
          <a:lstStyle>
            <a:lvl1pPr algn="r">
              <a:defRPr sz="1200"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fld id="{64009D3B-A13E-414B-8BA2-02965007879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59422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5" y="2"/>
            <a:ext cx="3037733" cy="464504"/>
          </a:xfrm>
          <a:prstGeom prst="rect">
            <a:avLst/>
          </a:prstGeom>
        </p:spPr>
        <p:txBody>
          <a:bodyPr vert="horz" lIns="93097" tIns="46549" rIns="93097" bIns="4654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1086" y="2"/>
            <a:ext cx="3037733" cy="464504"/>
          </a:xfrm>
          <a:prstGeom prst="rect">
            <a:avLst/>
          </a:prstGeom>
        </p:spPr>
        <p:txBody>
          <a:bodyPr vert="horz" lIns="93097" tIns="46549" rIns="93097" bIns="4654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5D18FAFB-9A0E-4C7E-A2BD-91EDEEB2C73B}" type="datetimeFigureOut">
              <a:rPr lang="en-US"/>
              <a:pPr>
                <a:defRPr/>
              </a:pPr>
              <a:t>6/23/2020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097" tIns="46549" rIns="93097" bIns="46549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998" y="4416746"/>
            <a:ext cx="5606419" cy="4182112"/>
          </a:xfrm>
          <a:prstGeom prst="rect">
            <a:avLst/>
          </a:prstGeom>
        </p:spPr>
        <p:txBody>
          <a:bodyPr vert="horz" lIns="93097" tIns="46549" rIns="93097" bIns="46549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5" y="8830314"/>
            <a:ext cx="3037733" cy="464504"/>
          </a:xfrm>
          <a:prstGeom prst="rect">
            <a:avLst/>
          </a:prstGeom>
        </p:spPr>
        <p:txBody>
          <a:bodyPr vert="horz" lIns="93097" tIns="46549" rIns="93097" bIns="4654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1086" y="8830314"/>
            <a:ext cx="3037733" cy="464504"/>
          </a:xfrm>
          <a:prstGeom prst="rect">
            <a:avLst/>
          </a:prstGeom>
        </p:spPr>
        <p:txBody>
          <a:bodyPr vert="horz" lIns="93097" tIns="46549" rIns="93097" bIns="4654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087BEC53-BBD5-420F-BC22-D15074210FD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188222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87BEC53-BBD5-420F-BC22-D15074210FD0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06508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87BEC53-BBD5-420F-BC22-D15074210FD0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67632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87BEC53-BBD5-420F-BC22-D15074210FD0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13263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>
                <a:solidFill>
                  <a:prstClr val="white"/>
                </a:solidFill>
              </a:rPr>
              <a:t>4/15/2015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prstClr val="white"/>
                </a:solidFill>
              </a:rPr>
              <a:t>PRE-DECISIONAL, PROPRIETARY, and CONFIDENTIAL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69758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>
                <a:solidFill>
                  <a:prstClr val="white"/>
                </a:solidFill>
              </a:rPr>
              <a:t>4/15/2015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prstClr val="white"/>
                </a:solidFill>
              </a:rPr>
              <a:t>PRE-DECISIONAL, PROPRIETARY, and CONFIDENTIAL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5BF7B-F4BA-064F-8313-92D42CD4D709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21608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>
                <a:solidFill>
                  <a:prstClr val="white"/>
                </a:solidFill>
              </a:rPr>
              <a:t>4/15/2015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prstClr val="white"/>
                </a:solidFill>
              </a:rPr>
              <a:t>PRE-DECISIONAL, PROPRIETARY, and CONFIDENTIAL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5BF7B-F4BA-064F-8313-92D42CD4D709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76655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6" descr="http://hudatwork.hud.gov/refs/hwgraphics/powerpnt/hudseal.bmp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40000"/>
          </a:blip>
          <a:srcRect/>
          <a:stretch>
            <a:fillRect/>
          </a:stretch>
        </p:blipFill>
        <p:spPr bwMode="auto">
          <a:xfrm>
            <a:off x="73025" y="76200"/>
            <a:ext cx="7651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" name="Text Placeholder 7"/>
          <p:cNvSpPr>
            <a:spLocks noGrp="1"/>
          </p:cNvSpPr>
          <p:nvPr>
            <p:ph idx="1"/>
          </p:nvPr>
        </p:nvSpPr>
        <p:spPr>
          <a:xfrm>
            <a:off x="838200" y="1219200"/>
            <a:ext cx="8153400" cy="2286000"/>
          </a:xfrm>
          <a:prstGeom prst="rect">
            <a:avLst/>
          </a:prstGeom>
        </p:spPr>
        <p:txBody>
          <a:bodyPr>
            <a:noAutofit/>
          </a:bodyPr>
          <a:lstStyle>
            <a:lvl1pPr marL="234950" marR="0" indent="-2349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E736A">
                  <a:lumMod val="75000"/>
                </a:srgbClr>
              </a:buClr>
              <a:buSzPct val="70000"/>
              <a:buFont typeface="Wingdings" pitchFamily="2" charset="2"/>
              <a:buChar char="§"/>
              <a:tabLst/>
              <a:defRPr sz="3600" baseline="0">
                <a:latin typeface="Calibri" pitchFamily="34" charset="0"/>
              </a:defRPr>
            </a:lvl1pPr>
            <a:lvl2pPr marL="4572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E736A">
                  <a:lumMod val="75000"/>
                </a:srgbClr>
              </a:buClr>
              <a:buSzPct val="70000"/>
              <a:buFont typeface="Wingdings" pitchFamily="2" charset="2"/>
              <a:buChar char="Ø"/>
              <a:tabLst/>
              <a:defRPr sz="2800" b="1" baseline="0">
                <a:solidFill>
                  <a:schemeClr val="tx1"/>
                </a:solidFill>
                <a:latin typeface="Calibri" pitchFamily="34" charset="0"/>
              </a:defRPr>
            </a:lvl2pPr>
            <a:lvl3pPr marL="682625" marR="0" indent="-225425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E736A">
                  <a:lumMod val="75000"/>
                </a:srgbClr>
              </a:buClr>
              <a:buSzPct val="70000"/>
              <a:buFont typeface="Wingdings" pitchFamily="2" charset="2"/>
              <a:buChar char="ü"/>
              <a:tabLst/>
              <a:defRPr sz="2400" b="1" baseline="0">
                <a:solidFill>
                  <a:schemeClr val="tx1"/>
                </a:solidFill>
                <a:latin typeface="Calibri" pitchFamily="34" charset="0"/>
              </a:defRPr>
            </a:lvl3pPr>
            <a:lvl4pPr marL="911225" marR="0" indent="-225425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E736A">
                  <a:lumMod val="75000"/>
                </a:srgbClr>
              </a:buClr>
              <a:buSzPct val="70000"/>
              <a:buFont typeface="Arial" pitchFamily="34" charset="0"/>
              <a:buChar char="•"/>
              <a:tabLst/>
              <a:defRPr baseline="0">
                <a:solidFill>
                  <a:schemeClr val="tx1"/>
                </a:solidFill>
                <a:latin typeface="Calibri" pitchFamily="34" charset="0"/>
              </a:defRPr>
            </a:lvl4pPr>
            <a:lvl5pPr marL="1139825" marR="0" indent="-225425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E736A">
                  <a:lumMod val="75000"/>
                </a:srgbClr>
              </a:buClr>
              <a:buSzPct val="60000"/>
              <a:buFont typeface="Arial" pitchFamily="34" charset="0"/>
              <a:buChar char="•"/>
              <a:tabLst/>
              <a:defRPr baseline="0">
                <a:solidFill>
                  <a:schemeClr val="tx1"/>
                </a:solidFill>
                <a:latin typeface="Calibri" pitchFamily="34" charset="0"/>
              </a:defRPr>
            </a:lvl5pPr>
          </a:lstStyle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13CD2CD-A2E9-4357-9628-94978E155F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D547752-7DC8-C744-9A66-C5D1C3DDB192}" type="datetime1">
              <a:rPr lang="en-US" smtClean="0"/>
              <a:t>6/23/2020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D5A3DF7-F23F-4B4E-AE83-1C04C54EFB9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10770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9F2A1D-9D10-204E-90D2-86198B2E3BD5}" type="datetime1">
              <a:rPr lang="en-US" smtClean="0"/>
              <a:t>6/23/2020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6324600"/>
            <a:ext cx="381000" cy="365125"/>
          </a:xfrm>
        </p:spPr>
        <p:txBody>
          <a:bodyPr/>
          <a:lstStyle>
            <a:lvl1pPr>
              <a:defRPr sz="1500" b="1"/>
            </a:lvl1pPr>
          </a:lstStyle>
          <a:p>
            <a:pPr>
              <a:defRPr/>
            </a:pPr>
            <a:fld id="{629C09B0-A436-4930-9DBD-7F024B26271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485903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51C9F4-4E45-C547-9171-F1721069E4DC}" type="datetime1">
              <a:rPr lang="en-US" smtClean="0"/>
              <a:t>6/23/2020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284947-6462-4D8F-A3AA-BA691DB2AD7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506208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B4A048-B370-8446-B8C5-105AEA641983}" type="datetime1">
              <a:rPr lang="en-US" smtClean="0"/>
              <a:t>6/23/2020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01A582-62A1-4897-B658-40F3192AAA8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617733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267AC0-01EE-2242-B3C8-7E6D7F8B34CD}" type="datetime1">
              <a:rPr lang="en-US" smtClean="0"/>
              <a:t>6/23/2020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0A397E-51C7-40C0-990E-3F18F7D22D8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375651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406DCF-30D3-8646-84B2-3954B7E9B745}" type="datetime1">
              <a:rPr lang="en-US" smtClean="0"/>
              <a:t>6/23/2020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89CD6B-7C9A-4955-8EFD-C0AE0F42329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353827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7B73B5-B83D-1C48-B40F-6C5A5F4FF1FB}" type="datetime1">
              <a:rPr lang="en-US" smtClean="0"/>
              <a:t>6/23/2020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DF284A-0880-49B6-B60D-98C6B9B3C1D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79663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>
                <a:solidFill>
                  <a:prstClr val="white"/>
                </a:solidFill>
              </a:rPr>
              <a:t>4/15/2015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3804" y="6356350"/>
            <a:ext cx="3950898" cy="365125"/>
          </a:xfr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r>
              <a:rPr lang="en-US" dirty="0">
                <a:solidFill>
                  <a:prstClr val="white"/>
                </a:solidFill>
              </a:rPr>
              <a:t>PRE-DECISIONAL, PROPRIETARY, and CONFIDENTIAL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1828800" cy="365125"/>
          </a:xfrm>
        </p:spPr>
        <p:txBody>
          <a:bodyPr/>
          <a:lstStyle/>
          <a:p>
            <a:fld id="{1635BF7B-F4BA-064F-8313-92D42CD4D709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06668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98EAB2-50EF-B244-BFBE-AD601EE87732}" type="datetime1">
              <a:rPr lang="en-US" smtClean="0"/>
              <a:t>6/23/2020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5D9EBB-599C-4490-B944-0E850001613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327512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7E6882-B1AE-534C-BB8B-D231E177615E}" type="datetime1">
              <a:rPr lang="en-US" smtClean="0"/>
              <a:t>6/23/2020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05C405-40F4-4C81-8D9F-E4992674B36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644446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307D49-4B23-7B41-9DD1-CE88D59ABE6A}" type="datetime1">
              <a:rPr lang="en-US" smtClean="0"/>
              <a:t>6/23/2020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C45999-340E-4ACF-BB34-8FE13F43D17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022007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4A9E4E-30F5-504F-A7C3-B00CB0B76C8D}" type="datetime1">
              <a:rPr lang="en-US" smtClean="0"/>
              <a:t>6/23/2020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211A52-F243-4E28-A049-9BCD5654D43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24109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>
                <a:solidFill>
                  <a:prstClr val="white"/>
                </a:solidFill>
              </a:rPr>
              <a:t>4/15/2015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05177" y="6356350"/>
            <a:ext cx="3950898" cy="365125"/>
          </a:xfr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r>
              <a:rPr lang="en-US" dirty="0">
                <a:solidFill>
                  <a:prstClr val="white"/>
                </a:solidFill>
              </a:rPr>
              <a:t>PRE-DECISIONAL, PROPRIETARY, and CONFIDENTIAL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5BF7B-F4BA-064F-8313-92D42CD4D709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85064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>
                <a:solidFill>
                  <a:prstClr val="white"/>
                </a:solidFill>
              </a:rPr>
              <a:t>4/15/2015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prstClr val="white"/>
                </a:solidFill>
              </a:rPr>
              <a:t>PRE-DECISIONAL, PROPRIETARY, and CONFIDENTIAL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5BF7B-F4BA-064F-8313-92D42CD4D709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63583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>
                <a:solidFill>
                  <a:prstClr val="white"/>
                </a:solidFill>
              </a:rPr>
              <a:t>4/15/2015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prstClr val="white"/>
                </a:solidFill>
              </a:rPr>
              <a:t>PRE-DECISIONAL, PROPRIETARY, and CONFIDENTIAL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5BF7B-F4BA-064F-8313-92D42CD4D709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52186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>
                <a:solidFill>
                  <a:prstClr val="white"/>
                </a:solidFill>
              </a:rPr>
              <a:t>4/15/2015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prstClr val="white"/>
                </a:solidFill>
              </a:rPr>
              <a:t>PRE-DECISIONAL, PROPRIETARY, and CONFIDENTIAL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5BF7B-F4BA-064F-8313-92D42CD4D709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58293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>
                <a:solidFill>
                  <a:prstClr val="white"/>
                </a:solidFill>
              </a:rPr>
              <a:t>4/15/2015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prstClr val="white"/>
                </a:solidFill>
              </a:rPr>
              <a:t>PRE-DECISIONAL, PROPRIETARY, and CONFIDENTIAL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5BF7B-F4BA-064F-8313-92D42CD4D709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35476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>
                <a:solidFill>
                  <a:prstClr val="white"/>
                </a:solidFill>
              </a:rPr>
              <a:t>4/15/2015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prstClr val="white"/>
                </a:solidFill>
              </a:rPr>
              <a:t>PRE-DECISIONAL, PROPRIETARY, and CONFIDENTIAL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94656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>
                <a:solidFill>
                  <a:prstClr val="white"/>
                </a:solidFill>
              </a:rPr>
              <a:t>4/15/2015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prstClr val="white"/>
                </a:solidFill>
              </a:rPr>
              <a:t>PRE-DECISIONAL, PROPRIETARY, and CONFIDENTIAL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5BF7B-F4BA-064F-8313-92D42CD4D709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60516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4.jpe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rotWithShape="1">
          <a:blip r:embed="rId14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pPr defTabSz="457200"/>
            <a:r>
              <a:rPr lang="en-US" dirty="0">
                <a:solidFill>
                  <a:prstClr val="white"/>
                </a:solidFill>
              </a:rPr>
              <a:t>4/15/2015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96551" y="6356350"/>
            <a:ext cx="394227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bg1"/>
                </a:solidFill>
                <a:latin typeface="+mn-lt"/>
              </a:defRPr>
            </a:lvl1pPr>
          </a:lstStyle>
          <a:p>
            <a:pPr defTabSz="457200"/>
            <a:r>
              <a:rPr lang="en-US" dirty="0">
                <a:solidFill>
                  <a:prstClr val="white"/>
                </a:solidFill>
              </a:rPr>
              <a:t>PRE-DECISIONAL, PROPRIETARY, and CONFIDENTIAL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pPr defTabSz="457200"/>
            <a:fld id="{1635BF7B-F4BA-064F-8313-92D42CD4D709}" type="slidenum">
              <a:rPr lang="en-US" smtClean="0">
                <a:solidFill>
                  <a:prstClr val="white"/>
                </a:solidFill>
              </a:rPr>
              <a:pPr defTabSz="457200"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78096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  <p:sldLayoutId id="2147483683" r:id="rId4"/>
    <p:sldLayoutId id="2147483684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  <p:sldLayoutId id="2147483678" r:id="rId12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898989"/>
                </a:solidFill>
                <a:latin typeface="Calibri" pitchFamily="26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40B2ADB9-CAF7-F94B-98D2-B67C641C131D}" type="datetime1">
              <a:rPr lang="en-US" smtClean="0">
                <a:ea typeface="ＭＳ Ｐゴシック" pitchFamily="26" charset="-128"/>
              </a:rPr>
              <a:t>6/23/2020</a:t>
            </a:fld>
            <a:endParaRPr lang="en-US" dirty="0">
              <a:ea typeface="ＭＳ Ｐゴシック" pitchFamily="26" charset="-128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 defTabSz="457200"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rgbClr val="898989"/>
                </a:solidFill>
                <a:latin typeface="Calibri" pitchFamily="26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7ACE77B1-E6C2-4F5D-92A0-CC1BDF15D7F4}" type="slidenum">
              <a:rPr lang="en-US">
                <a:ea typeface="ＭＳ Ｐゴシック" pitchFamily="26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ea typeface="ＭＳ Ｐゴシック" pitchFamily="26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743578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86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26" charset="-128"/>
          <a:cs typeface="ＭＳ Ｐゴシック" pitchFamily="26" charset="-128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26" charset="0"/>
          <a:ea typeface="ＭＳ Ｐゴシック" pitchFamily="26" charset="-128"/>
          <a:cs typeface="ＭＳ Ｐゴシック" pitchFamily="26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26" charset="0"/>
          <a:ea typeface="ＭＳ Ｐゴシック" pitchFamily="26" charset="-128"/>
          <a:cs typeface="ＭＳ Ｐゴシック" pitchFamily="26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26" charset="0"/>
          <a:ea typeface="ＭＳ Ｐゴシック" pitchFamily="26" charset="-128"/>
          <a:cs typeface="ＭＳ Ｐゴシック" pitchFamily="26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26" charset="0"/>
          <a:ea typeface="ＭＳ Ｐゴシック" pitchFamily="26" charset="-128"/>
          <a:cs typeface="ＭＳ Ｐゴシック" pitchFamily="26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26" charset="0"/>
          <a:ea typeface="ＭＳ Ｐゴシック" pitchFamily="26" charset="-128"/>
          <a:cs typeface="ＭＳ Ｐゴシック" pitchFamily="26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26" charset="0"/>
          <a:ea typeface="ＭＳ Ｐゴシック" pitchFamily="26" charset="-128"/>
          <a:cs typeface="ＭＳ Ｐゴシック" pitchFamily="26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26" charset="0"/>
          <a:ea typeface="ＭＳ Ｐゴシック" pitchFamily="26" charset="-128"/>
          <a:cs typeface="ＭＳ Ｐゴシック" pitchFamily="26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26" charset="0"/>
          <a:ea typeface="ＭＳ Ｐゴシック" pitchFamily="26" charset="-128"/>
          <a:cs typeface="ＭＳ Ｐゴシック" pitchFamily="26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pitchFamily="26" charset="-128"/>
          <a:cs typeface="ＭＳ Ｐゴシック" pitchFamily="26" charset="-128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pitchFamily="26" charset="-128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pitchFamily="26" charset="-128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pitchFamily="26" charset="-128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pitchFamily="26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adresource.net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2856"/>
            <a:ext cx="7772400" cy="1467594"/>
          </a:xfrm>
        </p:spPr>
        <p:txBody>
          <a:bodyPr/>
          <a:lstStyle/>
          <a:p>
            <a:r>
              <a:rPr lang="en-US" sz="4000" dirty="0">
                <a:latin typeface="+mn-lt"/>
              </a:rPr>
              <a:t>Closing Your Transaction:</a:t>
            </a:r>
            <a:br>
              <a:rPr lang="en-US" sz="4000" dirty="0">
                <a:latin typeface="+mn-lt"/>
              </a:rPr>
            </a:br>
            <a:r>
              <a:rPr lang="en-US" sz="3200" dirty="0">
                <a:latin typeface="+mn-lt"/>
              </a:rPr>
              <a:t>Guide to a Successful RAD Closing </a:t>
            </a:r>
            <a:br>
              <a:rPr lang="en-US" sz="3200" dirty="0">
                <a:latin typeface="+mn-lt"/>
              </a:rPr>
            </a:br>
            <a:r>
              <a:rPr lang="en-US" sz="3200" dirty="0">
                <a:latin typeface="+mn-lt"/>
              </a:rPr>
              <a:t>for Public Housing Conversions</a:t>
            </a:r>
            <a:br>
              <a:rPr lang="en-US" sz="4000" dirty="0">
                <a:latin typeface="+mn-lt"/>
              </a:rPr>
            </a:br>
            <a:endParaRPr lang="en-US" sz="4000" dirty="0"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3588" y="4053247"/>
            <a:ext cx="7416824" cy="2262758"/>
          </a:xfrm>
        </p:spPr>
        <p:txBody>
          <a:bodyPr/>
          <a:lstStyle/>
          <a:p>
            <a:r>
              <a:rPr lang="en-US" sz="2800" dirty="0"/>
              <a:t>RAD 2020 Awardee Virtual Training​​​</a:t>
            </a:r>
          </a:p>
          <a:p>
            <a:r>
              <a:rPr lang="en-US" sz="2800" dirty="0"/>
              <a:t>Day Five| June 24, 2020​​​</a:t>
            </a:r>
          </a:p>
          <a:p>
            <a:r>
              <a:rPr lang="en-US" sz="2800" dirty="0">
                <a:ea typeface="ＭＳ Ｐゴシック"/>
              </a:rPr>
              <a:t>Presenter: Bev Rudman, Director of Closing &amp; </a:t>
            </a:r>
            <a:r>
              <a:rPr lang="en-US" sz="2800">
                <a:ea typeface="ＭＳ Ｐゴシック"/>
              </a:rPr>
              <a:t>Post-Closing, Office of Recapitalization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0228992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RAD Closing Coordinator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400" dirty="0"/>
              <a:t>Main point of contact after RCC is issued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/>
              <a:t>Reviews and approves various documents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/>
              <a:t>Reviews RCC amendments and extension requests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/>
              <a:t>Ensures all RCC Special Conditions are cleared prior to closing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/>
              <a:t>Establishes logistics for sending out notarized documents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/>
              <a:t>Notifies SAC when RAD closing occurs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/>
              <a:t>Coordinates with HUD HQ on initial year funding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/>
              <a:t>KEEPS ALL PARTIES MOVING TOWARDS CLOSING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9C09B0-A436-4930-9DBD-7F024B262714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26336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HUD Field Counsel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7931224" cy="4525963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Reviews documents on the checklist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Advises on legal issues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Determines whether certain requirements are met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Provides legal approval to move to closing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01A582-62A1-4897-B658-40F3192AAA85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98492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Folks At HUD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7931224" cy="4525963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3200" dirty="0"/>
              <a:t>Transaction Manager, Office of Recap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200" dirty="0"/>
              <a:t>PIH Field Office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200" dirty="0"/>
              <a:t>Multifamily Field Office 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200" dirty="0"/>
              <a:t>FHEO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01A582-62A1-4897-B658-40F3192AAA85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34883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Start the Closing Process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1">
              <a:buFont typeface="Wingdings" panose="05000000000000000000" pitchFamily="2" charset="2"/>
              <a:buChar char="Ø"/>
            </a:pPr>
            <a:r>
              <a:rPr lang="en-US" sz="2800" dirty="0"/>
              <a:t>Follow PBV or PBRA Closing Checklist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800" dirty="0"/>
              <a:t>Submit DRAFT documents for HUD to review – nothing is executed at this stage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800" dirty="0"/>
              <a:t>Best practice - Submit draft package within 2 weeks of RCC issuance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800" dirty="0"/>
              <a:t>Package should be submitted to HUD no later than 2 months following RCC issuance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01A582-62A1-4897-B658-40F3192AAA85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08668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Get to the Finish 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1">
              <a:buFont typeface="Wingdings" panose="05000000000000000000" pitchFamily="2" charset="2"/>
              <a:buChar char="Ø"/>
            </a:pPr>
            <a:r>
              <a:rPr lang="en-US" sz="2800" dirty="0"/>
              <a:t>Communicate any deadlines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prstClr val="black"/>
                </a:solidFill>
              </a:rPr>
              <a:t>RAD Closing Coordinator completes final program review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prstClr val="black"/>
                </a:solidFill>
              </a:rPr>
              <a:t>HUD Counsel completes final legal review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prstClr val="black"/>
                </a:solidFill>
              </a:rPr>
              <a:t>PIH completes approval process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prstClr val="black"/>
                </a:solidFill>
              </a:rPr>
              <a:t>Leave time for notarized signatures and moving PAPER documents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prstClr val="black"/>
                </a:solidFill>
              </a:rPr>
              <a:t>Year-End Closing Requirements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01A582-62A1-4897-B658-40F3192AAA85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89609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Post-Closing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Immediately following recording, email to RAD Closing Coordinator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800" dirty="0"/>
              <a:t>Recorded Release of DOT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800" dirty="0"/>
              <a:t>Recorded RAD Use Agreement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800" dirty="0"/>
              <a:t>Fully executed HAP Contract(s)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Final Closing Dockets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800" dirty="0"/>
              <a:t>Upload on the Resource Desk-final executed and recorded documents of anything reviewed by HUD during closing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01A582-62A1-4897-B658-40F3192AAA85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094704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Completion Certifications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1">
              <a:buFont typeface="Wingdings" panose="05000000000000000000" pitchFamily="2" charset="2"/>
              <a:buChar char="Ø"/>
            </a:pPr>
            <a:r>
              <a:rPr lang="en-US" sz="2800" dirty="0"/>
              <a:t>When New Construction or Rehab: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2400" dirty="0"/>
              <a:t>3</a:t>
            </a:r>
            <a:r>
              <a:rPr lang="en-US" sz="2400" baseline="30000" dirty="0"/>
              <a:t>rd</a:t>
            </a:r>
            <a:r>
              <a:rPr lang="en-US" sz="2400" dirty="0"/>
              <a:t> Party Certification that RAD Scope of Work is complete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2400" dirty="0"/>
              <a:t>Final Sources and Uses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2400" dirty="0"/>
              <a:t>Resident information to ensure right to return is upheld</a:t>
            </a:r>
            <a:endParaRPr lang="en-US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800" dirty="0"/>
              <a:t>When no Scope of Work in the RCC: 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2400" dirty="0"/>
              <a:t>Due within 10 days of HAP effective date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2400" dirty="0"/>
              <a:t>Provide certification of IDRR deposit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2400" dirty="0"/>
              <a:t>Resident information to ensure right to return is upheld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2400" dirty="0"/>
              <a:t>Section 3 submission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01A582-62A1-4897-B658-40F3192AAA85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027886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Post-Closing Changes or Problems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RAD Resource Desk transaction page for Post-Closing Processing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If RAD Scope of Work is </a:t>
            </a:r>
            <a:r>
              <a:rPr lang="en-US" u="sng" dirty="0"/>
              <a:t>not</a:t>
            </a:r>
            <a:r>
              <a:rPr lang="en-US" dirty="0"/>
              <a:t> complete, use the RAD Resource Desk page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After RAD Scope of Work is complete AND completion certification is accepted, go to assigned Account Executive (PBRA &amp; FHA-insured PBV) or to PIH (PBV)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01A582-62A1-4897-B658-40F3192AAA85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87034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Good Luck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marL="0" indent="0">
              <a:buNone/>
            </a:pPr>
            <a:endParaRPr lang="en-US" sz="4000" dirty="0"/>
          </a:p>
          <a:p>
            <a:pPr marL="0" indent="0" algn="ctr">
              <a:buNone/>
            </a:pPr>
            <a:r>
              <a:rPr lang="en-US" sz="4800" dirty="0"/>
              <a:t>You’ve got this!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01A582-62A1-4897-B658-40F3192AAA85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25220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1E6A5B-81EE-4749-9FC4-5BC287A186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Session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8F8D52-9789-4FBA-B7C1-F55ECD62BED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417638"/>
            <a:ext cx="82296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en-US" sz="3600" b="1" dirty="0"/>
              <a:t>Post-Closing: Operationalizing the Conversion | Moderated Panel  </a:t>
            </a:r>
          </a:p>
          <a:p>
            <a:pPr marL="0" indent="0" algn="ctr">
              <a:buNone/>
            </a:pPr>
            <a:r>
              <a:rPr lang="en-US" sz="2400" i="1" dirty="0"/>
              <a:t>Topics covered include life after closing, the new day-to-day normal, and next steps for your PHA. </a:t>
            </a:r>
          </a:p>
          <a:p>
            <a:pPr marL="0" indent="0" algn="ctr">
              <a:buNone/>
            </a:pPr>
            <a:endParaRPr lang="en-US" sz="1050" i="1" dirty="0"/>
          </a:p>
          <a:p>
            <a:r>
              <a:rPr lang="en-US" dirty="0"/>
              <a:t>Yvette Viviani, HUD Office of Multifamily Housing Programs </a:t>
            </a:r>
          </a:p>
          <a:p>
            <a:r>
              <a:rPr lang="en-US" dirty="0"/>
              <a:t>Nick Bilka, HUD Office of Voucher Programs</a:t>
            </a:r>
          </a:p>
          <a:p>
            <a:r>
              <a:rPr lang="en-US" dirty="0"/>
              <a:t>Moderator: Will Lavy 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1454122-C635-4F06-97F8-CF70CA91EB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01A582-62A1-4897-B658-40F3192AAA85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62821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6E519A-AEEA-4C3C-A3CE-49109DAF05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Topics for Today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524013-B240-44DF-A39C-FECE80B075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Start early - before RCC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Know the parties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Know the process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Know your post-closing responsibilities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7866D1F-6811-4010-BA94-DAA8BF8736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9C09B0-A436-4930-9DBD-7F024B262714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65553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Start Early-Ownership Entity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100" y="1340768"/>
            <a:ext cx="8229600" cy="4525963"/>
          </a:xfrm>
        </p:spPr>
        <p:txBody>
          <a:bodyPr/>
          <a:lstStyle/>
          <a:p>
            <a:pPr marL="0" lvl="0" indent="0" fontAlgn="auto">
              <a:spcAft>
                <a:spcPts val="0"/>
              </a:spcAft>
              <a:buNone/>
            </a:pPr>
            <a:endParaRPr lang="en-US" dirty="0">
              <a:solidFill>
                <a:prstClr val="black"/>
              </a:solidFill>
              <a:ea typeface="+mn-ea"/>
              <a:cs typeface="+mn-cs"/>
            </a:endParaRPr>
          </a:p>
          <a:p>
            <a:pPr marL="796925" lvl="2" indent="-342900" fontAlgn="auto"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3200" dirty="0">
                <a:solidFill>
                  <a:prstClr val="black"/>
                </a:solidFill>
                <a:ea typeface="+mn-ea"/>
              </a:rPr>
              <a:t>Ownership and control requirements in RAD Notice</a:t>
            </a:r>
          </a:p>
          <a:p>
            <a:pPr marL="796925" lvl="2" indent="-342900" fontAlgn="auto"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3200" dirty="0">
                <a:solidFill>
                  <a:prstClr val="black"/>
                </a:solidFill>
                <a:ea typeface="+mn-ea"/>
              </a:rPr>
              <a:t>Check that information you entered on RAD Resource Desk is correct</a:t>
            </a:r>
          </a:p>
          <a:p>
            <a:pPr marL="796925" lvl="2" indent="-342900" fontAlgn="auto"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3200" dirty="0">
                <a:solidFill>
                  <a:prstClr val="black"/>
                </a:solidFill>
                <a:ea typeface="+mn-ea"/>
              </a:rPr>
              <a:t>For all FHA-RAD and for all PBRA--Submit required APPS/2530 submissions  and AFHMP to your local MF Field Office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9C09B0-A436-4930-9DBD-7F024B262714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98895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Start Early-Operations &amp; </a:t>
            </a:r>
            <a:r>
              <a:rPr lang="en-US" dirty="0" err="1"/>
              <a:t>Mgmt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911225" lvl="2" indent="-457200">
              <a:buFont typeface="Wingdings" panose="05000000000000000000" pitchFamily="2" charset="2"/>
              <a:buChar char="Ø"/>
            </a:pPr>
            <a:r>
              <a:rPr lang="en-US" sz="3200" dirty="0"/>
              <a:t>Identify experienced management agent</a:t>
            </a:r>
          </a:p>
          <a:p>
            <a:pPr marL="911225" lvl="2" indent="-457200">
              <a:buFont typeface="Wingdings" panose="05000000000000000000" pitchFamily="2" charset="2"/>
              <a:buChar char="Ø"/>
            </a:pPr>
            <a:r>
              <a:rPr lang="en-US" sz="3200" dirty="0"/>
              <a:t>Get staff and systems ready</a:t>
            </a:r>
          </a:p>
          <a:p>
            <a:pPr marL="911225" lvl="2" indent="-457200">
              <a:buFont typeface="Wingdings" panose="05000000000000000000" pitchFamily="2" charset="2"/>
              <a:buChar char="Ø"/>
            </a:pPr>
            <a:r>
              <a:rPr lang="en-US" sz="3200" dirty="0"/>
              <a:t>Understand Section 8 reporting requirements</a:t>
            </a:r>
          </a:p>
          <a:p>
            <a:pPr marL="911225" lvl="2" indent="-457200">
              <a:buFont typeface="Wingdings" panose="05000000000000000000" pitchFamily="2" charset="2"/>
              <a:buChar char="Ø"/>
            </a:pPr>
            <a:r>
              <a:rPr lang="en-US" sz="3200" dirty="0"/>
              <a:t>Determine number of HAP contracts</a:t>
            </a:r>
          </a:p>
          <a:p>
            <a:pPr marL="911225" lvl="2" indent="-457200">
              <a:buFont typeface="Wingdings" panose="05000000000000000000" pitchFamily="2" charset="2"/>
              <a:buChar char="Ø"/>
            </a:pPr>
            <a:r>
              <a:rPr lang="en-US" sz="3200" dirty="0"/>
              <a:t>PBV: If needed,  identify a third party to perform inspections and rent adjustments</a:t>
            </a:r>
          </a:p>
          <a:p>
            <a:pPr marL="911225" lvl="2" indent="-457200">
              <a:buFont typeface="Wingdings" panose="05000000000000000000" pitchFamily="2" charset="2"/>
              <a:buChar char="Ø"/>
            </a:pPr>
            <a:r>
              <a:rPr lang="en-US" sz="3200" dirty="0"/>
              <a:t>Review waitlist policies and admission </a:t>
            </a:r>
            <a:r>
              <a:rPr lang="en-US" sz="3200" dirty="0" err="1"/>
              <a:t>rences</a:t>
            </a:r>
            <a:endParaRPr lang="en-US" sz="32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9C09B0-A436-4930-9DBD-7F024B262714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31965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Start Early-Assemble Closing Team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79450" lvl="1" indent="-457200">
              <a:buFont typeface="Wingdings" panose="05000000000000000000" pitchFamily="2" charset="2"/>
              <a:buChar char="Ø"/>
            </a:pPr>
            <a:r>
              <a:rPr lang="en-US" sz="3200" dirty="0"/>
              <a:t>Main internal contact for RAD closing</a:t>
            </a:r>
          </a:p>
          <a:p>
            <a:pPr marL="679450" lvl="1" indent="-457200">
              <a:buFont typeface="Wingdings" panose="05000000000000000000" pitchFamily="2" charset="2"/>
              <a:buChar char="Ø"/>
            </a:pPr>
            <a:r>
              <a:rPr lang="en-US" sz="3200" dirty="0"/>
              <a:t>Determine if using external consultants</a:t>
            </a:r>
          </a:p>
          <a:p>
            <a:pPr marL="679450" lvl="1" indent="-457200">
              <a:buFont typeface="Wingdings" panose="05000000000000000000" pitchFamily="2" charset="2"/>
              <a:buChar char="Ø"/>
            </a:pPr>
            <a:r>
              <a:rPr lang="en-US" sz="3200" dirty="0"/>
              <a:t>Obtain counsel with RAD experience</a:t>
            </a:r>
          </a:p>
          <a:p>
            <a:pPr marL="679450" lvl="1" indent="-457200">
              <a:buFont typeface="Wingdings" panose="05000000000000000000" pitchFamily="2" charset="2"/>
              <a:buChar char="Ø"/>
            </a:pPr>
            <a:r>
              <a:rPr lang="en-US" sz="3200" dirty="0"/>
              <a:t>Review title--avoid surprises!</a:t>
            </a:r>
          </a:p>
          <a:p>
            <a:pPr marL="679450" lvl="1" indent="-457200">
              <a:buFont typeface="Wingdings" panose="05000000000000000000" pitchFamily="2" charset="2"/>
              <a:buChar char="Ø"/>
            </a:pPr>
            <a:r>
              <a:rPr lang="en-US" sz="3200" dirty="0"/>
              <a:t>Review the PBV or PBRA Closing Checklists and contracts/forms found on </a:t>
            </a:r>
            <a:r>
              <a:rPr lang="en-US" sz="3200" dirty="0">
                <a:hlinkClick r:id="rId3"/>
              </a:rPr>
              <a:t>www.radresource.net</a:t>
            </a:r>
            <a:r>
              <a:rPr lang="en-US" sz="3200" dirty="0"/>
              <a:t>. 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9C09B0-A436-4930-9DBD-7F024B262714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37238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Start Early-Financing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911225" lvl="2" indent="-457200">
              <a:buFont typeface="Wingdings" panose="05000000000000000000" pitchFamily="2" charset="2"/>
              <a:buChar char="Ø"/>
            </a:pPr>
            <a:r>
              <a:rPr lang="en-US" sz="3200" dirty="0"/>
              <a:t>Lenders and investors should understand RAD requirements, especially subordination to Use Agreement</a:t>
            </a:r>
          </a:p>
          <a:p>
            <a:pPr marL="911225" lvl="2" indent="-457200">
              <a:buFont typeface="Wingdings" panose="05000000000000000000" pitchFamily="2" charset="2"/>
              <a:buChar char="Ø"/>
            </a:pPr>
            <a:r>
              <a:rPr lang="en-US" sz="3200" dirty="0"/>
              <a:t>Funding in closing year– review the Initial Year Funding Tool</a:t>
            </a:r>
          </a:p>
          <a:p>
            <a:pPr marL="911225" lvl="2" indent="-457200">
              <a:buFont typeface="Wingdings" panose="05000000000000000000" pitchFamily="2" charset="2"/>
              <a:buChar char="Ø"/>
            </a:pPr>
            <a:r>
              <a:rPr lang="en-US" sz="3200" dirty="0"/>
              <a:t>Existing Mixed Finance conversions </a:t>
            </a:r>
          </a:p>
          <a:p>
            <a:pPr marL="911225" lvl="2" indent="-457200">
              <a:buFont typeface="Wingdings" panose="05000000000000000000" pitchFamily="2" charset="2"/>
              <a:buChar char="Ø"/>
            </a:pPr>
            <a:r>
              <a:rPr lang="en-US" sz="3200" dirty="0"/>
              <a:t>Know your deadlines</a:t>
            </a:r>
          </a:p>
          <a:p>
            <a:pPr marL="454025" lvl="2" indent="0">
              <a:buNone/>
            </a:pPr>
            <a:endParaRPr lang="en-US" sz="20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9C09B0-A436-4930-9DBD-7F024B262714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98760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Start Early-Residents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914400" lvl="2" indent="0">
              <a:buNone/>
            </a:pPr>
            <a:endParaRPr lang="en-US" sz="2000" dirty="0"/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3200" dirty="0"/>
              <a:t>Establish and maintain communication with existing residents 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3200" dirty="0"/>
              <a:t>Understand required communications 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3200" dirty="0"/>
              <a:t>Understand right to return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3200" dirty="0"/>
              <a:t>Communicate!!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9C09B0-A436-4930-9DBD-7F024B262714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1957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Start Early—The Money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Review your RAD CHAP Award CAREFULLY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2800" dirty="0"/>
              <a:t>Check the unit mix and rents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2800" dirty="0"/>
              <a:t>Check the utility allowances 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2800" dirty="0"/>
              <a:t>Check for potential rent flexibilities in the</a:t>
            </a:r>
          </a:p>
          <a:p>
            <a:pPr marL="1371600" lvl="3" indent="0">
              <a:buNone/>
            </a:pPr>
            <a:r>
              <a:rPr lang="en-US" sz="2800" dirty="0"/>
              <a:t>RAD CHAP Amendment &amp; Rent Flexibility guide</a:t>
            </a:r>
          </a:p>
          <a:p>
            <a:pPr marL="571500" indent="-457200">
              <a:buFont typeface="Wingdings" panose="05000000000000000000" pitchFamily="2" charset="2"/>
              <a:buChar char="Ø"/>
            </a:pPr>
            <a:r>
              <a:rPr lang="en-US" dirty="0"/>
              <a:t>One chance to convert funds for the project at closing through Sources and Uses</a:t>
            </a:r>
            <a:endParaRPr lang="en-US" dirty="0">
              <a:solidFill>
                <a:prstClr val="black"/>
              </a:solidFill>
              <a:ea typeface="+mn-ea"/>
            </a:endParaRPr>
          </a:p>
          <a:p>
            <a:pPr lvl="3"/>
            <a:endParaRPr lang="en-US" sz="28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9C09B0-A436-4930-9DBD-7F024B262714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16271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Players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9C09B0-A436-4930-9DBD-7F024B262714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A35F2AB5-5EE2-4A96-9AFF-47F3CB511DF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90" t="11089" r="7227" b="10161"/>
          <a:stretch/>
        </p:blipFill>
        <p:spPr>
          <a:xfrm>
            <a:off x="946303" y="1124744"/>
            <a:ext cx="7251394" cy="4970139"/>
          </a:xfrm>
          <a:prstGeom prst="rect">
            <a:avLst/>
          </a:prstGeom>
          <a:ln>
            <a:solidFill>
              <a:schemeClr val="bg1"/>
            </a:solidFill>
          </a:ln>
        </p:spPr>
      </p:pic>
    </p:spTree>
    <p:extLst>
      <p:ext uri="{BB962C8B-B14F-4D97-AF65-F5344CB8AC3E}">
        <p14:creationId xmlns:p14="http://schemas.microsoft.com/office/powerpoint/2010/main" val="3020277673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HSNG PPT Template_March 21-2013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E6B6C543C32EA46A0A9D8391E81E908" ma:contentTypeVersion="12" ma:contentTypeDescription="Create a new document." ma:contentTypeScope="" ma:versionID="d9d1f74676652102044d9ceb6f172d1b">
  <xsd:schema xmlns:xsd="http://www.w3.org/2001/XMLSchema" xmlns:xs="http://www.w3.org/2001/XMLSchema" xmlns:p="http://schemas.microsoft.com/office/2006/metadata/properties" xmlns:ns2="307fff00-37e0-40db-9062-22efbc65f95f" xmlns:ns3="7f3d6263-8e7f-4033-bd7b-5fd45ab2b742" targetNamespace="http://schemas.microsoft.com/office/2006/metadata/properties" ma:root="true" ma:fieldsID="c57e4de57f9e1f8aeeba33deda519f4f" ns2:_="" ns3:_="">
    <xsd:import namespace="307fff00-37e0-40db-9062-22efbc65f95f"/>
    <xsd:import namespace="7f3d6263-8e7f-4033-bd7b-5fd45ab2b74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Location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07fff00-37e0-40db-9062-22efbc65f95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f3d6263-8e7f-4033-bd7b-5fd45ab2b742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93C5050-7E07-4B0B-AAD3-A6872E96D3D4}">
  <ds:schemaRefs>
    <ds:schemaRef ds:uri="http://schemas.openxmlformats.org/package/2006/metadata/core-properties"/>
    <ds:schemaRef ds:uri="307fff00-37e0-40db-9062-22efbc65f95f"/>
    <ds:schemaRef ds:uri="http://schemas.microsoft.com/office/infopath/2007/PartnerControls"/>
    <ds:schemaRef ds:uri="http://purl.org/dc/terms/"/>
    <ds:schemaRef ds:uri="http://schemas.microsoft.com/office/2006/documentManagement/types"/>
    <ds:schemaRef ds:uri="http://purl.org/dc/elements/1.1/"/>
    <ds:schemaRef ds:uri="http://schemas.microsoft.com/office/2006/metadata/properties"/>
    <ds:schemaRef ds:uri="7f3d6263-8e7f-4033-bd7b-5fd45ab2b742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E4B4D549-E69E-4606-8212-4D086DCF434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585019E-10E5-4E70-BEB2-D309AC7D974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07fff00-37e0-40db-9062-22efbc65f95f"/>
    <ds:schemaRef ds:uri="7f3d6263-8e7f-4033-bd7b-5fd45ab2b74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24040</TotalTime>
  <Words>696</Words>
  <Application>Microsoft Office PowerPoint</Application>
  <PresentationFormat>On-screen Show (4:3)</PresentationFormat>
  <Paragraphs>129</Paragraphs>
  <Slides>19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Calibri</vt:lpstr>
      <vt:lpstr>Wingdings</vt:lpstr>
      <vt:lpstr>1_Office Theme</vt:lpstr>
      <vt:lpstr>HSNG PPT Template_March 21-2013</vt:lpstr>
      <vt:lpstr>Closing Your Transaction: Guide to a Successful RAD Closing  for Public Housing Conversions </vt:lpstr>
      <vt:lpstr>Topics for Today</vt:lpstr>
      <vt:lpstr>Start Early-Ownership Entity</vt:lpstr>
      <vt:lpstr>Start Early-Operations &amp; Mgmt</vt:lpstr>
      <vt:lpstr>Start Early-Assemble Closing Team</vt:lpstr>
      <vt:lpstr>Start Early-Financing</vt:lpstr>
      <vt:lpstr>Start Early-Residents</vt:lpstr>
      <vt:lpstr>Start Early—The Money</vt:lpstr>
      <vt:lpstr>Key Players</vt:lpstr>
      <vt:lpstr>RAD Closing Coordinator</vt:lpstr>
      <vt:lpstr>HUD Field Counsel</vt:lpstr>
      <vt:lpstr>More Folks At HUD</vt:lpstr>
      <vt:lpstr>Start the Closing Process</vt:lpstr>
      <vt:lpstr>Get to the Finish Line</vt:lpstr>
      <vt:lpstr>Post-Closing</vt:lpstr>
      <vt:lpstr>Completion Certifications</vt:lpstr>
      <vt:lpstr>Post-Closing Changes or Problems</vt:lpstr>
      <vt:lpstr>Good Luck</vt:lpstr>
      <vt:lpstr>Next Session</vt:lpstr>
    </vt:vector>
  </TitlesOfParts>
  <Company>Housing and Urban Development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Transforming Rental Assistance (TRA)</dc:title>
  <dc:creator>Jess Yuen</dc:creator>
  <cp:lastModifiedBy>Campion, Grace</cp:lastModifiedBy>
  <cp:revision>2232</cp:revision>
  <cp:lastPrinted>2017-04-10T18:54:59Z</cp:lastPrinted>
  <dcterms:created xsi:type="dcterms:W3CDTF">2010-05-06T21:38:46Z</dcterms:created>
  <dcterms:modified xsi:type="dcterms:W3CDTF">2020-06-23T21:27:59Z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0x010100EE6B6C543C32EA46A0A9D8391E81E908</vt:lpwstr>
  </property>
  <property fmtid="{D5CDD505-2E9C-101B-9397-08002B2CF9AE}" pid="3" name="_NewReviewCycle">
    <vt:lpwstr/>
  </property>
</Properties>
</file>