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1.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18.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20.jpg" ContentType="image/jpeg"/>
  <Override PartName="/ppt/notesSlides/notesSlide30.xml" ContentType="application/vnd.openxmlformats-officedocument.presentationml.notesSlide+xml"/>
  <Override PartName="/ppt/media/image21.jp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42"/>
  </p:notesMasterIdLst>
  <p:handoutMasterIdLst>
    <p:handoutMasterId r:id="rId43"/>
  </p:handoutMasterIdLst>
  <p:sldIdLst>
    <p:sldId id="358" r:id="rId5"/>
    <p:sldId id="396" r:id="rId6"/>
    <p:sldId id="370" r:id="rId7"/>
    <p:sldId id="374" r:id="rId8"/>
    <p:sldId id="391" r:id="rId9"/>
    <p:sldId id="402" r:id="rId10"/>
    <p:sldId id="371" r:id="rId11"/>
    <p:sldId id="372" r:id="rId12"/>
    <p:sldId id="401" r:id="rId13"/>
    <p:sldId id="364" r:id="rId14"/>
    <p:sldId id="404" r:id="rId15"/>
    <p:sldId id="405" r:id="rId16"/>
    <p:sldId id="359" r:id="rId17"/>
    <p:sldId id="392" r:id="rId18"/>
    <p:sldId id="383" r:id="rId19"/>
    <p:sldId id="398" r:id="rId20"/>
    <p:sldId id="395" r:id="rId21"/>
    <p:sldId id="384" r:id="rId22"/>
    <p:sldId id="394" r:id="rId23"/>
    <p:sldId id="393" r:id="rId24"/>
    <p:sldId id="385" r:id="rId25"/>
    <p:sldId id="387" r:id="rId26"/>
    <p:sldId id="388" r:id="rId27"/>
    <p:sldId id="403" r:id="rId28"/>
    <p:sldId id="389" r:id="rId29"/>
    <p:sldId id="380" r:id="rId30"/>
    <p:sldId id="382" r:id="rId31"/>
    <p:sldId id="386" r:id="rId32"/>
    <p:sldId id="362" r:id="rId33"/>
    <p:sldId id="375" r:id="rId34"/>
    <p:sldId id="378" r:id="rId35"/>
    <p:sldId id="377" r:id="rId36"/>
    <p:sldId id="379" r:id="rId37"/>
    <p:sldId id="376" r:id="rId38"/>
    <p:sldId id="360" r:id="rId39"/>
    <p:sldId id="399" r:id="rId40"/>
    <p:sldId id="40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Lyno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0A1D6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5B12F-5CC5-8707-AC0B-BB647C975BAF}" v="1" dt="2020-06-23T20:26:15.778"/>
    <p1510:client id="{723141D9-400B-405E-B55A-EA35FB00D167}" v="1" dt="2020-06-23T21:26:25.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82" autoAdjust="0"/>
    <p:restoredTop sz="83973" autoAdjust="0"/>
  </p:normalViewPr>
  <p:slideViewPr>
    <p:cSldViewPr>
      <p:cViewPr varScale="1">
        <p:scale>
          <a:sx n="44" d="100"/>
          <a:sy n="44" d="100"/>
        </p:scale>
        <p:origin x="40" y="2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fld id="{9288F3E7-84C9-49CF-9AD2-38B70798F575}" type="datetimeFigureOut">
              <a:rPr lang="en-US" smtClean="0"/>
              <a:t>6/23/2020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17A657C6-FBB3-41A7-B358-D36F1953E43B}" type="slidenum">
              <a:rPr lang="en-US" smtClean="0"/>
              <a:t>‹#›</a:t>
            </a:fld>
            <a:endParaRPr lang="en-US" dirty="0"/>
          </a:p>
        </p:txBody>
      </p:sp>
    </p:spTree>
    <p:extLst>
      <p:ext uri="{BB962C8B-B14F-4D97-AF65-F5344CB8AC3E}">
        <p14:creationId xmlns:p14="http://schemas.microsoft.com/office/powerpoint/2010/main" val="1826099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D1FE5213-1063-4CD2-98ED-E77F70B35C05}" type="datetimeFigureOut">
              <a:rPr lang="en-US" smtClean="0"/>
              <a:t>6/23/2020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FC94895B-25C5-4F61-8046-6D44BFF1CB64}" type="slidenum">
              <a:rPr lang="en-US" smtClean="0"/>
              <a:t>‹#›</a:t>
            </a:fld>
            <a:endParaRPr lang="en-US" dirty="0"/>
          </a:p>
        </p:txBody>
      </p:sp>
    </p:spTree>
    <p:extLst>
      <p:ext uri="{BB962C8B-B14F-4D97-AF65-F5344CB8AC3E}">
        <p14:creationId xmlns:p14="http://schemas.microsoft.com/office/powerpoint/2010/main" val="1192629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0</a:t>
            </a:fld>
            <a:endParaRPr lang="en-US" dirty="0"/>
          </a:p>
        </p:txBody>
      </p:sp>
    </p:spTree>
    <p:extLst>
      <p:ext uri="{BB962C8B-B14F-4D97-AF65-F5344CB8AC3E}">
        <p14:creationId xmlns:p14="http://schemas.microsoft.com/office/powerpoint/2010/main" val="359150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9</a:t>
            </a:fld>
            <a:endParaRPr lang="en-US" dirty="0"/>
          </a:p>
        </p:txBody>
      </p:sp>
    </p:spTree>
    <p:extLst>
      <p:ext uri="{BB962C8B-B14F-4D97-AF65-F5344CB8AC3E}">
        <p14:creationId xmlns:p14="http://schemas.microsoft.com/office/powerpoint/2010/main" val="262596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10</a:t>
            </a:fld>
            <a:endParaRPr lang="en-US" dirty="0"/>
          </a:p>
        </p:txBody>
      </p:sp>
    </p:spTree>
    <p:extLst>
      <p:ext uri="{BB962C8B-B14F-4D97-AF65-F5344CB8AC3E}">
        <p14:creationId xmlns:p14="http://schemas.microsoft.com/office/powerpoint/2010/main" val="219761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11</a:t>
            </a:fld>
            <a:endParaRPr lang="en-US" dirty="0"/>
          </a:p>
        </p:txBody>
      </p:sp>
    </p:spTree>
    <p:extLst>
      <p:ext uri="{BB962C8B-B14F-4D97-AF65-F5344CB8AC3E}">
        <p14:creationId xmlns:p14="http://schemas.microsoft.com/office/powerpoint/2010/main" val="2890394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12</a:t>
            </a:fld>
            <a:endParaRPr lang="en-US" dirty="0"/>
          </a:p>
        </p:txBody>
      </p:sp>
    </p:spTree>
    <p:extLst>
      <p:ext uri="{BB962C8B-B14F-4D97-AF65-F5344CB8AC3E}">
        <p14:creationId xmlns:p14="http://schemas.microsoft.com/office/powerpoint/2010/main" val="244259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13</a:t>
            </a:fld>
            <a:endParaRPr lang="en-US" dirty="0"/>
          </a:p>
        </p:txBody>
      </p:sp>
    </p:spTree>
    <p:extLst>
      <p:ext uri="{BB962C8B-B14F-4D97-AF65-F5344CB8AC3E}">
        <p14:creationId xmlns:p14="http://schemas.microsoft.com/office/powerpoint/2010/main" val="257460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14</a:t>
            </a:fld>
            <a:endParaRPr lang="en-US" dirty="0"/>
          </a:p>
        </p:txBody>
      </p:sp>
    </p:spTree>
    <p:extLst>
      <p:ext uri="{BB962C8B-B14F-4D97-AF65-F5344CB8AC3E}">
        <p14:creationId xmlns:p14="http://schemas.microsoft.com/office/powerpoint/2010/main" val="180095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15</a:t>
            </a:fld>
            <a:endParaRPr lang="en-US" dirty="0"/>
          </a:p>
        </p:txBody>
      </p:sp>
    </p:spTree>
    <p:extLst>
      <p:ext uri="{BB962C8B-B14F-4D97-AF65-F5344CB8AC3E}">
        <p14:creationId xmlns:p14="http://schemas.microsoft.com/office/powerpoint/2010/main" val="40426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16</a:t>
            </a:fld>
            <a:endParaRPr lang="en-US" dirty="0"/>
          </a:p>
        </p:txBody>
      </p:sp>
    </p:spTree>
    <p:extLst>
      <p:ext uri="{BB962C8B-B14F-4D97-AF65-F5344CB8AC3E}">
        <p14:creationId xmlns:p14="http://schemas.microsoft.com/office/powerpoint/2010/main" val="268386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17</a:t>
            </a:fld>
            <a:endParaRPr lang="en-US" dirty="0"/>
          </a:p>
        </p:txBody>
      </p:sp>
    </p:spTree>
    <p:extLst>
      <p:ext uri="{BB962C8B-B14F-4D97-AF65-F5344CB8AC3E}">
        <p14:creationId xmlns:p14="http://schemas.microsoft.com/office/powerpoint/2010/main" val="10325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18</a:t>
            </a:fld>
            <a:endParaRPr lang="en-US" dirty="0"/>
          </a:p>
        </p:txBody>
      </p:sp>
    </p:spTree>
    <p:extLst>
      <p:ext uri="{BB962C8B-B14F-4D97-AF65-F5344CB8AC3E}">
        <p14:creationId xmlns:p14="http://schemas.microsoft.com/office/powerpoint/2010/main" val="367692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a:t>
            </a:fld>
            <a:endParaRPr lang="en-US" dirty="0"/>
          </a:p>
        </p:txBody>
      </p:sp>
    </p:spTree>
    <p:extLst>
      <p:ext uri="{BB962C8B-B14F-4D97-AF65-F5344CB8AC3E}">
        <p14:creationId xmlns:p14="http://schemas.microsoft.com/office/powerpoint/2010/main" val="1679301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19</a:t>
            </a:fld>
            <a:endParaRPr lang="en-US" dirty="0"/>
          </a:p>
        </p:txBody>
      </p:sp>
    </p:spTree>
    <p:extLst>
      <p:ext uri="{BB962C8B-B14F-4D97-AF65-F5344CB8AC3E}">
        <p14:creationId xmlns:p14="http://schemas.microsoft.com/office/powerpoint/2010/main" val="1742128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20</a:t>
            </a:fld>
            <a:endParaRPr lang="en-US" dirty="0"/>
          </a:p>
        </p:txBody>
      </p:sp>
    </p:spTree>
    <p:extLst>
      <p:ext uri="{BB962C8B-B14F-4D97-AF65-F5344CB8AC3E}">
        <p14:creationId xmlns:p14="http://schemas.microsoft.com/office/powerpoint/2010/main" val="3566807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21</a:t>
            </a:fld>
            <a:endParaRPr lang="en-US" dirty="0"/>
          </a:p>
        </p:txBody>
      </p:sp>
    </p:spTree>
    <p:extLst>
      <p:ext uri="{BB962C8B-B14F-4D97-AF65-F5344CB8AC3E}">
        <p14:creationId xmlns:p14="http://schemas.microsoft.com/office/powerpoint/2010/main" val="235400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22</a:t>
            </a:fld>
            <a:endParaRPr lang="en-US" dirty="0"/>
          </a:p>
        </p:txBody>
      </p:sp>
    </p:spTree>
    <p:extLst>
      <p:ext uri="{BB962C8B-B14F-4D97-AF65-F5344CB8AC3E}">
        <p14:creationId xmlns:p14="http://schemas.microsoft.com/office/powerpoint/2010/main" val="144663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23</a:t>
            </a:fld>
            <a:endParaRPr lang="en-US" dirty="0"/>
          </a:p>
        </p:txBody>
      </p:sp>
    </p:spTree>
    <p:extLst>
      <p:ext uri="{BB962C8B-B14F-4D97-AF65-F5344CB8AC3E}">
        <p14:creationId xmlns:p14="http://schemas.microsoft.com/office/powerpoint/2010/main" val="3175316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24</a:t>
            </a:fld>
            <a:endParaRPr lang="en-US" dirty="0"/>
          </a:p>
        </p:txBody>
      </p:sp>
    </p:spTree>
    <p:extLst>
      <p:ext uri="{BB962C8B-B14F-4D97-AF65-F5344CB8AC3E}">
        <p14:creationId xmlns:p14="http://schemas.microsoft.com/office/powerpoint/2010/main" val="2364300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25</a:t>
            </a:fld>
            <a:endParaRPr lang="en-US" dirty="0"/>
          </a:p>
        </p:txBody>
      </p:sp>
    </p:spTree>
    <p:extLst>
      <p:ext uri="{BB962C8B-B14F-4D97-AF65-F5344CB8AC3E}">
        <p14:creationId xmlns:p14="http://schemas.microsoft.com/office/powerpoint/2010/main" val="422700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26</a:t>
            </a:fld>
            <a:endParaRPr lang="en-US" dirty="0"/>
          </a:p>
        </p:txBody>
      </p:sp>
    </p:spTree>
    <p:extLst>
      <p:ext uri="{BB962C8B-B14F-4D97-AF65-F5344CB8AC3E}">
        <p14:creationId xmlns:p14="http://schemas.microsoft.com/office/powerpoint/2010/main" val="166280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27</a:t>
            </a:fld>
            <a:endParaRPr lang="en-US" dirty="0"/>
          </a:p>
        </p:txBody>
      </p:sp>
    </p:spTree>
    <p:extLst>
      <p:ext uri="{BB962C8B-B14F-4D97-AF65-F5344CB8AC3E}">
        <p14:creationId xmlns:p14="http://schemas.microsoft.com/office/powerpoint/2010/main" val="79266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28</a:t>
            </a:fld>
            <a:endParaRPr lang="en-US" dirty="0"/>
          </a:p>
        </p:txBody>
      </p:sp>
    </p:spTree>
    <p:extLst>
      <p:ext uri="{BB962C8B-B14F-4D97-AF65-F5344CB8AC3E}">
        <p14:creationId xmlns:p14="http://schemas.microsoft.com/office/powerpoint/2010/main" val="31892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a:t>
            </a:fld>
            <a:endParaRPr lang="en-US" dirty="0"/>
          </a:p>
        </p:txBody>
      </p:sp>
    </p:spTree>
    <p:extLst>
      <p:ext uri="{BB962C8B-B14F-4D97-AF65-F5344CB8AC3E}">
        <p14:creationId xmlns:p14="http://schemas.microsoft.com/office/powerpoint/2010/main" val="412139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29</a:t>
            </a:fld>
            <a:endParaRPr lang="en-US" dirty="0"/>
          </a:p>
        </p:txBody>
      </p:sp>
    </p:spTree>
    <p:extLst>
      <p:ext uri="{BB962C8B-B14F-4D97-AF65-F5344CB8AC3E}">
        <p14:creationId xmlns:p14="http://schemas.microsoft.com/office/powerpoint/2010/main" val="588211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30</a:t>
            </a:fld>
            <a:endParaRPr lang="en-US" dirty="0"/>
          </a:p>
        </p:txBody>
      </p:sp>
    </p:spTree>
    <p:extLst>
      <p:ext uri="{BB962C8B-B14F-4D97-AF65-F5344CB8AC3E}">
        <p14:creationId xmlns:p14="http://schemas.microsoft.com/office/powerpoint/2010/main" val="1680330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31</a:t>
            </a:fld>
            <a:endParaRPr lang="en-US" dirty="0"/>
          </a:p>
        </p:txBody>
      </p:sp>
    </p:spTree>
    <p:extLst>
      <p:ext uri="{BB962C8B-B14F-4D97-AF65-F5344CB8AC3E}">
        <p14:creationId xmlns:p14="http://schemas.microsoft.com/office/powerpoint/2010/main" val="1352420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32</a:t>
            </a:fld>
            <a:endParaRPr lang="en-US" dirty="0"/>
          </a:p>
        </p:txBody>
      </p:sp>
    </p:spTree>
    <p:extLst>
      <p:ext uri="{BB962C8B-B14F-4D97-AF65-F5344CB8AC3E}">
        <p14:creationId xmlns:p14="http://schemas.microsoft.com/office/powerpoint/2010/main" val="1596335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33</a:t>
            </a:fld>
            <a:endParaRPr lang="en-US" dirty="0"/>
          </a:p>
        </p:txBody>
      </p:sp>
    </p:spTree>
    <p:extLst>
      <p:ext uri="{BB962C8B-B14F-4D97-AF65-F5344CB8AC3E}">
        <p14:creationId xmlns:p14="http://schemas.microsoft.com/office/powerpoint/2010/main" val="2609601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34</a:t>
            </a:fld>
            <a:endParaRPr lang="en-US" dirty="0"/>
          </a:p>
        </p:txBody>
      </p:sp>
    </p:spTree>
    <p:extLst>
      <p:ext uri="{BB962C8B-B14F-4D97-AF65-F5344CB8AC3E}">
        <p14:creationId xmlns:p14="http://schemas.microsoft.com/office/powerpoint/2010/main" val="31024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35</a:t>
            </a:fld>
            <a:endParaRPr lang="en-US" dirty="0"/>
          </a:p>
        </p:txBody>
      </p:sp>
    </p:spTree>
    <p:extLst>
      <p:ext uri="{BB962C8B-B14F-4D97-AF65-F5344CB8AC3E}">
        <p14:creationId xmlns:p14="http://schemas.microsoft.com/office/powerpoint/2010/main" val="1431922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36</a:t>
            </a:fld>
            <a:endParaRPr lang="en-US" dirty="0"/>
          </a:p>
        </p:txBody>
      </p:sp>
    </p:spTree>
    <p:extLst>
      <p:ext uri="{BB962C8B-B14F-4D97-AF65-F5344CB8AC3E}">
        <p14:creationId xmlns:p14="http://schemas.microsoft.com/office/powerpoint/2010/main" val="93387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a:t>
            </a:fld>
            <a:endParaRPr lang="en-US" dirty="0"/>
          </a:p>
        </p:txBody>
      </p:sp>
    </p:spTree>
    <p:extLst>
      <p:ext uri="{BB962C8B-B14F-4D97-AF65-F5344CB8AC3E}">
        <p14:creationId xmlns:p14="http://schemas.microsoft.com/office/powerpoint/2010/main" val="143047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4</a:t>
            </a:fld>
            <a:endParaRPr lang="en-US" dirty="0"/>
          </a:p>
        </p:txBody>
      </p:sp>
    </p:spTree>
    <p:extLst>
      <p:ext uri="{BB962C8B-B14F-4D97-AF65-F5344CB8AC3E}">
        <p14:creationId xmlns:p14="http://schemas.microsoft.com/office/powerpoint/2010/main" val="283337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5</a:t>
            </a:fld>
            <a:endParaRPr lang="en-US" dirty="0"/>
          </a:p>
        </p:txBody>
      </p:sp>
    </p:spTree>
    <p:extLst>
      <p:ext uri="{BB962C8B-B14F-4D97-AF65-F5344CB8AC3E}">
        <p14:creationId xmlns:p14="http://schemas.microsoft.com/office/powerpoint/2010/main" val="109333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6</a:t>
            </a:fld>
            <a:endParaRPr lang="en-US" dirty="0"/>
          </a:p>
        </p:txBody>
      </p:sp>
    </p:spTree>
    <p:extLst>
      <p:ext uri="{BB962C8B-B14F-4D97-AF65-F5344CB8AC3E}">
        <p14:creationId xmlns:p14="http://schemas.microsoft.com/office/powerpoint/2010/main" val="39940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7</a:t>
            </a:fld>
            <a:endParaRPr lang="en-US" dirty="0"/>
          </a:p>
        </p:txBody>
      </p:sp>
    </p:spTree>
    <p:extLst>
      <p:ext uri="{BB962C8B-B14F-4D97-AF65-F5344CB8AC3E}">
        <p14:creationId xmlns:p14="http://schemas.microsoft.com/office/powerpoint/2010/main" val="311167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8</a:t>
            </a:fld>
            <a:endParaRPr lang="en-US" dirty="0"/>
          </a:p>
        </p:txBody>
      </p:sp>
    </p:spTree>
    <p:extLst>
      <p:ext uri="{BB962C8B-B14F-4D97-AF65-F5344CB8AC3E}">
        <p14:creationId xmlns:p14="http://schemas.microsoft.com/office/powerpoint/2010/main" val="3938010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8D547752-7DC8-C744-9A66-C5D1C3DDB192}" type="datetime1">
              <a:rPr lang="en-US" smtClean="0"/>
              <a:t>6/23/2020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D5A3DF7-F23F-4B4E-AE83-1C04C54EFB92}" type="slidenum">
              <a:rPr lang="en-US"/>
              <a:pPr>
                <a:defRPr/>
              </a:pPr>
              <a:t>‹#›</a:t>
            </a:fld>
            <a:endParaRPr lang="en-US" dirty="0"/>
          </a:p>
        </p:txBody>
      </p:sp>
    </p:spTree>
    <p:extLst>
      <p:ext uri="{BB962C8B-B14F-4D97-AF65-F5344CB8AC3E}">
        <p14:creationId xmlns:p14="http://schemas.microsoft.com/office/powerpoint/2010/main" val="128107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307D49-4B23-7B41-9DD1-CE88D59ABE6A}" type="datetime1">
              <a:rPr lang="en-US" smtClean="0"/>
              <a:t>6/23/2020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999-340E-4ACF-BB34-8FE13F43D17C}" type="slidenum">
              <a:rPr lang="en-US"/>
              <a:pPr>
                <a:defRPr/>
              </a:pPr>
              <a:t>‹#›</a:t>
            </a:fld>
            <a:endParaRPr lang="en-US" dirty="0"/>
          </a:p>
        </p:txBody>
      </p:sp>
    </p:spTree>
    <p:extLst>
      <p:ext uri="{BB962C8B-B14F-4D97-AF65-F5344CB8AC3E}">
        <p14:creationId xmlns:p14="http://schemas.microsoft.com/office/powerpoint/2010/main" val="378022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4A9E4E-30F5-504F-A7C3-B00CB0B76C8D}" type="datetime1">
              <a:rPr lang="en-US" smtClean="0"/>
              <a:t>6/23/2020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11A52-F243-4E28-A049-9BCD5654D432}" type="slidenum">
              <a:rPr lang="en-US"/>
              <a:pPr>
                <a:defRPr/>
              </a:pPr>
              <a:t>‹#›</a:t>
            </a:fld>
            <a:endParaRPr lang="en-US" dirty="0"/>
          </a:p>
        </p:txBody>
      </p:sp>
    </p:spTree>
    <p:extLst>
      <p:ext uri="{BB962C8B-B14F-4D97-AF65-F5344CB8AC3E}">
        <p14:creationId xmlns:p14="http://schemas.microsoft.com/office/powerpoint/2010/main" val="26324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F2A1D-9D10-204E-90D2-86198B2E3BD5}" type="datetime1">
              <a:rPr lang="en-US" smtClean="0"/>
              <a:t>6/23/2020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4343400" y="6324600"/>
            <a:ext cx="381000" cy="365125"/>
          </a:xfrm>
        </p:spPr>
        <p:txBody>
          <a:bodyPr/>
          <a:lstStyle>
            <a:lvl1pPr>
              <a:defRPr sz="1500" b="1"/>
            </a:lvl1pPr>
          </a:lstStyle>
          <a:p>
            <a:pPr>
              <a:defRPr/>
            </a:pPr>
            <a:fld id="{629C09B0-A436-4930-9DBD-7F024B262714}" type="slidenum">
              <a:rPr lang="en-US" smtClean="0"/>
              <a:pPr>
                <a:defRPr/>
              </a:pPr>
              <a:t>‹#›</a:t>
            </a:fld>
            <a:endParaRPr lang="en-US" dirty="0"/>
          </a:p>
        </p:txBody>
      </p:sp>
    </p:spTree>
    <p:extLst>
      <p:ext uri="{BB962C8B-B14F-4D97-AF65-F5344CB8AC3E}">
        <p14:creationId xmlns:p14="http://schemas.microsoft.com/office/powerpoint/2010/main" val="33548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51C9F4-4E45-C547-9171-F1721069E4DC}" type="datetime1">
              <a:rPr lang="en-US" smtClean="0"/>
              <a:t>6/23/2020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284947-6462-4D8F-A3AA-BA691DB2AD7C}" type="slidenum">
              <a:rPr lang="en-US"/>
              <a:pPr>
                <a:defRPr/>
              </a:pPr>
              <a:t>‹#›</a:t>
            </a:fld>
            <a:endParaRPr lang="en-US" dirty="0"/>
          </a:p>
        </p:txBody>
      </p:sp>
    </p:spTree>
    <p:extLst>
      <p:ext uri="{BB962C8B-B14F-4D97-AF65-F5344CB8AC3E}">
        <p14:creationId xmlns:p14="http://schemas.microsoft.com/office/powerpoint/2010/main" val="19650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B4A048-B370-8446-B8C5-105AEA641983}" type="datetime1">
              <a:rPr lang="en-US" smtClean="0"/>
              <a:t>6/23/2020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01A582-62A1-4897-B658-40F3192AAA85}" type="slidenum">
              <a:rPr lang="en-US"/>
              <a:pPr>
                <a:defRPr/>
              </a:pPr>
              <a:t>‹#›</a:t>
            </a:fld>
            <a:endParaRPr lang="en-US" dirty="0"/>
          </a:p>
        </p:txBody>
      </p:sp>
    </p:spTree>
    <p:extLst>
      <p:ext uri="{BB962C8B-B14F-4D97-AF65-F5344CB8AC3E}">
        <p14:creationId xmlns:p14="http://schemas.microsoft.com/office/powerpoint/2010/main" val="5261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267AC0-01EE-2242-B3C8-7E6D7F8B34CD}" type="datetime1">
              <a:rPr lang="en-US" smtClean="0"/>
              <a:t>6/23/2020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0A397E-51C7-40C0-990E-3F18F7D22D8D}" type="slidenum">
              <a:rPr lang="en-US"/>
              <a:pPr>
                <a:defRPr/>
              </a:pPr>
              <a:t>‹#›</a:t>
            </a:fld>
            <a:endParaRPr lang="en-US" dirty="0"/>
          </a:p>
        </p:txBody>
      </p:sp>
    </p:spTree>
    <p:extLst>
      <p:ext uri="{BB962C8B-B14F-4D97-AF65-F5344CB8AC3E}">
        <p14:creationId xmlns:p14="http://schemas.microsoft.com/office/powerpoint/2010/main" val="15437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406DCF-30D3-8646-84B2-3954B7E9B745}" type="datetime1">
              <a:rPr lang="en-US" smtClean="0"/>
              <a:t>6/23/2020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89CD6B-7C9A-4955-8EFD-C0AE0F423297}" type="slidenum">
              <a:rPr lang="en-US"/>
              <a:pPr>
                <a:defRPr/>
              </a:pPr>
              <a:t>‹#›</a:t>
            </a:fld>
            <a:endParaRPr lang="en-US" dirty="0"/>
          </a:p>
        </p:txBody>
      </p:sp>
    </p:spTree>
    <p:extLst>
      <p:ext uri="{BB962C8B-B14F-4D97-AF65-F5344CB8AC3E}">
        <p14:creationId xmlns:p14="http://schemas.microsoft.com/office/powerpoint/2010/main" val="17235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7B73B5-B83D-1C48-B40F-6C5A5F4FF1FB}" type="datetime1">
              <a:rPr lang="en-US" smtClean="0"/>
              <a:t>6/23/2020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DF284A-0880-49B6-B60D-98C6B9B3C1D1}" type="slidenum">
              <a:rPr lang="en-US"/>
              <a:pPr>
                <a:defRPr/>
              </a:pPr>
              <a:t>‹#›</a:t>
            </a:fld>
            <a:endParaRPr lang="en-US" dirty="0"/>
          </a:p>
        </p:txBody>
      </p:sp>
    </p:spTree>
    <p:extLst>
      <p:ext uri="{BB962C8B-B14F-4D97-AF65-F5344CB8AC3E}">
        <p14:creationId xmlns:p14="http://schemas.microsoft.com/office/powerpoint/2010/main" val="331796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8EAB2-50EF-B244-BFBE-AD601EE87732}" type="datetime1">
              <a:rPr lang="en-US" smtClean="0"/>
              <a:t>6/23/2020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D9EBB-599C-4490-B944-0E8500016132}" type="slidenum">
              <a:rPr lang="en-US"/>
              <a:pPr>
                <a:defRPr/>
              </a:pPr>
              <a:t>‹#›</a:t>
            </a:fld>
            <a:endParaRPr lang="en-US" dirty="0"/>
          </a:p>
        </p:txBody>
      </p:sp>
    </p:spTree>
    <p:extLst>
      <p:ext uri="{BB962C8B-B14F-4D97-AF65-F5344CB8AC3E}">
        <p14:creationId xmlns:p14="http://schemas.microsoft.com/office/powerpoint/2010/main" val="276327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7E6882-B1AE-534C-BB8B-D231E177615E}" type="datetime1">
              <a:rPr lang="en-US" smtClean="0"/>
              <a:t>6/23/2020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5C405-40F4-4C81-8D9F-E4992674B364}" type="slidenum">
              <a:rPr lang="en-US"/>
              <a:pPr>
                <a:defRPr/>
              </a:pPr>
              <a:t>‹#›</a:t>
            </a:fld>
            <a:endParaRPr lang="en-US" dirty="0"/>
          </a:p>
        </p:txBody>
      </p:sp>
    </p:spTree>
    <p:extLst>
      <p:ext uri="{BB962C8B-B14F-4D97-AF65-F5344CB8AC3E}">
        <p14:creationId xmlns:p14="http://schemas.microsoft.com/office/powerpoint/2010/main" val="36364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26" charset="0"/>
              </a:defRPr>
            </a:lvl1pPr>
          </a:lstStyle>
          <a:p>
            <a:pPr defTabSz="457200" fontAlgn="base">
              <a:spcBef>
                <a:spcPct val="0"/>
              </a:spcBef>
              <a:spcAft>
                <a:spcPct val="0"/>
              </a:spcAft>
              <a:defRPr/>
            </a:pPr>
            <a:fld id="{40B2ADB9-CAF7-F94B-98D2-B67C641C131D}" type="datetime1">
              <a:rPr lang="en-US" smtClean="0">
                <a:ea typeface="ＭＳ Ｐゴシック" pitchFamily="26" charset="-128"/>
              </a:rPr>
              <a:t>6/23/2020</a:t>
            </a:fld>
            <a:endParaRPr lang="en-US" dirty="0">
              <a:ea typeface="ＭＳ Ｐゴシック" pitchFamily="2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26" charset="0"/>
              </a:defRPr>
            </a:lvl1pPr>
          </a:lstStyle>
          <a:p>
            <a:pPr defTabSz="457200" fontAlgn="base">
              <a:spcBef>
                <a:spcPct val="0"/>
              </a:spcBef>
              <a:spcAft>
                <a:spcPct val="0"/>
              </a:spcAft>
              <a:defRPr/>
            </a:pPr>
            <a:fld id="{7ACE77B1-E6C2-4F5D-92A0-CC1BDF15D7F4}" type="slidenum">
              <a:rPr lang="en-US">
                <a:ea typeface="ＭＳ Ｐゴシック" pitchFamily="26" charset="-128"/>
              </a:rPr>
              <a:pPr defTabSz="457200" fontAlgn="base">
                <a:spcBef>
                  <a:spcPct val="0"/>
                </a:spcBef>
                <a:spcAft>
                  <a:spcPct val="0"/>
                </a:spcAft>
                <a:defRPr/>
              </a:pPr>
              <a:t>‹#›</a:t>
            </a:fld>
            <a:endParaRPr lang="en-US" dirty="0">
              <a:ea typeface="ＭＳ Ｐゴシック" pitchFamily="26" charset="-128"/>
            </a:endParaRPr>
          </a:p>
        </p:txBody>
      </p:sp>
    </p:spTree>
    <p:extLst>
      <p:ext uri="{BB962C8B-B14F-4D97-AF65-F5344CB8AC3E}">
        <p14:creationId xmlns:p14="http://schemas.microsoft.com/office/powerpoint/2010/main" val="97435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blogs.leeward.hawaii.edu/teachonline/tag/tomooc13-2/page/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ajc1/49951812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mmons.wikimedia.org/wiki/File:Symbol-Money.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ud.gov/RAD/library/noti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thegamerchick1.blogspot.com/p/rating-system.html" TargetMode="External"/><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reestockphotos.biz/stockphoto/16111" TargetMode="External"/><Relationship Id="rId5" Type="http://schemas.openxmlformats.org/officeDocument/2006/relationships/image" Target="../media/image15.png"/><Relationship Id="rId4" Type="http://schemas.openxmlformats.org/officeDocument/2006/relationships/hyperlink" Target="http://www.freestockphotos.biz/stockphoto/145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pixabay.com/fr/chouette-clipart-livres-l-%C3%A9cole-279068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adresource.net/output.cfm?id=ozfaq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mymoonrose.blogspot.com/2010/02/piddling-amount-of-water.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basementdesigner.com/basement-finishing-10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asementdesigner.com/basement-finishing-10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oplematters.in/article/strategic-hr/what-would-you-look-for-in-a-potential-hire-1594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flickr.com/photos/vitordumato/683312386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flickr.com/photos/vitordumato/683312386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resourcedesk@radresource.n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liane.Houseknecht@fedpg.com" TargetMode="External"/><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resourcedesk@radresource.net" TargetMode="External"/><Relationship Id="rId4" Type="http://schemas.openxmlformats.org/officeDocument/2006/relationships/hyperlink" Target="mailto:Daniel.Gordon@fedpg.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dcaloren/402087955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heredboa.blogspot.com/2012/02/mojo-monday-breaking-pattern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adresource.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b="1" dirty="0"/>
              <a:t>Making Changes to Your CHAP:</a:t>
            </a:r>
            <a:br>
              <a:rPr lang="en-US" b="1" dirty="0"/>
            </a:br>
            <a:r>
              <a:rPr lang="en-US" dirty="0"/>
              <a:t> </a:t>
            </a:r>
            <a:r>
              <a:rPr lang="en-US" sz="3600" dirty="0"/>
              <a:t>Crash Course on CHAP Amendments &amp; Contract Rent Flexibilities</a:t>
            </a:r>
          </a:p>
        </p:txBody>
      </p:sp>
      <p:sp>
        <p:nvSpPr>
          <p:cNvPr id="3" name="Subtitle 2"/>
          <p:cNvSpPr>
            <a:spLocks noGrp="1"/>
          </p:cNvSpPr>
          <p:nvPr>
            <p:ph type="subTitle" idx="1"/>
          </p:nvPr>
        </p:nvSpPr>
        <p:spPr>
          <a:xfrm>
            <a:off x="228600" y="3886200"/>
            <a:ext cx="8686800" cy="2133600"/>
          </a:xfrm>
        </p:spPr>
        <p:txBody>
          <a:bodyPr/>
          <a:lstStyle/>
          <a:p>
            <a:r>
              <a:rPr lang="en-US" sz="2800" dirty="0"/>
              <a:t>RAD 2020 Awardee Virtual Training​​​</a:t>
            </a:r>
          </a:p>
          <a:p>
            <a:r>
              <a:rPr lang="en-US" sz="2800" dirty="0"/>
              <a:t>Day Five| June 24, 2020​​​</a:t>
            </a:r>
          </a:p>
          <a:p>
            <a:r>
              <a:rPr lang="en-US" sz="2800" dirty="0"/>
              <a:t>Presenters: Liane Houseknecht &amp; Dan Gordon</a:t>
            </a:r>
          </a:p>
          <a:p>
            <a:pPr>
              <a:spcBef>
                <a:spcPts val="0"/>
              </a:spcBef>
            </a:pPr>
            <a:r>
              <a:rPr lang="en-US" sz="2800">
                <a:ea typeface="ＭＳ Ｐゴシック"/>
              </a:rPr>
              <a:t>Contractors - Office of Recapitalization</a:t>
            </a:r>
            <a:endParaRPr lang="en-US" sz="2800"/>
          </a:p>
        </p:txBody>
      </p:sp>
    </p:spTree>
    <p:extLst>
      <p:ext uri="{BB962C8B-B14F-4D97-AF65-F5344CB8AC3E}">
        <p14:creationId xmlns:p14="http://schemas.microsoft.com/office/powerpoint/2010/main" val="40228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7FAF0-2102-4B3B-8BCE-96F2DF83B6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737"/>
          <a:stretch/>
        </p:blipFill>
        <p:spPr>
          <a:xfrm>
            <a:off x="6251009" y="2438400"/>
            <a:ext cx="2433181" cy="3041212"/>
          </a:xfrm>
          <a:prstGeom prst="rect">
            <a:avLst/>
          </a:prstGeom>
        </p:spPr>
      </p:pic>
      <p:sp>
        <p:nvSpPr>
          <p:cNvPr id="2" name="Title 1"/>
          <p:cNvSpPr>
            <a:spLocks noGrp="1"/>
          </p:cNvSpPr>
          <p:nvPr>
            <p:ph type="title"/>
          </p:nvPr>
        </p:nvSpPr>
        <p:spPr>
          <a:xfrm>
            <a:off x="457200" y="274638"/>
            <a:ext cx="8229600" cy="983811"/>
          </a:xfrm>
        </p:spPr>
        <p:txBody>
          <a:bodyPr/>
          <a:lstStyle/>
          <a:p>
            <a:r>
              <a:rPr lang="en-US" dirty="0"/>
              <a:t>Structuring Your CHAP</a:t>
            </a:r>
          </a:p>
        </p:txBody>
      </p:sp>
      <p:sp>
        <p:nvSpPr>
          <p:cNvPr id="3" name="Content Placeholder 2"/>
          <p:cNvSpPr>
            <a:spLocks noGrp="1"/>
          </p:cNvSpPr>
          <p:nvPr>
            <p:ph idx="1"/>
          </p:nvPr>
        </p:nvSpPr>
        <p:spPr>
          <a:xfrm>
            <a:off x="231209" y="1166018"/>
            <a:ext cx="8452981" cy="4525963"/>
          </a:xfrm>
        </p:spPr>
        <p:txBody>
          <a:bodyPr/>
          <a:lstStyle/>
          <a:p>
            <a:pPr>
              <a:spcBef>
                <a:spcPts val="0"/>
              </a:spcBef>
            </a:pPr>
            <a:r>
              <a:rPr lang="en-US" dirty="0"/>
              <a:t>Does the project you applied for still make sense? </a:t>
            </a:r>
          </a:p>
          <a:p>
            <a:pPr lvl="1">
              <a:spcBef>
                <a:spcPts val="0"/>
              </a:spcBef>
            </a:pPr>
            <a:r>
              <a:rPr lang="en-US" dirty="0"/>
              <a:t>Combining multiple CHAPs into a single CHAP</a:t>
            </a:r>
          </a:p>
          <a:p>
            <a:pPr lvl="1">
              <a:spcBef>
                <a:spcPts val="0"/>
              </a:spcBef>
            </a:pPr>
            <a:r>
              <a:rPr lang="en-US" dirty="0"/>
              <a:t>Splitting an existing CHAP into </a:t>
            </a:r>
          </a:p>
          <a:p>
            <a:pPr marL="457200" lvl="1" indent="0">
              <a:spcBef>
                <a:spcPts val="0"/>
              </a:spcBef>
              <a:buNone/>
            </a:pPr>
            <a:r>
              <a:rPr lang="en-US" dirty="0"/>
              <a:t>    multiple CHAPs (“One to Many”)</a:t>
            </a:r>
          </a:p>
          <a:p>
            <a:pPr lvl="1">
              <a:spcBef>
                <a:spcPts val="0"/>
              </a:spcBef>
            </a:pPr>
            <a:r>
              <a:rPr lang="en-US" dirty="0"/>
              <a:t>“Many to One” CHAP – combining </a:t>
            </a:r>
          </a:p>
          <a:p>
            <a:pPr marL="457200" lvl="1" indent="0">
              <a:spcBef>
                <a:spcPts val="0"/>
              </a:spcBef>
              <a:buNone/>
            </a:pPr>
            <a:r>
              <a:rPr lang="en-US" dirty="0"/>
              <a:t>     units from one or more PIC </a:t>
            </a:r>
          </a:p>
          <a:p>
            <a:pPr marL="457200" lvl="1" indent="0">
              <a:spcBef>
                <a:spcPts val="0"/>
              </a:spcBef>
              <a:buNone/>
            </a:pPr>
            <a:r>
              <a:rPr lang="en-US" dirty="0"/>
              <a:t>     development numbers into a single</a:t>
            </a:r>
          </a:p>
          <a:p>
            <a:pPr marL="457200" lvl="1" indent="0">
              <a:spcBef>
                <a:spcPts val="0"/>
              </a:spcBef>
              <a:buNone/>
            </a:pPr>
            <a:r>
              <a:rPr lang="en-US" dirty="0"/>
              <a:t>     CHAP </a:t>
            </a:r>
          </a:p>
          <a:p>
            <a:pPr lvl="2">
              <a:spcBef>
                <a:spcPts val="0"/>
              </a:spcBef>
            </a:pPr>
            <a:r>
              <a:rPr lang="en-US" dirty="0"/>
              <a:t>Note: Contract rents will be weighted </a:t>
            </a:r>
          </a:p>
          <a:p>
            <a:pPr marL="914400" lvl="2" indent="0">
              <a:spcBef>
                <a:spcPts val="0"/>
              </a:spcBef>
              <a:buNone/>
            </a:pPr>
            <a:r>
              <a:rPr lang="en-US" dirty="0"/>
              <a:t>   based on the contract rents of the developments involved</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9</a:t>
            </a:fld>
            <a:endParaRPr lang="en-US" dirty="0"/>
          </a:p>
        </p:txBody>
      </p:sp>
    </p:spTree>
    <p:extLst>
      <p:ext uri="{BB962C8B-B14F-4D97-AF65-F5344CB8AC3E}">
        <p14:creationId xmlns:p14="http://schemas.microsoft.com/office/powerpoint/2010/main" val="183767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57982"/>
            <a:ext cx="8991600" cy="845345"/>
          </a:xfrm>
        </p:spPr>
        <p:txBody>
          <a:bodyPr/>
          <a:lstStyle/>
          <a:p>
            <a:r>
              <a:rPr lang="en-US" dirty="0"/>
              <a:t>Structuring Your CHAP</a:t>
            </a:r>
          </a:p>
        </p:txBody>
      </p:sp>
      <p:sp>
        <p:nvSpPr>
          <p:cNvPr id="3" name="Content Placeholder 2"/>
          <p:cNvSpPr>
            <a:spLocks noGrp="1"/>
          </p:cNvSpPr>
          <p:nvPr>
            <p:ph idx="1"/>
          </p:nvPr>
        </p:nvSpPr>
        <p:spPr>
          <a:xfrm>
            <a:off x="228600" y="1236730"/>
            <a:ext cx="8763000" cy="4525963"/>
          </a:xfrm>
        </p:spPr>
        <p:txBody>
          <a:bodyPr/>
          <a:lstStyle/>
          <a:p>
            <a:r>
              <a:rPr lang="en-US" sz="2800" dirty="0"/>
              <a:t>Unit reconfiguration/unit mix</a:t>
            </a:r>
            <a:endParaRPr lang="en-US" sz="2400" dirty="0"/>
          </a:p>
          <a:p>
            <a:r>
              <a:rPr lang="en-US" sz="2800" dirty="0"/>
              <a:t>Adding units from the same AMP to an existing CHAP</a:t>
            </a:r>
          </a:p>
          <a:p>
            <a:pPr lvl="1"/>
            <a:r>
              <a:rPr lang="en-US" sz="2400" dirty="0"/>
              <a:t>Depending on the scenario, this can be done via an amendment OR you may need to submit an application and then process an amendment to combine the units</a:t>
            </a:r>
          </a:p>
          <a:p>
            <a:r>
              <a:rPr lang="en-US" sz="2800" dirty="0"/>
              <a:t>Reducing RAD units</a:t>
            </a:r>
          </a:p>
          <a:p>
            <a:pPr lvl="1"/>
            <a:r>
              <a:rPr lang="en-US" sz="2400" dirty="0"/>
              <a:t>De minimis reduction</a:t>
            </a:r>
          </a:p>
          <a:p>
            <a:pPr lvl="1"/>
            <a:r>
              <a:rPr lang="en-US" sz="2400" dirty="0"/>
              <a:t>RAD/S18 blend</a:t>
            </a:r>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10</a:t>
            </a:fld>
            <a:endParaRPr lang="en-US" dirty="0"/>
          </a:p>
        </p:txBody>
      </p:sp>
    </p:spTree>
    <p:extLst>
      <p:ext uri="{BB962C8B-B14F-4D97-AF65-F5344CB8AC3E}">
        <p14:creationId xmlns:p14="http://schemas.microsoft.com/office/powerpoint/2010/main" val="391116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0FA262-8F77-4DA0-A312-BADF8C105B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49189" y="3962400"/>
            <a:ext cx="2204311" cy="2204311"/>
          </a:xfrm>
          <a:prstGeom prst="rect">
            <a:avLst/>
          </a:prstGeom>
        </p:spPr>
      </p:pic>
      <p:sp>
        <p:nvSpPr>
          <p:cNvPr id="2" name="Title 1"/>
          <p:cNvSpPr>
            <a:spLocks noGrp="1"/>
          </p:cNvSpPr>
          <p:nvPr>
            <p:ph type="title"/>
          </p:nvPr>
        </p:nvSpPr>
        <p:spPr>
          <a:xfrm>
            <a:off x="76200" y="357982"/>
            <a:ext cx="8991600" cy="845345"/>
          </a:xfrm>
        </p:spPr>
        <p:txBody>
          <a:bodyPr/>
          <a:lstStyle/>
          <a:p>
            <a:r>
              <a:rPr lang="en-US" dirty="0"/>
              <a:t>A Note About Your RAD Portfolio</a:t>
            </a:r>
          </a:p>
        </p:txBody>
      </p:sp>
      <p:sp>
        <p:nvSpPr>
          <p:cNvPr id="3" name="Content Placeholder 2"/>
          <p:cNvSpPr>
            <a:spLocks noGrp="1"/>
          </p:cNvSpPr>
          <p:nvPr>
            <p:ph idx="1"/>
          </p:nvPr>
        </p:nvSpPr>
        <p:spPr>
          <a:xfrm>
            <a:off x="190500" y="1203327"/>
            <a:ext cx="8763000" cy="4525963"/>
          </a:xfrm>
        </p:spPr>
        <p:txBody>
          <a:bodyPr/>
          <a:lstStyle/>
          <a:p>
            <a:r>
              <a:rPr lang="en-US" sz="2800" dirty="0"/>
              <a:t>Do you have lots of active CHAP awards? Are you concerned about missing deadlines? Feeling overwhelmed?</a:t>
            </a:r>
          </a:p>
          <a:p>
            <a:r>
              <a:rPr lang="en-US" sz="2800" dirty="0"/>
              <a:t>Consider a Retroactive Portfolio Award!</a:t>
            </a:r>
          </a:p>
          <a:p>
            <a:pPr lvl="1"/>
            <a:r>
              <a:rPr lang="en-US" sz="2000" dirty="0"/>
              <a:t>Must retain active CHAP awards for 25% of units covered by the portfolio award OR 4 properties</a:t>
            </a:r>
          </a:p>
          <a:p>
            <a:pPr lvl="2"/>
            <a:r>
              <a:rPr lang="en-US" sz="1600" dirty="0"/>
              <a:t>Recap will withdraw remaining CHAPs that you are not ready to proceed on and those units will be “reserved” through 2024 </a:t>
            </a:r>
          </a:p>
          <a:p>
            <a:pPr lvl="1">
              <a:spcBef>
                <a:spcPts val="0"/>
              </a:spcBef>
            </a:pPr>
            <a:r>
              <a:rPr lang="en-US" sz="2000" dirty="0"/>
              <a:t>Portfolio award locks in the current RAD contract rent base</a:t>
            </a:r>
          </a:p>
          <a:p>
            <a:pPr marL="457200" lvl="1" indent="0">
              <a:spcBef>
                <a:spcPts val="0"/>
              </a:spcBef>
              <a:buNone/>
            </a:pPr>
            <a:r>
              <a:rPr lang="en-US" sz="2000" dirty="0"/>
              <a:t>     year</a:t>
            </a:r>
          </a:p>
          <a:p>
            <a:pPr lvl="1">
              <a:spcBef>
                <a:spcPts val="0"/>
              </a:spcBef>
            </a:pPr>
            <a:r>
              <a:rPr lang="en-US" sz="2000" dirty="0"/>
              <a:t>You will still need to apply to obtain future CHAPs, but</a:t>
            </a:r>
          </a:p>
          <a:p>
            <a:pPr marL="457200" lvl="1" indent="0">
              <a:spcBef>
                <a:spcPts val="0"/>
              </a:spcBef>
              <a:buNone/>
            </a:pPr>
            <a:r>
              <a:rPr lang="en-US" sz="2000" dirty="0"/>
              <a:t>     won’t be subject to the waitlist should one form</a:t>
            </a:r>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11</a:t>
            </a:fld>
            <a:endParaRPr lang="en-US" dirty="0"/>
          </a:p>
        </p:txBody>
      </p:sp>
    </p:spTree>
    <p:extLst>
      <p:ext uri="{BB962C8B-B14F-4D97-AF65-F5344CB8AC3E}">
        <p14:creationId xmlns:p14="http://schemas.microsoft.com/office/powerpoint/2010/main" val="249436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868362"/>
          </a:xfrm>
        </p:spPr>
        <p:txBody>
          <a:bodyPr/>
          <a:lstStyle/>
          <a:p>
            <a:r>
              <a:rPr lang="en-US" dirty="0"/>
              <a:t>Contract Rent Flexibilities</a:t>
            </a:r>
          </a:p>
        </p:txBody>
      </p:sp>
      <p:sp>
        <p:nvSpPr>
          <p:cNvPr id="3" name="Content Placeholder 2"/>
          <p:cNvSpPr>
            <a:spLocks noGrp="1"/>
          </p:cNvSpPr>
          <p:nvPr>
            <p:ph idx="1"/>
          </p:nvPr>
        </p:nvSpPr>
        <p:spPr>
          <a:xfrm>
            <a:off x="228600" y="1459932"/>
            <a:ext cx="8229600" cy="4525963"/>
          </a:xfrm>
        </p:spPr>
        <p:txBody>
          <a:bodyPr/>
          <a:lstStyle/>
          <a:p>
            <a:r>
              <a:rPr lang="en-US" sz="2800" dirty="0"/>
              <a:t>Switching contract rent base years</a:t>
            </a:r>
          </a:p>
          <a:p>
            <a:r>
              <a:rPr lang="en-US" sz="2800" dirty="0"/>
              <a:t>Rent bundling</a:t>
            </a:r>
          </a:p>
          <a:p>
            <a:r>
              <a:rPr lang="en-US" sz="2800" dirty="0"/>
              <a:t>MTW augmentation</a:t>
            </a:r>
          </a:p>
          <a:p>
            <a:r>
              <a:rPr lang="en-US" sz="2800" dirty="0"/>
              <a:t>Opportunity Zone Rent Boosts</a:t>
            </a:r>
          </a:p>
          <a:p>
            <a:r>
              <a:rPr lang="en-US" sz="2800" dirty="0"/>
              <a:t>RHF/DDTF Augmentation</a:t>
            </a:r>
          </a:p>
          <a:p>
            <a:r>
              <a:rPr lang="en-US" sz="2800" dirty="0"/>
              <a:t>Special Purpose Units</a:t>
            </a:r>
          </a:p>
          <a:p>
            <a:r>
              <a:rPr lang="en-US" sz="2800" dirty="0"/>
              <a:t>Excess utility surcharge</a:t>
            </a:r>
          </a:p>
          <a:p>
            <a:r>
              <a:rPr lang="en-US" sz="2800" dirty="0"/>
              <a:t>Tenant Paid Utility Savings</a:t>
            </a:r>
          </a:p>
          <a:p>
            <a:r>
              <a:rPr lang="en-US" sz="2800" dirty="0"/>
              <a:t>Annual OCAF adjustments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12</a:t>
            </a:fld>
            <a:endParaRPr lang="en-US" dirty="0"/>
          </a:p>
        </p:txBody>
      </p:sp>
      <p:pic>
        <p:nvPicPr>
          <p:cNvPr id="6" name="Picture 5">
            <a:extLst>
              <a:ext uri="{FF2B5EF4-FFF2-40B4-BE49-F238E27FC236}">
                <a16:creationId xmlns:a16="http://schemas.microsoft.com/office/drawing/2014/main" id="{60893170-5484-47CE-8E06-CCA0D4004C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28657" y="3276600"/>
            <a:ext cx="2590800" cy="2590800"/>
          </a:xfrm>
          <a:prstGeom prst="rect">
            <a:avLst/>
          </a:prstGeom>
        </p:spPr>
      </p:pic>
    </p:spTree>
    <p:extLst>
      <p:ext uri="{BB962C8B-B14F-4D97-AF65-F5344CB8AC3E}">
        <p14:creationId xmlns:p14="http://schemas.microsoft.com/office/powerpoint/2010/main" val="311988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Contract Rent Base Rent Year</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13</a:t>
            </a:fld>
            <a:endParaRPr lang="en-US" dirty="0"/>
          </a:p>
        </p:txBody>
      </p:sp>
      <p:sp>
        <p:nvSpPr>
          <p:cNvPr id="3" name="Content Placeholder 2">
            <a:extLst>
              <a:ext uri="{FF2B5EF4-FFF2-40B4-BE49-F238E27FC236}">
                <a16:creationId xmlns:a16="http://schemas.microsoft.com/office/drawing/2014/main" id="{ABE67569-5248-481B-A845-1066F107B7D6}"/>
              </a:ext>
            </a:extLst>
          </p:cNvPr>
          <p:cNvSpPr>
            <a:spLocks noGrp="1"/>
          </p:cNvSpPr>
          <p:nvPr>
            <p:ph idx="1"/>
          </p:nvPr>
        </p:nvSpPr>
        <p:spPr>
          <a:xfrm>
            <a:off x="304800" y="1246632"/>
            <a:ext cx="8382000" cy="4525963"/>
          </a:xfrm>
        </p:spPr>
        <p:txBody>
          <a:bodyPr/>
          <a:lstStyle/>
          <a:p>
            <a:r>
              <a:rPr lang="en-US" u="sng" dirty="0"/>
              <a:t>Applicable for</a:t>
            </a:r>
            <a:r>
              <a:rPr lang="en-US" dirty="0"/>
              <a:t>: All CHAP Awardees</a:t>
            </a:r>
          </a:p>
          <a:p>
            <a:r>
              <a:rPr lang="en-US" dirty="0"/>
              <a:t>The rents in your RAD CHAP award are issued based on the rents in effect at CHAP issuance</a:t>
            </a:r>
          </a:p>
          <a:p>
            <a:pPr lvl="1"/>
            <a:r>
              <a:rPr lang="en-US" dirty="0"/>
              <a:t>Exception: Portfolio Awards “lock in” the RAD Rent Base Year so if you submit a CHAP covered by a portfolio award, it will have rents based on the rent base year of your portfolio award</a:t>
            </a:r>
          </a:p>
          <a:p>
            <a:r>
              <a:rPr lang="en-US" dirty="0"/>
              <a:t>You can request to “withdraw” your CHAP and switch to the most current RAD rents in effect</a:t>
            </a:r>
          </a:p>
        </p:txBody>
      </p:sp>
    </p:spTree>
    <p:extLst>
      <p:ext uri="{BB962C8B-B14F-4D97-AF65-F5344CB8AC3E}">
        <p14:creationId xmlns:p14="http://schemas.microsoft.com/office/powerpoint/2010/main" val="198563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Contract Rent Base Year</a:t>
            </a:r>
          </a:p>
        </p:txBody>
      </p:sp>
      <p:pic>
        <p:nvPicPr>
          <p:cNvPr id="5" name="Content Placeholder 4">
            <a:extLst>
              <a:ext uri="{FF2B5EF4-FFF2-40B4-BE49-F238E27FC236}">
                <a16:creationId xmlns:a16="http://schemas.microsoft.com/office/drawing/2014/main" id="{9EEB1D78-66B9-4C1C-8CA8-AB4BEE8F9534}"/>
              </a:ext>
            </a:extLst>
          </p:cNvPr>
          <p:cNvPicPr>
            <a:picLocks noGrp="1" noChangeAspect="1"/>
          </p:cNvPicPr>
          <p:nvPr>
            <p:ph idx="1"/>
          </p:nvPr>
        </p:nvPicPr>
        <p:blipFill rotWithShape="1">
          <a:blip r:embed="rId3"/>
          <a:srcRect l="25018" t="19647" r="20806" b="7401"/>
          <a:stretch/>
        </p:blipFill>
        <p:spPr>
          <a:xfrm>
            <a:off x="1485899" y="1143000"/>
            <a:ext cx="6172201" cy="4933123"/>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14</a:t>
            </a:fld>
            <a:endParaRPr lang="en-US" dirty="0"/>
          </a:p>
        </p:txBody>
      </p:sp>
      <p:sp>
        <p:nvSpPr>
          <p:cNvPr id="6" name="Arrow: Right 5">
            <a:extLst>
              <a:ext uri="{FF2B5EF4-FFF2-40B4-BE49-F238E27FC236}">
                <a16:creationId xmlns:a16="http://schemas.microsoft.com/office/drawing/2014/main" id="{DE0292D9-1111-4AD4-97C5-A12193D0A2AF}"/>
              </a:ext>
            </a:extLst>
          </p:cNvPr>
          <p:cNvSpPr/>
          <p:nvPr/>
        </p:nvSpPr>
        <p:spPr>
          <a:xfrm>
            <a:off x="76200" y="3886200"/>
            <a:ext cx="1409699" cy="1295400"/>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 ARE HERE</a:t>
            </a:r>
          </a:p>
        </p:txBody>
      </p:sp>
      <p:sp>
        <p:nvSpPr>
          <p:cNvPr id="3" name="Rectangle 2">
            <a:extLst>
              <a:ext uri="{FF2B5EF4-FFF2-40B4-BE49-F238E27FC236}">
                <a16:creationId xmlns:a16="http://schemas.microsoft.com/office/drawing/2014/main" id="{240ECD45-268E-4A64-8AC3-59220E774B0D}"/>
              </a:ext>
            </a:extLst>
          </p:cNvPr>
          <p:cNvSpPr/>
          <p:nvPr/>
        </p:nvSpPr>
        <p:spPr>
          <a:xfrm>
            <a:off x="1600200" y="4267200"/>
            <a:ext cx="6057900" cy="457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72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Contract Rent Base Year</a:t>
            </a:r>
          </a:p>
        </p:txBody>
      </p:sp>
      <p:pic>
        <p:nvPicPr>
          <p:cNvPr id="5" name="Content Placeholder 4">
            <a:extLst>
              <a:ext uri="{FF2B5EF4-FFF2-40B4-BE49-F238E27FC236}">
                <a16:creationId xmlns:a16="http://schemas.microsoft.com/office/drawing/2014/main" id="{9EEB1D78-66B9-4C1C-8CA8-AB4BEE8F9534}"/>
              </a:ext>
            </a:extLst>
          </p:cNvPr>
          <p:cNvPicPr>
            <a:picLocks noGrp="1" noChangeAspect="1"/>
          </p:cNvPicPr>
          <p:nvPr>
            <p:ph idx="1"/>
          </p:nvPr>
        </p:nvPicPr>
        <p:blipFill rotWithShape="1">
          <a:blip r:embed="rId3"/>
          <a:srcRect l="25018" t="19647" r="20806" b="7401"/>
          <a:stretch/>
        </p:blipFill>
        <p:spPr>
          <a:xfrm>
            <a:off x="1485899" y="1158240"/>
            <a:ext cx="6172201" cy="4933123"/>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15</a:t>
            </a:fld>
            <a:endParaRPr lang="en-US" dirty="0"/>
          </a:p>
        </p:txBody>
      </p:sp>
      <p:sp>
        <p:nvSpPr>
          <p:cNvPr id="6" name="Arrow: Bent 5">
            <a:extLst>
              <a:ext uri="{FF2B5EF4-FFF2-40B4-BE49-F238E27FC236}">
                <a16:creationId xmlns:a16="http://schemas.microsoft.com/office/drawing/2014/main" id="{DE0292D9-1111-4AD4-97C5-A12193D0A2AF}"/>
              </a:ext>
            </a:extLst>
          </p:cNvPr>
          <p:cNvSpPr/>
          <p:nvPr/>
        </p:nvSpPr>
        <p:spPr>
          <a:xfrm rot="10800000" flipH="1">
            <a:off x="442098" y="3809999"/>
            <a:ext cx="1054467" cy="1236213"/>
          </a:xfrm>
          <a:prstGeom prst="bentArrow">
            <a:avLst>
              <a:gd name="adj1" fmla="val 25000"/>
              <a:gd name="adj2" fmla="val 38599"/>
              <a:gd name="adj3" fmla="val 25000"/>
              <a:gd name="adj4" fmla="val 4375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40ECD45-268E-4A64-8AC3-59220E774B0D}"/>
              </a:ext>
            </a:extLst>
          </p:cNvPr>
          <p:cNvSpPr/>
          <p:nvPr/>
        </p:nvSpPr>
        <p:spPr>
          <a:xfrm>
            <a:off x="1600200" y="1981200"/>
            <a:ext cx="6057900" cy="2286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60D023B8-2807-4221-B0C0-55E085CDAC05}"/>
              </a:ext>
            </a:extLst>
          </p:cNvPr>
          <p:cNvSpPr/>
          <p:nvPr/>
        </p:nvSpPr>
        <p:spPr>
          <a:xfrm rot="10800000">
            <a:off x="1181099" y="2167063"/>
            <a:ext cx="304800" cy="1905000"/>
          </a:xfrm>
          <a:prstGeom prst="rightBrace">
            <a:avLst>
              <a:gd name="adj1" fmla="val 16333"/>
              <a:gd name="adj2" fmla="val 5192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7F2C43D-E2A7-4F88-BCFC-A82B8386BFCE}"/>
              </a:ext>
            </a:extLst>
          </p:cNvPr>
          <p:cNvSpPr txBox="1"/>
          <p:nvPr/>
        </p:nvSpPr>
        <p:spPr>
          <a:xfrm>
            <a:off x="17143" y="2155660"/>
            <a:ext cx="1200151" cy="1569660"/>
          </a:xfrm>
          <a:prstGeom prst="rect">
            <a:avLst/>
          </a:prstGeom>
          <a:noFill/>
          <a:ln>
            <a:solidFill>
              <a:schemeClr val="bg1">
                <a:lumMod val="65000"/>
              </a:schemeClr>
            </a:solidFill>
          </a:ln>
        </p:spPr>
        <p:txBody>
          <a:bodyPr wrap="square" rtlCol="0">
            <a:spAutoFit/>
          </a:bodyPr>
          <a:lstStyle/>
          <a:p>
            <a:pPr algn="ctr"/>
            <a:r>
              <a:rPr lang="en-US" sz="1600" dirty="0"/>
              <a:t>If your CHAP was issued here, you can request to switch rents</a:t>
            </a:r>
          </a:p>
        </p:txBody>
      </p:sp>
    </p:spTree>
    <p:extLst>
      <p:ext uri="{BB962C8B-B14F-4D97-AF65-F5344CB8AC3E}">
        <p14:creationId xmlns:p14="http://schemas.microsoft.com/office/powerpoint/2010/main" val="318758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Contract Rent Base Rent Year</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16</a:t>
            </a:fld>
            <a:endParaRPr lang="en-US" dirty="0"/>
          </a:p>
        </p:txBody>
      </p:sp>
      <p:sp>
        <p:nvSpPr>
          <p:cNvPr id="3" name="Content Placeholder 2">
            <a:extLst>
              <a:ext uri="{FF2B5EF4-FFF2-40B4-BE49-F238E27FC236}">
                <a16:creationId xmlns:a16="http://schemas.microsoft.com/office/drawing/2014/main" id="{ABE67569-5248-481B-A845-1066F107B7D6}"/>
              </a:ext>
            </a:extLst>
          </p:cNvPr>
          <p:cNvSpPr>
            <a:spLocks noGrp="1"/>
          </p:cNvSpPr>
          <p:nvPr>
            <p:ph idx="1"/>
          </p:nvPr>
        </p:nvSpPr>
        <p:spPr>
          <a:xfrm>
            <a:off x="304800" y="1246632"/>
            <a:ext cx="8382000" cy="4525963"/>
          </a:xfrm>
        </p:spPr>
        <p:txBody>
          <a:bodyPr/>
          <a:lstStyle/>
          <a:p>
            <a:r>
              <a:rPr lang="en-US" dirty="0"/>
              <a:t>Not sure what rent base year your rents reflect? Check Ex A of your CHAP award – top paragraph</a:t>
            </a:r>
          </a:p>
          <a:p>
            <a:endParaRPr lang="en-US" dirty="0"/>
          </a:p>
          <a:p>
            <a:endParaRPr lang="en-US" dirty="0"/>
          </a:p>
          <a:p>
            <a:endParaRPr lang="en-US" dirty="0"/>
          </a:p>
          <a:p>
            <a:pPr marL="0" indent="0">
              <a:buNone/>
            </a:pPr>
            <a:endParaRPr lang="en-US" dirty="0"/>
          </a:p>
          <a:p>
            <a:r>
              <a:rPr lang="en-US" dirty="0"/>
              <a:t>View the FY18 rents here:</a:t>
            </a:r>
          </a:p>
          <a:p>
            <a:pPr marL="400050" lvl="1" indent="0">
              <a:buNone/>
            </a:pPr>
            <a:r>
              <a:rPr lang="en-US" dirty="0">
                <a:hlinkClick r:id="rId3"/>
              </a:rPr>
              <a:t>https://www.hud.gov/RAD/library/notices</a:t>
            </a:r>
            <a:endParaRPr lang="en-US" dirty="0"/>
          </a:p>
          <a:p>
            <a:endParaRPr lang="en-US" dirty="0"/>
          </a:p>
        </p:txBody>
      </p:sp>
      <p:pic>
        <p:nvPicPr>
          <p:cNvPr id="5" name="Picture 4">
            <a:extLst>
              <a:ext uri="{FF2B5EF4-FFF2-40B4-BE49-F238E27FC236}">
                <a16:creationId xmlns:a16="http://schemas.microsoft.com/office/drawing/2014/main" id="{3A4EDE99-F1DD-43BB-9F03-CB4068E752DE}"/>
              </a:ext>
            </a:extLst>
          </p:cNvPr>
          <p:cNvPicPr>
            <a:picLocks noChangeAspect="1"/>
          </p:cNvPicPr>
          <p:nvPr/>
        </p:nvPicPr>
        <p:blipFill rotWithShape="1">
          <a:blip r:embed="rId4"/>
          <a:srcRect l="21667" t="22093" r="37500" b="49826"/>
          <a:stretch/>
        </p:blipFill>
        <p:spPr>
          <a:xfrm>
            <a:off x="1632201" y="2895600"/>
            <a:ext cx="6184398" cy="2286000"/>
          </a:xfrm>
          <a:prstGeom prst="rect">
            <a:avLst/>
          </a:prstGeom>
          <a:ln>
            <a:solidFill>
              <a:schemeClr val="bg1">
                <a:lumMod val="9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3533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 Bundling</a:t>
            </a:r>
          </a:p>
        </p:txBody>
      </p:sp>
      <p:sp>
        <p:nvSpPr>
          <p:cNvPr id="3" name="Content Placeholder 2"/>
          <p:cNvSpPr>
            <a:spLocks noGrp="1"/>
          </p:cNvSpPr>
          <p:nvPr>
            <p:ph idx="1"/>
          </p:nvPr>
        </p:nvSpPr>
        <p:spPr>
          <a:xfrm>
            <a:off x="457200" y="1524000"/>
            <a:ext cx="8229600" cy="4167981"/>
          </a:xfrm>
        </p:spPr>
        <p:txBody>
          <a:bodyPr/>
          <a:lstStyle/>
          <a:p>
            <a:r>
              <a:rPr lang="en-US" u="sng" dirty="0"/>
              <a:t>Applicable for</a:t>
            </a:r>
            <a:r>
              <a:rPr lang="en-US" dirty="0"/>
              <a:t>: All CHAP awardees with 2 or more active CHAPs*</a:t>
            </a:r>
          </a:p>
          <a:p>
            <a:r>
              <a:rPr lang="en-US" dirty="0"/>
              <a:t>PHAs can rent bundle among two or more projects with active CHAPs</a:t>
            </a:r>
          </a:p>
          <a:p>
            <a:pPr marL="0" indent="0">
              <a:buNone/>
            </a:pPr>
            <a:endParaRPr lang="en-US" dirty="0"/>
          </a:p>
          <a:p>
            <a:pPr marL="0" indent="0">
              <a:buNone/>
            </a:pPr>
            <a:endParaRPr lang="en-US" dirty="0"/>
          </a:p>
          <a:p>
            <a:pPr marL="0" indent="0">
              <a:buNone/>
            </a:pPr>
            <a:endParaRPr lang="en-US" dirty="0"/>
          </a:p>
          <a:p>
            <a:pPr marL="0" indent="0">
              <a:buNone/>
            </a:pPr>
            <a:r>
              <a:rPr lang="en-US" sz="1600" dirty="0"/>
              <a:t>*PHAs can also bundle with non-RAD PBV units, like in a RAD/S18 blend</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17</a:t>
            </a:fld>
            <a:endParaRPr lang="en-US" dirty="0"/>
          </a:p>
        </p:txBody>
      </p:sp>
    </p:spTree>
    <p:extLst>
      <p:ext uri="{BB962C8B-B14F-4D97-AF65-F5344CB8AC3E}">
        <p14:creationId xmlns:p14="http://schemas.microsoft.com/office/powerpoint/2010/main" val="53884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 Bundling</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18</a:t>
            </a:fld>
            <a:endParaRPr lang="en-US" dirty="0"/>
          </a:p>
        </p:txBody>
      </p:sp>
      <p:pic>
        <p:nvPicPr>
          <p:cNvPr id="19" name="Picture 18">
            <a:extLst>
              <a:ext uri="{FF2B5EF4-FFF2-40B4-BE49-F238E27FC236}">
                <a16:creationId xmlns:a16="http://schemas.microsoft.com/office/drawing/2014/main" id="{FC457890-5B9C-4DE1-9FD5-71BDA1E3EF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519" y="1576894"/>
            <a:ext cx="1691481" cy="1691481"/>
          </a:xfrm>
          <a:prstGeom prst="rect">
            <a:avLst/>
          </a:prstGeom>
        </p:spPr>
      </p:pic>
      <p:sp>
        <p:nvSpPr>
          <p:cNvPr id="20" name="Rectangle 19">
            <a:extLst>
              <a:ext uri="{FF2B5EF4-FFF2-40B4-BE49-F238E27FC236}">
                <a16:creationId xmlns:a16="http://schemas.microsoft.com/office/drawing/2014/main" id="{0B8E695B-20DA-4C56-9BAB-C45E4CD2507B}"/>
              </a:ext>
            </a:extLst>
          </p:cNvPr>
          <p:cNvSpPr/>
          <p:nvPr/>
        </p:nvSpPr>
        <p:spPr>
          <a:xfrm>
            <a:off x="2052828" y="1736834"/>
            <a:ext cx="1909572"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ysClr val="windowText" lastClr="000000"/>
                </a:solidFill>
              </a:rPr>
              <a:t>AMP 100</a:t>
            </a:r>
          </a:p>
          <a:p>
            <a:pPr algn="ctr"/>
            <a:endParaRPr lang="en-US" u="sng"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50 3BR units</a:t>
            </a:r>
          </a:p>
          <a:p>
            <a:pPr marL="285750" indent="-285750">
              <a:buFont typeface="Arial" panose="020B0604020202020204" pitchFamily="34" charset="0"/>
              <a:buChar char="•"/>
            </a:pPr>
            <a:r>
              <a:rPr lang="en-US" dirty="0">
                <a:solidFill>
                  <a:srgbClr val="008A00"/>
                </a:solidFill>
              </a:rPr>
              <a:t>$</a:t>
            </a:r>
            <a:r>
              <a:rPr lang="en-US" b="1" dirty="0">
                <a:solidFill>
                  <a:srgbClr val="008A00"/>
                </a:solidFill>
              </a:rPr>
              <a:t>800</a:t>
            </a:r>
            <a:r>
              <a:rPr lang="en-US" dirty="0">
                <a:solidFill>
                  <a:sysClr val="windowText" lastClr="000000"/>
                </a:solidFill>
              </a:rPr>
              <a:t> PUPM</a:t>
            </a:r>
          </a:p>
          <a:p>
            <a:pPr marL="285750" indent="-285750">
              <a:buFont typeface="Arial" panose="020B0604020202020204" pitchFamily="34" charset="0"/>
              <a:buChar char="•"/>
            </a:pPr>
            <a:r>
              <a:rPr lang="en-US" dirty="0">
                <a:solidFill>
                  <a:sysClr val="windowText" lastClr="000000"/>
                </a:solidFill>
              </a:rPr>
              <a:t>$40,000 PM</a:t>
            </a:r>
          </a:p>
        </p:txBody>
      </p:sp>
      <p:pic>
        <p:nvPicPr>
          <p:cNvPr id="24" name="Picture 23">
            <a:extLst>
              <a:ext uri="{FF2B5EF4-FFF2-40B4-BE49-F238E27FC236}">
                <a16:creationId xmlns:a16="http://schemas.microsoft.com/office/drawing/2014/main" id="{20F1B845-F381-4405-A10C-B4D3DDD55F1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75519" y="1576894"/>
            <a:ext cx="1464193" cy="1511573"/>
          </a:xfrm>
          <a:prstGeom prst="rect">
            <a:avLst/>
          </a:prstGeom>
        </p:spPr>
      </p:pic>
      <p:sp>
        <p:nvSpPr>
          <p:cNvPr id="25" name="Rectangle 24">
            <a:extLst>
              <a:ext uri="{FF2B5EF4-FFF2-40B4-BE49-F238E27FC236}">
                <a16:creationId xmlns:a16="http://schemas.microsoft.com/office/drawing/2014/main" id="{8F117927-B3ED-426F-9644-878E651DF1AA}"/>
              </a:ext>
            </a:extLst>
          </p:cNvPr>
          <p:cNvSpPr/>
          <p:nvPr/>
        </p:nvSpPr>
        <p:spPr>
          <a:xfrm>
            <a:off x="6867144" y="1777302"/>
            <a:ext cx="2057400"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ysClr val="windowText" lastClr="000000"/>
                </a:solidFill>
              </a:rPr>
              <a:t>AMP 200</a:t>
            </a:r>
          </a:p>
          <a:p>
            <a:pPr algn="ctr"/>
            <a:endParaRPr lang="en-US" u="sng"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50 3BR units</a:t>
            </a:r>
          </a:p>
          <a:p>
            <a:pPr marL="285750" indent="-285750">
              <a:buFont typeface="Arial" panose="020B0604020202020204" pitchFamily="34" charset="0"/>
              <a:buChar char="•"/>
            </a:pPr>
            <a:r>
              <a:rPr lang="en-US" b="1" dirty="0">
                <a:solidFill>
                  <a:srgbClr val="FF0000"/>
                </a:solidFill>
              </a:rPr>
              <a:t>$600 </a:t>
            </a:r>
            <a:r>
              <a:rPr lang="en-US" dirty="0">
                <a:solidFill>
                  <a:sysClr val="windowText" lastClr="000000"/>
                </a:solidFill>
              </a:rPr>
              <a:t>PUPM</a:t>
            </a:r>
          </a:p>
          <a:p>
            <a:pPr marL="285750" indent="-285750">
              <a:buFont typeface="Arial" panose="020B0604020202020204" pitchFamily="34" charset="0"/>
              <a:buChar char="•"/>
            </a:pPr>
            <a:r>
              <a:rPr lang="en-US" dirty="0">
                <a:solidFill>
                  <a:sysClr val="windowText" lastClr="000000"/>
                </a:solidFill>
              </a:rPr>
              <a:t>$30,000 PM</a:t>
            </a:r>
          </a:p>
        </p:txBody>
      </p:sp>
      <p:pic>
        <p:nvPicPr>
          <p:cNvPr id="27" name="Picture 26">
            <a:extLst>
              <a:ext uri="{FF2B5EF4-FFF2-40B4-BE49-F238E27FC236}">
                <a16:creationId xmlns:a16="http://schemas.microsoft.com/office/drawing/2014/main" id="{B4BDEFE3-3CFD-4783-895C-BC6F80C4564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421058" y="3268375"/>
            <a:ext cx="631901" cy="888307"/>
          </a:xfrm>
          <a:prstGeom prst="rect">
            <a:avLst/>
          </a:prstGeom>
        </p:spPr>
      </p:pic>
      <p:sp>
        <p:nvSpPr>
          <p:cNvPr id="29" name="Arrow: Bent 28">
            <a:extLst>
              <a:ext uri="{FF2B5EF4-FFF2-40B4-BE49-F238E27FC236}">
                <a16:creationId xmlns:a16="http://schemas.microsoft.com/office/drawing/2014/main" id="{F832C252-1A6B-44D5-A21E-8B63129A8F99}"/>
              </a:ext>
            </a:extLst>
          </p:cNvPr>
          <p:cNvSpPr/>
          <p:nvPr/>
        </p:nvSpPr>
        <p:spPr>
          <a:xfrm>
            <a:off x="940592" y="3657821"/>
            <a:ext cx="3230354" cy="694024"/>
          </a:xfrm>
          <a:prstGeom prst="bentArrow">
            <a:avLst>
              <a:gd name="adj1" fmla="val 29267"/>
              <a:gd name="adj2" fmla="val 25000"/>
              <a:gd name="adj3" fmla="val 25000"/>
              <a:gd name="adj4" fmla="val 43750"/>
            </a:avLst>
          </a:prstGeom>
          <a:solidFill>
            <a:srgbClr val="008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Arrow: Bent 29">
            <a:extLst>
              <a:ext uri="{FF2B5EF4-FFF2-40B4-BE49-F238E27FC236}">
                <a16:creationId xmlns:a16="http://schemas.microsoft.com/office/drawing/2014/main" id="{BA52D2D9-E0F1-4C47-B49A-92CAB74B0070}"/>
              </a:ext>
            </a:extLst>
          </p:cNvPr>
          <p:cNvSpPr/>
          <p:nvPr/>
        </p:nvSpPr>
        <p:spPr>
          <a:xfrm rot="5400000">
            <a:off x="5455931" y="3487282"/>
            <a:ext cx="694024" cy="1066800"/>
          </a:xfrm>
          <a:prstGeom prst="bentArrow">
            <a:avLst>
              <a:gd name="adj1" fmla="val 29267"/>
              <a:gd name="adj2" fmla="val 25000"/>
              <a:gd name="adj3" fmla="val 25000"/>
              <a:gd name="adj4" fmla="val 43750"/>
            </a:avLst>
          </a:prstGeom>
          <a:solidFill>
            <a:srgbClr val="008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1" name="Picture 30">
            <a:extLst>
              <a:ext uri="{FF2B5EF4-FFF2-40B4-BE49-F238E27FC236}">
                <a16:creationId xmlns:a16="http://schemas.microsoft.com/office/drawing/2014/main" id="{6AA362F8-959B-4633-A504-3705E983CE2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2313" y="4493387"/>
            <a:ext cx="1691481" cy="1691481"/>
          </a:xfrm>
          <a:prstGeom prst="rect">
            <a:avLst/>
          </a:prstGeom>
        </p:spPr>
      </p:pic>
      <p:sp>
        <p:nvSpPr>
          <p:cNvPr id="32" name="Rectangle 31">
            <a:extLst>
              <a:ext uri="{FF2B5EF4-FFF2-40B4-BE49-F238E27FC236}">
                <a16:creationId xmlns:a16="http://schemas.microsoft.com/office/drawing/2014/main" id="{9180EBA7-BFA4-48B6-A0FC-6BA604507F8B}"/>
              </a:ext>
            </a:extLst>
          </p:cNvPr>
          <p:cNvSpPr/>
          <p:nvPr/>
        </p:nvSpPr>
        <p:spPr>
          <a:xfrm>
            <a:off x="2033281" y="4470482"/>
            <a:ext cx="1909572" cy="15115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ysClr val="windowText" lastClr="000000"/>
                </a:solidFill>
              </a:rPr>
              <a:t>AMP 100</a:t>
            </a:r>
          </a:p>
          <a:p>
            <a:pPr algn="ctr"/>
            <a:endParaRPr lang="en-US" u="sng"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50 3BR units</a:t>
            </a:r>
          </a:p>
          <a:p>
            <a:pPr marL="285750" indent="-285750">
              <a:buFont typeface="Arial" panose="020B0604020202020204" pitchFamily="34" charset="0"/>
              <a:buChar char="•"/>
            </a:pPr>
            <a:r>
              <a:rPr lang="en-US" b="1" dirty="0">
                <a:solidFill>
                  <a:srgbClr val="FF0000"/>
                </a:solidFill>
              </a:rPr>
              <a:t>$700 </a:t>
            </a:r>
            <a:r>
              <a:rPr lang="en-US" dirty="0">
                <a:solidFill>
                  <a:sysClr val="windowText" lastClr="000000"/>
                </a:solidFill>
              </a:rPr>
              <a:t>PUPM</a:t>
            </a:r>
          </a:p>
          <a:p>
            <a:pPr marL="285750" indent="-285750">
              <a:buFont typeface="Arial" panose="020B0604020202020204" pitchFamily="34" charset="0"/>
              <a:buChar char="•"/>
            </a:pPr>
            <a:r>
              <a:rPr lang="en-US" dirty="0">
                <a:solidFill>
                  <a:sysClr val="windowText" lastClr="000000"/>
                </a:solidFill>
              </a:rPr>
              <a:t>$35,000 PM</a:t>
            </a:r>
          </a:p>
        </p:txBody>
      </p:sp>
      <p:pic>
        <p:nvPicPr>
          <p:cNvPr id="33" name="Picture 32">
            <a:extLst>
              <a:ext uri="{FF2B5EF4-FFF2-40B4-BE49-F238E27FC236}">
                <a16:creationId xmlns:a16="http://schemas.microsoft.com/office/drawing/2014/main" id="{5AAD994E-AA48-48ED-8E15-8C9620DC95F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46192" y="4515234"/>
            <a:ext cx="1464193" cy="1511573"/>
          </a:xfrm>
          <a:prstGeom prst="rect">
            <a:avLst/>
          </a:prstGeom>
        </p:spPr>
      </p:pic>
      <p:sp>
        <p:nvSpPr>
          <p:cNvPr id="34" name="Rectangle 33">
            <a:extLst>
              <a:ext uri="{FF2B5EF4-FFF2-40B4-BE49-F238E27FC236}">
                <a16:creationId xmlns:a16="http://schemas.microsoft.com/office/drawing/2014/main" id="{37FDB5BB-24E0-4F74-8F3E-B8B1CAE3D405}"/>
              </a:ext>
            </a:extLst>
          </p:cNvPr>
          <p:cNvSpPr/>
          <p:nvPr/>
        </p:nvSpPr>
        <p:spPr>
          <a:xfrm>
            <a:off x="6883431" y="4540467"/>
            <a:ext cx="2057400" cy="14415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ysClr val="windowText" lastClr="000000"/>
                </a:solidFill>
              </a:rPr>
              <a:t>AMP 200</a:t>
            </a:r>
          </a:p>
          <a:p>
            <a:pPr algn="ctr"/>
            <a:endParaRPr lang="en-US" u="sng"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50 3BR units</a:t>
            </a:r>
          </a:p>
          <a:p>
            <a:pPr marL="285750" indent="-285750">
              <a:buFont typeface="Arial" panose="020B0604020202020204" pitchFamily="34" charset="0"/>
              <a:buChar char="•"/>
            </a:pPr>
            <a:r>
              <a:rPr lang="en-US" b="1" dirty="0">
                <a:solidFill>
                  <a:srgbClr val="008A00"/>
                </a:solidFill>
              </a:rPr>
              <a:t>$700 </a:t>
            </a:r>
            <a:r>
              <a:rPr lang="en-US" dirty="0">
                <a:solidFill>
                  <a:sysClr val="windowText" lastClr="000000"/>
                </a:solidFill>
              </a:rPr>
              <a:t>PUPM</a:t>
            </a:r>
          </a:p>
          <a:p>
            <a:pPr marL="285750" indent="-285750">
              <a:buFont typeface="Arial" panose="020B0604020202020204" pitchFamily="34" charset="0"/>
              <a:buChar char="•"/>
            </a:pPr>
            <a:r>
              <a:rPr lang="en-US" dirty="0">
                <a:solidFill>
                  <a:sysClr val="windowText" lastClr="000000"/>
                </a:solidFill>
              </a:rPr>
              <a:t>$35,000 PM</a:t>
            </a:r>
          </a:p>
        </p:txBody>
      </p:sp>
      <p:sp>
        <p:nvSpPr>
          <p:cNvPr id="35" name="TextBox 34">
            <a:extLst>
              <a:ext uri="{FF2B5EF4-FFF2-40B4-BE49-F238E27FC236}">
                <a16:creationId xmlns:a16="http://schemas.microsoft.com/office/drawing/2014/main" id="{36C41592-2452-4FC2-816F-9A696ACC758C}"/>
              </a:ext>
            </a:extLst>
          </p:cNvPr>
          <p:cNvSpPr txBox="1"/>
          <p:nvPr/>
        </p:nvSpPr>
        <p:spPr>
          <a:xfrm>
            <a:off x="4127409" y="1821579"/>
            <a:ext cx="1219200" cy="1200329"/>
          </a:xfrm>
          <a:prstGeom prst="rect">
            <a:avLst/>
          </a:prstGeom>
          <a:noFill/>
          <a:ln>
            <a:solidFill>
              <a:schemeClr val="bg1">
                <a:lumMod val="85000"/>
              </a:schemeClr>
            </a:solidFill>
          </a:ln>
        </p:spPr>
        <p:txBody>
          <a:bodyPr wrap="square" rtlCol="0">
            <a:spAutoFit/>
          </a:bodyPr>
          <a:lstStyle/>
          <a:p>
            <a:pPr algn="ctr"/>
            <a:r>
              <a:rPr lang="en-US" dirty="0"/>
              <a:t>Total Monthly Income:</a:t>
            </a:r>
          </a:p>
          <a:p>
            <a:pPr algn="ctr"/>
            <a:r>
              <a:rPr lang="en-US" dirty="0"/>
              <a:t>$70,000</a:t>
            </a:r>
          </a:p>
        </p:txBody>
      </p:sp>
      <p:sp>
        <p:nvSpPr>
          <p:cNvPr id="36" name="TextBox 35">
            <a:extLst>
              <a:ext uri="{FF2B5EF4-FFF2-40B4-BE49-F238E27FC236}">
                <a16:creationId xmlns:a16="http://schemas.microsoft.com/office/drawing/2014/main" id="{7A38583D-D797-452D-84AE-4B62AF466F69}"/>
              </a:ext>
            </a:extLst>
          </p:cNvPr>
          <p:cNvSpPr txBox="1"/>
          <p:nvPr/>
        </p:nvSpPr>
        <p:spPr>
          <a:xfrm>
            <a:off x="4053946" y="4680795"/>
            <a:ext cx="1219200" cy="1200329"/>
          </a:xfrm>
          <a:prstGeom prst="rect">
            <a:avLst/>
          </a:prstGeom>
          <a:noFill/>
          <a:ln>
            <a:solidFill>
              <a:schemeClr val="bg1">
                <a:lumMod val="85000"/>
              </a:schemeClr>
            </a:solidFill>
          </a:ln>
        </p:spPr>
        <p:txBody>
          <a:bodyPr wrap="square" rtlCol="0">
            <a:spAutoFit/>
          </a:bodyPr>
          <a:lstStyle/>
          <a:p>
            <a:pPr algn="ctr"/>
            <a:r>
              <a:rPr lang="en-US" dirty="0"/>
              <a:t>Total Monthly Income:</a:t>
            </a:r>
          </a:p>
          <a:p>
            <a:pPr algn="ctr"/>
            <a:r>
              <a:rPr lang="en-US" dirty="0"/>
              <a:t>$70,000</a:t>
            </a:r>
          </a:p>
        </p:txBody>
      </p:sp>
      <p:sp>
        <p:nvSpPr>
          <p:cNvPr id="39" name="TextBox 38">
            <a:extLst>
              <a:ext uri="{FF2B5EF4-FFF2-40B4-BE49-F238E27FC236}">
                <a16:creationId xmlns:a16="http://schemas.microsoft.com/office/drawing/2014/main" id="{154361B6-062D-4CCC-8691-8041BF145BF6}"/>
              </a:ext>
            </a:extLst>
          </p:cNvPr>
          <p:cNvSpPr txBox="1"/>
          <p:nvPr/>
        </p:nvSpPr>
        <p:spPr>
          <a:xfrm>
            <a:off x="2535058" y="4145902"/>
            <a:ext cx="906017" cy="369332"/>
          </a:xfrm>
          <a:prstGeom prst="rect">
            <a:avLst/>
          </a:prstGeom>
          <a:noFill/>
        </p:spPr>
        <p:txBody>
          <a:bodyPr wrap="none" rtlCol="0">
            <a:spAutoFit/>
          </a:bodyPr>
          <a:lstStyle/>
          <a:p>
            <a:r>
              <a:rPr lang="en-US" dirty="0"/>
              <a:t>DONOR</a:t>
            </a:r>
          </a:p>
        </p:txBody>
      </p:sp>
      <p:sp>
        <p:nvSpPr>
          <p:cNvPr id="40" name="TextBox 39">
            <a:extLst>
              <a:ext uri="{FF2B5EF4-FFF2-40B4-BE49-F238E27FC236}">
                <a16:creationId xmlns:a16="http://schemas.microsoft.com/office/drawing/2014/main" id="{197CDCE4-5155-4348-B8BA-2409C1EBC980}"/>
              </a:ext>
            </a:extLst>
          </p:cNvPr>
          <p:cNvSpPr txBox="1"/>
          <p:nvPr/>
        </p:nvSpPr>
        <p:spPr>
          <a:xfrm>
            <a:off x="7383656" y="4171135"/>
            <a:ext cx="1081258" cy="369332"/>
          </a:xfrm>
          <a:prstGeom prst="rect">
            <a:avLst/>
          </a:prstGeom>
          <a:noFill/>
        </p:spPr>
        <p:txBody>
          <a:bodyPr wrap="none" rtlCol="0">
            <a:spAutoFit/>
          </a:bodyPr>
          <a:lstStyle/>
          <a:p>
            <a:r>
              <a:rPr lang="en-US" dirty="0"/>
              <a:t>RECEIVER</a:t>
            </a:r>
          </a:p>
        </p:txBody>
      </p:sp>
      <p:sp>
        <p:nvSpPr>
          <p:cNvPr id="21" name="TextBox 20">
            <a:extLst>
              <a:ext uri="{FF2B5EF4-FFF2-40B4-BE49-F238E27FC236}">
                <a16:creationId xmlns:a16="http://schemas.microsoft.com/office/drawing/2014/main" id="{93B83DF0-C2E7-47E0-ABCE-2845F9B80C89}"/>
              </a:ext>
            </a:extLst>
          </p:cNvPr>
          <p:cNvSpPr txBox="1"/>
          <p:nvPr/>
        </p:nvSpPr>
        <p:spPr>
          <a:xfrm>
            <a:off x="2496354" y="1368664"/>
            <a:ext cx="873957" cy="369332"/>
          </a:xfrm>
          <a:prstGeom prst="rect">
            <a:avLst/>
          </a:prstGeom>
          <a:noFill/>
        </p:spPr>
        <p:txBody>
          <a:bodyPr wrap="none" rtlCol="0">
            <a:spAutoFit/>
          </a:bodyPr>
          <a:lstStyle/>
          <a:p>
            <a:r>
              <a:rPr lang="en-US" dirty="0"/>
              <a:t>CHAP 1</a:t>
            </a:r>
          </a:p>
        </p:txBody>
      </p:sp>
      <p:sp>
        <p:nvSpPr>
          <p:cNvPr id="22" name="TextBox 21">
            <a:extLst>
              <a:ext uri="{FF2B5EF4-FFF2-40B4-BE49-F238E27FC236}">
                <a16:creationId xmlns:a16="http://schemas.microsoft.com/office/drawing/2014/main" id="{2301BFB6-E99D-49B2-A444-3DF81F873580}"/>
              </a:ext>
            </a:extLst>
          </p:cNvPr>
          <p:cNvSpPr txBox="1"/>
          <p:nvPr/>
        </p:nvSpPr>
        <p:spPr>
          <a:xfrm>
            <a:off x="7451496" y="1366352"/>
            <a:ext cx="873957" cy="369332"/>
          </a:xfrm>
          <a:prstGeom prst="rect">
            <a:avLst/>
          </a:prstGeom>
          <a:noFill/>
        </p:spPr>
        <p:txBody>
          <a:bodyPr wrap="none" rtlCol="0">
            <a:spAutoFit/>
          </a:bodyPr>
          <a:lstStyle/>
          <a:p>
            <a:r>
              <a:rPr lang="en-US" dirty="0"/>
              <a:t>CHAP 2</a:t>
            </a:r>
          </a:p>
        </p:txBody>
      </p:sp>
    </p:spTree>
    <p:extLst>
      <p:ext uri="{BB962C8B-B14F-4D97-AF65-F5344CB8AC3E}">
        <p14:creationId xmlns:p14="http://schemas.microsoft.com/office/powerpoint/2010/main" val="31930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 today?</a:t>
            </a:r>
          </a:p>
        </p:txBody>
      </p:sp>
      <p:sp>
        <p:nvSpPr>
          <p:cNvPr id="3" name="Content Placeholder 2"/>
          <p:cNvSpPr>
            <a:spLocks noGrp="1"/>
          </p:cNvSpPr>
          <p:nvPr>
            <p:ph sz="half" idx="2"/>
          </p:nvPr>
        </p:nvSpPr>
        <p:spPr>
          <a:xfrm>
            <a:off x="152400" y="1660013"/>
            <a:ext cx="4591810" cy="2846275"/>
          </a:xfrm>
        </p:spPr>
        <p:txBody>
          <a:bodyPr/>
          <a:lstStyle/>
          <a:p>
            <a:pPr>
              <a:buFont typeface="Wingdings" panose="05000000000000000000" pitchFamily="2" charset="2"/>
              <a:buChar char="ü"/>
            </a:pPr>
            <a:r>
              <a:rPr lang="en-US" sz="2600" dirty="0"/>
              <a:t>Understand your CHAP Award</a:t>
            </a:r>
          </a:p>
          <a:p>
            <a:pPr>
              <a:spcBef>
                <a:spcPts val="0"/>
              </a:spcBef>
              <a:buFont typeface="Wingdings" panose="05000000000000000000" pitchFamily="2" charset="2"/>
              <a:buChar char="ü"/>
            </a:pPr>
            <a:r>
              <a:rPr lang="en-US" sz="2600" dirty="0"/>
              <a:t>How to request changes to your CHAP (“CHAP amendment”)</a:t>
            </a:r>
          </a:p>
          <a:p>
            <a:pPr>
              <a:buFont typeface="Wingdings" panose="05000000000000000000" pitchFamily="2" charset="2"/>
              <a:buChar char="ü"/>
            </a:pPr>
            <a:r>
              <a:rPr lang="en-US" sz="2600" dirty="0"/>
              <a:t>Understand rent flexibilities &amp; what changes are possible</a:t>
            </a: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a:t>
            </a:fld>
            <a:endParaRPr lang="en-US" dirty="0"/>
          </a:p>
        </p:txBody>
      </p:sp>
      <p:sp>
        <p:nvSpPr>
          <p:cNvPr id="46" name="Content Placeholder 2">
            <a:extLst>
              <a:ext uri="{FF2B5EF4-FFF2-40B4-BE49-F238E27FC236}">
                <a16:creationId xmlns:a16="http://schemas.microsoft.com/office/drawing/2014/main" id="{ECA20DCC-5A6B-4C6A-9B16-118E99748583}"/>
              </a:ext>
            </a:extLst>
          </p:cNvPr>
          <p:cNvSpPr txBox="1">
            <a:spLocks/>
          </p:cNvSpPr>
          <p:nvPr/>
        </p:nvSpPr>
        <p:spPr bwMode="auto">
          <a:xfrm>
            <a:off x="4733324" y="1673420"/>
            <a:ext cx="4591810" cy="199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buFont typeface="Wingdings" panose="05000000000000000000" pitchFamily="2" charset="2"/>
              <a:buChar char="ü"/>
            </a:pPr>
            <a:r>
              <a:rPr lang="en-US" sz="2600" dirty="0"/>
              <a:t>You will be reminded about utility allowances</a:t>
            </a:r>
          </a:p>
          <a:p>
            <a:pPr>
              <a:buFont typeface="Wingdings" panose="05000000000000000000" pitchFamily="2" charset="2"/>
              <a:buChar char="ü"/>
            </a:pPr>
            <a:r>
              <a:rPr lang="en-US" sz="2600" dirty="0"/>
              <a:t>Tips &amp; best practices</a:t>
            </a:r>
          </a:p>
          <a:p>
            <a:pPr>
              <a:buFont typeface="Wingdings" panose="05000000000000000000" pitchFamily="2" charset="2"/>
              <a:buChar char="ü"/>
            </a:pPr>
            <a:r>
              <a:rPr lang="en-US" sz="2600" dirty="0"/>
              <a:t>Ask Questions</a:t>
            </a:r>
          </a:p>
          <a:p>
            <a:pPr marL="457200" lvl="1" indent="0">
              <a:buFont typeface="Arial" charset="0"/>
              <a:buNone/>
            </a:pPr>
            <a:endParaRPr lang="en-US" dirty="0"/>
          </a:p>
        </p:txBody>
      </p:sp>
      <p:pic>
        <p:nvPicPr>
          <p:cNvPr id="48" name="Picture 47">
            <a:extLst>
              <a:ext uri="{FF2B5EF4-FFF2-40B4-BE49-F238E27FC236}">
                <a16:creationId xmlns:a16="http://schemas.microsoft.com/office/drawing/2014/main" id="{5F23F331-C39B-4CCE-ADDF-1F1462175AE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75309" y="4229595"/>
            <a:ext cx="1489382" cy="1567770"/>
          </a:xfrm>
          <a:prstGeom prst="rect">
            <a:avLst/>
          </a:prstGeom>
        </p:spPr>
      </p:pic>
    </p:spTree>
    <p:extLst>
      <p:ext uri="{BB962C8B-B14F-4D97-AF65-F5344CB8AC3E}">
        <p14:creationId xmlns:p14="http://schemas.microsoft.com/office/powerpoint/2010/main" val="46168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 Bundling</a:t>
            </a:r>
          </a:p>
        </p:txBody>
      </p:sp>
      <p:sp>
        <p:nvSpPr>
          <p:cNvPr id="3" name="Content Placeholder 2"/>
          <p:cNvSpPr>
            <a:spLocks noGrp="1"/>
          </p:cNvSpPr>
          <p:nvPr>
            <p:ph idx="1"/>
          </p:nvPr>
        </p:nvSpPr>
        <p:spPr>
          <a:xfrm>
            <a:off x="457200" y="1219200"/>
            <a:ext cx="8229600" cy="4708525"/>
          </a:xfrm>
        </p:spPr>
        <p:txBody>
          <a:bodyPr/>
          <a:lstStyle/>
          <a:p>
            <a:r>
              <a:rPr lang="en-US" dirty="0"/>
              <a:t>“Donor” property (lower rents) must close before or at the same time as “Receiving” property (higher rents)*</a:t>
            </a:r>
          </a:p>
          <a:p>
            <a:r>
              <a:rPr lang="en-US" dirty="0"/>
              <a:t>Complete Rent Bundling Worksheet and submit with your amendment request</a:t>
            </a:r>
          </a:p>
          <a:p>
            <a:pPr lvl="1"/>
            <a:r>
              <a:rPr lang="en-US" sz="2400" dirty="0"/>
              <a:t>Worksheet available on RAD Resource Desk Doc Library</a:t>
            </a:r>
          </a:p>
          <a:p>
            <a:pPr marL="0" indent="0">
              <a:buNone/>
            </a:pPr>
            <a:endParaRPr lang="en-US" dirty="0"/>
          </a:p>
          <a:p>
            <a:pPr marL="0" indent="0">
              <a:buNone/>
            </a:pPr>
            <a:endParaRPr lang="en-US" dirty="0"/>
          </a:p>
          <a:p>
            <a:pPr marL="0" indent="0">
              <a:buNone/>
            </a:pPr>
            <a:r>
              <a:rPr lang="en-US" sz="1600" dirty="0"/>
              <a:t>*If bundling with a non-RAD PBV HAP contract, the HAP effective date of the “donor” property must be prior to or the same as the “recipient” property HAP contract effective date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19</a:t>
            </a:fld>
            <a:endParaRPr lang="en-US" dirty="0"/>
          </a:p>
        </p:txBody>
      </p:sp>
    </p:spTree>
    <p:extLst>
      <p:ext uri="{BB962C8B-B14F-4D97-AF65-F5344CB8AC3E}">
        <p14:creationId xmlns:p14="http://schemas.microsoft.com/office/powerpoint/2010/main" val="322072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MTW Augmentation</a:t>
            </a:r>
          </a:p>
        </p:txBody>
      </p:sp>
      <p:sp>
        <p:nvSpPr>
          <p:cNvPr id="3" name="Content Placeholder 2"/>
          <p:cNvSpPr>
            <a:spLocks noGrp="1"/>
          </p:cNvSpPr>
          <p:nvPr>
            <p:ph idx="1"/>
          </p:nvPr>
        </p:nvSpPr>
        <p:spPr/>
        <p:txBody>
          <a:bodyPr/>
          <a:lstStyle/>
          <a:p>
            <a:r>
              <a:rPr lang="en-US" u="sng" dirty="0"/>
              <a:t>Applicable for</a:t>
            </a:r>
            <a:r>
              <a:rPr lang="en-US" dirty="0"/>
              <a:t>: MTW agencies only</a:t>
            </a:r>
          </a:p>
          <a:p>
            <a:r>
              <a:rPr lang="en-US" dirty="0"/>
              <a:t>Can augment contract rents with MTW funds</a:t>
            </a:r>
          </a:p>
          <a:p>
            <a:r>
              <a:rPr lang="en-US" dirty="0"/>
              <a:t>Applicable rent caps still apply unless the caps have been modified through the MTW Plan</a:t>
            </a:r>
          </a:p>
          <a:p>
            <a:r>
              <a:rPr lang="en-US" dirty="0"/>
              <a:t>Subject to a Subsidy Layering Review at Financing Plan submission</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20</a:t>
            </a:fld>
            <a:endParaRPr lang="en-US" dirty="0"/>
          </a:p>
        </p:txBody>
      </p:sp>
    </p:spTree>
    <p:extLst>
      <p:ext uri="{BB962C8B-B14F-4D97-AF65-F5344CB8AC3E}">
        <p14:creationId xmlns:p14="http://schemas.microsoft.com/office/powerpoint/2010/main" val="273522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Zone Rent Boost</a:t>
            </a:r>
          </a:p>
        </p:txBody>
      </p:sp>
      <p:sp>
        <p:nvSpPr>
          <p:cNvPr id="3" name="Content Placeholder 2"/>
          <p:cNvSpPr>
            <a:spLocks noGrp="1"/>
          </p:cNvSpPr>
          <p:nvPr>
            <p:ph idx="1"/>
          </p:nvPr>
        </p:nvSpPr>
        <p:spPr>
          <a:xfrm>
            <a:off x="181708" y="1295400"/>
            <a:ext cx="8505092" cy="4830763"/>
          </a:xfrm>
        </p:spPr>
        <p:txBody>
          <a:bodyPr/>
          <a:lstStyle/>
          <a:p>
            <a:r>
              <a:rPr lang="en-US" sz="2800" u="sng" dirty="0"/>
              <a:t>Applicable for</a:t>
            </a:r>
            <a:r>
              <a:rPr lang="en-US" sz="2800" dirty="0"/>
              <a:t>: PBRA conversions doing new construction or sub rehab in a designated Opportunity Zone</a:t>
            </a:r>
          </a:p>
          <a:p>
            <a:r>
              <a:rPr lang="en-US" sz="2800" dirty="0"/>
              <a:t>Provide evidence that project won’t be viable without the boost</a:t>
            </a:r>
          </a:p>
          <a:p>
            <a:r>
              <a:rPr lang="en-US" sz="2800" dirty="0"/>
              <a:t>Up to $100 PUPM (subject to existing rent caps)</a:t>
            </a:r>
          </a:p>
          <a:p>
            <a:r>
              <a:rPr lang="en-US" sz="2800" dirty="0"/>
              <a:t>See FAQs for more information:</a:t>
            </a:r>
          </a:p>
          <a:p>
            <a:pPr marL="400050" lvl="1" indent="0">
              <a:buNone/>
            </a:pPr>
            <a:r>
              <a:rPr lang="en-US" sz="1600" dirty="0">
                <a:hlinkClick r:id="rId3"/>
              </a:rPr>
              <a:t>ht</a:t>
            </a:r>
            <a:r>
              <a:rPr lang="en-US" sz="2000" dirty="0">
                <a:hlinkClick r:id="rId3"/>
              </a:rPr>
              <a:t>tps://radresource.net/output.cfm?id=ozfaqs</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21</a:t>
            </a:fld>
            <a:endParaRPr lang="en-US" dirty="0"/>
          </a:p>
        </p:txBody>
      </p:sp>
      <p:pic>
        <p:nvPicPr>
          <p:cNvPr id="9" name="Picture 8">
            <a:extLst>
              <a:ext uri="{FF2B5EF4-FFF2-40B4-BE49-F238E27FC236}">
                <a16:creationId xmlns:a16="http://schemas.microsoft.com/office/drawing/2014/main" id="{25EB624A-1C29-4991-8C3D-5CF3DA09AE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063" y="4191000"/>
            <a:ext cx="3165229" cy="1714499"/>
          </a:xfrm>
          <a:prstGeom prst="rect">
            <a:avLst/>
          </a:prstGeom>
        </p:spPr>
      </p:pic>
    </p:spTree>
    <p:extLst>
      <p:ext uri="{BB962C8B-B14F-4D97-AF65-F5344CB8AC3E}">
        <p14:creationId xmlns:p14="http://schemas.microsoft.com/office/powerpoint/2010/main" val="150441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or Existing RHF/DDTF Augmentation</a:t>
            </a:r>
          </a:p>
        </p:txBody>
      </p:sp>
      <p:sp>
        <p:nvSpPr>
          <p:cNvPr id="3" name="Content Placeholder 2"/>
          <p:cNvSpPr>
            <a:spLocks noGrp="1"/>
          </p:cNvSpPr>
          <p:nvPr>
            <p:ph idx="1"/>
          </p:nvPr>
        </p:nvSpPr>
        <p:spPr>
          <a:xfrm>
            <a:off x="304800" y="1676400"/>
            <a:ext cx="8610600" cy="4267201"/>
          </a:xfrm>
        </p:spPr>
        <p:txBody>
          <a:bodyPr/>
          <a:lstStyle/>
          <a:p>
            <a:r>
              <a:rPr lang="en-US" u="sng" dirty="0"/>
              <a:t>Applicable for</a:t>
            </a:r>
            <a:r>
              <a:rPr lang="en-US" dirty="0"/>
              <a:t>: PHAs with existing (unobligated) RHF or DDTF grants or future DDTF grants</a:t>
            </a:r>
          </a:p>
          <a:p>
            <a:r>
              <a:rPr lang="en-US" dirty="0"/>
              <a:t>PHAs can forgo future DDTF grants to augment RAD contract rents</a:t>
            </a:r>
          </a:p>
          <a:p>
            <a:pPr lvl="1"/>
            <a:r>
              <a:rPr lang="en-US" dirty="0"/>
              <a:t>HUD will provide you with a forecast of the amounts</a:t>
            </a:r>
          </a:p>
          <a:p>
            <a:r>
              <a:rPr lang="en-US" dirty="0"/>
              <a:t>Can also “trade in” awarded but not yet obligated DDTF grants to augment rents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22</a:t>
            </a:fld>
            <a:endParaRPr lang="en-US" dirty="0"/>
          </a:p>
        </p:txBody>
      </p:sp>
    </p:spTree>
    <p:extLst>
      <p:ext uri="{BB962C8B-B14F-4D97-AF65-F5344CB8AC3E}">
        <p14:creationId xmlns:p14="http://schemas.microsoft.com/office/powerpoint/2010/main" val="281300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Purpose Units</a:t>
            </a:r>
          </a:p>
        </p:txBody>
      </p:sp>
      <p:sp>
        <p:nvSpPr>
          <p:cNvPr id="3" name="Content Placeholder 2"/>
          <p:cNvSpPr>
            <a:spLocks noGrp="1"/>
          </p:cNvSpPr>
          <p:nvPr>
            <p:ph idx="1"/>
          </p:nvPr>
        </p:nvSpPr>
        <p:spPr>
          <a:xfrm>
            <a:off x="304800" y="1676400"/>
            <a:ext cx="8610600" cy="4267201"/>
          </a:xfrm>
        </p:spPr>
        <p:txBody>
          <a:bodyPr/>
          <a:lstStyle/>
          <a:p>
            <a:r>
              <a:rPr lang="en-US" u="sng" dirty="0"/>
              <a:t>Applicable for</a:t>
            </a:r>
            <a:r>
              <a:rPr lang="en-US" dirty="0"/>
              <a:t>: PHAs who have units under ACC that will be used for supporting residents/resident services</a:t>
            </a:r>
          </a:p>
          <a:p>
            <a:r>
              <a:rPr lang="en-US" dirty="0"/>
              <a:t>Project can retain the subsidy attributable to those units and the contract rents for the dwelling units will increase by a share of the foregone subsidy (i.e., the Operating Fund and Capital Fund portion of the weighted Contract Rent)</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23</a:t>
            </a:fld>
            <a:endParaRPr lang="en-US" dirty="0"/>
          </a:p>
        </p:txBody>
      </p:sp>
    </p:spTree>
    <p:extLst>
      <p:ext uri="{BB962C8B-B14F-4D97-AF65-F5344CB8AC3E}">
        <p14:creationId xmlns:p14="http://schemas.microsoft.com/office/powerpoint/2010/main" val="419824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 Utility Surcharge</a:t>
            </a:r>
          </a:p>
        </p:txBody>
      </p:sp>
      <p:sp>
        <p:nvSpPr>
          <p:cNvPr id="3" name="Content Placeholder 2"/>
          <p:cNvSpPr>
            <a:spLocks noGrp="1"/>
          </p:cNvSpPr>
          <p:nvPr>
            <p:ph idx="1"/>
          </p:nvPr>
        </p:nvSpPr>
        <p:spPr/>
        <p:txBody>
          <a:bodyPr/>
          <a:lstStyle/>
          <a:p>
            <a:pPr>
              <a:spcBef>
                <a:spcPts val="0"/>
              </a:spcBef>
            </a:pPr>
            <a:r>
              <a:rPr lang="en-US" u="sng" dirty="0"/>
              <a:t>Applicable for</a:t>
            </a:r>
            <a:r>
              <a:rPr lang="en-US" dirty="0"/>
              <a:t>: PHAs currently doing “check metering” and surcharges for excess resident utility usage of PHA-supplied utilities</a:t>
            </a:r>
          </a:p>
          <a:p>
            <a:pPr>
              <a:spcBef>
                <a:spcPts val="0"/>
              </a:spcBef>
            </a:pPr>
            <a:r>
              <a:rPr lang="en-US" dirty="0"/>
              <a:t>Section 8 does not permit this practice</a:t>
            </a:r>
          </a:p>
          <a:p>
            <a:pPr>
              <a:spcBef>
                <a:spcPts val="0"/>
              </a:spcBef>
            </a:pPr>
            <a:r>
              <a:rPr lang="en-US" dirty="0"/>
              <a:t>PHAs can augment RAD </a:t>
            </a:r>
          </a:p>
          <a:p>
            <a:pPr marL="0" indent="0">
              <a:spcBef>
                <a:spcPts val="0"/>
              </a:spcBef>
              <a:buNone/>
            </a:pPr>
            <a:r>
              <a:rPr lang="en-US" dirty="0"/>
              <a:t>    contract rents with the </a:t>
            </a:r>
          </a:p>
          <a:p>
            <a:pPr marL="0" indent="0">
              <a:spcBef>
                <a:spcPts val="0"/>
              </a:spcBef>
              <a:buNone/>
            </a:pPr>
            <a:r>
              <a:rPr lang="en-US" dirty="0"/>
              <a:t>    excess utility surcharge </a:t>
            </a:r>
          </a:p>
          <a:p>
            <a:pPr marL="0" indent="0">
              <a:spcBef>
                <a:spcPts val="0"/>
              </a:spcBef>
              <a:buNone/>
            </a:pPr>
            <a:r>
              <a:rPr lang="en-US" dirty="0"/>
              <a:t>    amount</a:t>
            </a:r>
          </a:p>
          <a:p>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24</a:t>
            </a:fld>
            <a:endParaRPr lang="en-US" dirty="0"/>
          </a:p>
        </p:txBody>
      </p:sp>
      <p:pic>
        <p:nvPicPr>
          <p:cNvPr id="6" name="Picture 5">
            <a:extLst>
              <a:ext uri="{FF2B5EF4-FFF2-40B4-BE49-F238E27FC236}">
                <a16:creationId xmlns:a16="http://schemas.microsoft.com/office/drawing/2014/main" id="{EE14E561-3784-4E40-9F44-0ADA161FDA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10200" y="3847941"/>
            <a:ext cx="3356461" cy="2008632"/>
          </a:xfrm>
          <a:prstGeom prst="rect">
            <a:avLst/>
          </a:prstGeom>
        </p:spPr>
      </p:pic>
    </p:spTree>
    <p:extLst>
      <p:ext uri="{BB962C8B-B14F-4D97-AF65-F5344CB8AC3E}">
        <p14:creationId xmlns:p14="http://schemas.microsoft.com/office/powerpoint/2010/main" val="173958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B70B2A-6000-4A91-902C-D7CB25D502D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285"/>
          <a:stretch/>
        </p:blipFill>
        <p:spPr>
          <a:xfrm>
            <a:off x="7209064" y="4399786"/>
            <a:ext cx="1458686" cy="1673196"/>
          </a:xfrm>
          <a:prstGeom prst="rect">
            <a:avLst/>
          </a:prstGeom>
        </p:spPr>
      </p:pic>
      <p:sp>
        <p:nvSpPr>
          <p:cNvPr id="2" name="Title 1"/>
          <p:cNvSpPr>
            <a:spLocks noGrp="1"/>
          </p:cNvSpPr>
          <p:nvPr>
            <p:ph type="title"/>
          </p:nvPr>
        </p:nvSpPr>
        <p:spPr/>
        <p:txBody>
          <a:bodyPr/>
          <a:lstStyle/>
          <a:p>
            <a:r>
              <a:rPr lang="en-US" dirty="0"/>
              <a:t>Tenant Paid Utility Savings</a:t>
            </a:r>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419100" y="1295400"/>
            <a:ext cx="8229600" cy="4525963"/>
          </a:xfrm>
        </p:spPr>
        <p:txBody>
          <a:bodyPr/>
          <a:lstStyle/>
          <a:p>
            <a:r>
              <a:rPr lang="en-US" sz="2800" dirty="0"/>
              <a:t>Energy efficiency = lower resident costs, higher rents!</a:t>
            </a:r>
          </a:p>
          <a:p>
            <a:r>
              <a:rPr lang="en-US" sz="2800" dirty="0"/>
              <a:t>If your project has tenant paid utilities and the RAD scope of work includes energy efficient improvements which will reduce resident utility expenses (as determined by a third party professional study), you are permitted to </a:t>
            </a:r>
            <a:r>
              <a:rPr lang="en-US" sz="2800" b="1" dirty="0"/>
              <a:t>augment your RAD contract rents by 75% of the projected utility savings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25</a:t>
            </a:fld>
            <a:endParaRPr lang="en-US" dirty="0"/>
          </a:p>
        </p:txBody>
      </p:sp>
    </p:spTree>
    <p:extLst>
      <p:ext uri="{BB962C8B-B14F-4D97-AF65-F5344CB8AC3E}">
        <p14:creationId xmlns:p14="http://schemas.microsoft.com/office/powerpoint/2010/main" val="320276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B70B2A-6000-4A91-902C-D7CB25D502D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285"/>
          <a:stretch/>
        </p:blipFill>
        <p:spPr>
          <a:xfrm>
            <a:off x="7162800" y="4043472"/>
            <a:ext cx="1769320" cy="2029510"/>
          </a:xfrm>
          <a:prstGeom prst="rect">
            <a:avLst/>
          </a:prstGeom>
        </p:spPr>
      </p:pic>
      <p:sp>
        <p:nvSpPr>
          <p:cNvPr id="2" name="Title 1"/>
          <p:cNvSpPr>
            <a:spLocks noGrp="1"/>
          </p:cNvSpPr>
          <p:nvPr>
            <p:ph type="title"/>
          </p:nvPr>
        </p:nvSpPr>
        <p:spPr/>
        <p:txBody>
          <a:bodyPr/>
          <a:lstStyle/>
          <a:p>
            <a:r>
              <a:rPr lang="en-US" dirty="0"/>
              <a:t>Tenant Paid Utility Savings</a:t>
            </a:r>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419100" y="1295400"/>
            <a:ext cx="8229600" cy="4525963"/>
          </a:xfrm>
        </p:spPr>
        <p:txBody>
          <a:bodyPr/>
          <a:lstStyle/>
          <a:p>
            <a:pPr>
              <a:spcBef>
                <a:spcPts val="0"/>
              </a:spcBef>
            </a:pPr>
            <a:r>
              <a:rPr lang="en-US" sz="2800" dirty="0"/>
              <a:t>Your amended RAD CHAP award (&amp; HAP contract) will reflect two rent schedules – a “pre rehab” version with your current contract rents and existing utility allowances and a “post rehab” version with the augmented contract rents and reduced utility allowances</a:t>
            </a:r>
          </a:p>
          <a:p>
            <a:pPr>
              <a:spcBef>
                <a:spcPts val="0"/>
              </a:spcBef>
            </a:pPr>
            <a:r>
              <a:rPr lang="en-US" sz="2800" dirty="0"/>
              <a:t>Your higher “post rehab” rents go into effect at construction completion (&amp; submission of </a:t>
            </a:r>
          </a:p>
          <a:p>
            <a:pPr marL="0" indent="0">
              <a:spcBef>
                <a:spcPts val="0"/>
              </a:spcBef>
              <a:buNone/>
            </a:pPr>
            <a:r>
              <a:rPr lang="en-US" sz="2800" dirty="0"/>
              <a:t>    RAD Completion Certification to Recap)</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26</a:t>
            </a:fld>
            <a:endParaRPr lang="en-US" dirty="0"/>
          </a:p>
        </p:txBody>
      </p:sp>
    </p:spTree>
    <p:extLst>
      <p:ext uri="{BB962C8B-B14F-4D97-AF65-F5344CB8AC3E}">
        <p14:creationId xmlns:p14="http://schemas.microsoft.com/office/powerpoint/2010/main" val="32084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OCAF Adjustments</a:t>
            </a:r>
          </a:p>
        </p:txBody>
      </p:sp>
      <p:sp>
        <p:nvSpPr>
          <p:cNvPr id="3" name="Content Placeholder 2"/>
          <p:cNvSpPr>
            <a:spLocks noGrp="1"/>
          </p:cNvSpPr>
          <p:nvPr>
            <p:ph idx="1"/>
          </p:nvPr>
        </p:nvSpPr>
        <p:spPr>
          <a:xfrm>
            <a:off x="457200" y="1381062"/>
            <a:ext cx="8229600" cy="4525963"/>
          </a:xfrm>
        </p:spPr>
        <p:txBody>
          <a:bodyPr/>
          <a:lstStyle/>
          <a:p>
            <a:r>
              <a:rPr lang="en-US" u="sng" dirty="0"/>
              <a:t>Applicable for</a:t>
            </a:r>
            <a:r>
              <a:rPr lang="en-US" dirty="0"/>
              <a:t>: All PHAs with active CHAPs</a:t>
            </a:r>
          </a:p>
          <a:p>
            <a:r>
              <a:rPr lang="en-US" dirty="0"/>
              <a:t>After CHAP issuance and before closing, each CHAP award is eligible for an annual OCAF adjustment on a </a:t>
            </a:r>
            <a:r>
              <a:rPr lang="en-US" u="sng" dirty="0"/>
              <a:t>calendar</a:t>
            </a:r>
            <a:r>
              <a:rPr lang="en-US" dirty="0"/>
              <a:t> year basis</a:t>
            </a:r>
          </a:p>
          <a:p>
            <a:r>
              <a:rPr lang="en-US" dirty="0"/>
              <a:t>This is automatically applied – you do not need to request a CHAP amendment</a:t>
            </a:r>
          </a:p>
          <a:p>
            <a:r>
              <a:rPr lang="en-US" dirty="0"/>
              <a:t>Typically, OCAFs are published in Oct/Nov and are applied to transactions starting in January of the next calendar year</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27</a:t>
            </a:fld>
            <a:endParaRPr lang="en-US" dirty="0"/>
          </a:p>
        </p:txBody>
      </p:sp>
    </p:spTree>
    <p:extLst>
      <p:ext uri="{BB962C8B-B14F-4D97-AF65-F5344CB8AC3E}">
        <p14:creationId xmlns:p14="http://schemas.microsoft.com/office/powerpoint/2010/main" val="307347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Allowances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28</a:t>
            </a:fld>
            <a:endParaRPr lang="en-US" dirty="0"/>
          </a:p>
        </p:txBody>
      </p:sp>
      <p:pic>
        <p:nvPicPr>
          <p:cNvPr id="7" name="Content Placeholder 6">
            <a:extLst>
              <a:ext uri="{FF2B5EF4-FFF2-40B4-BE49-F238E27FC236}">
                <a16:creationId xmlns:a16="http://schemas.microsoft.com/office/drawing/2014/main" id="{06E6CB77-B65F-4F01-B0D1-62ABF1FC5C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6664" y="1417638"/>
            <a:ext cx="3394472"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4707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a:t>A Closer Look at Your RAD CHAP Award</a:t>
            </a:r>
          </a:p>
        </p:txBody>
      </p:sp>
      <p:pic>
        <p:nvPicPr>
          <p:cNvPr id="6" name="Picture 5">
            <a:extLst>
              <a:ext uri="{FF2B5EF4-FFF2-40B4-BE49-F238E27FC236}">
                <a16:creationId xmlns:a16="http://schemas.microsoft.com/office/drawing/2014/main" id="{DBAD173B-2C86-4AEC-8D9C-23EAAAC70B8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956" r="18325"/>
          <a:stretch/>
        </p:blipFill>
        <p:spPr>
          <a:xfrm>
            <a:off x="6705600" y="3505200"/>
            <a:ext cx="1905000" cy="1976437"/>
          </a:xfrm>
          <a:prstGeom prst="rect">
            <a:avLst/>
          </a:prstGeom>
        </p:spPr>
      </p:pic>
      <p:sp>
        <p:nvSpPr>
          <p:cNvPr id="3" name="Content Placeholder 2"/>
          <p:cNvSpPr>
            <a:spLocks noGrp="1"/>
          </p:cNvSpPr>
          <p:nvPr>
            <p:ph idx="1"/>
          </p:nvPr>
        </p:nvSpPr>
        <p:spPr>
          <a:xfrm>
            <a:off x="304800" y="1434654"/>
            <a:ext cx="8534400" cy="4525963"/>
          </a:xfrm>
        </p:spPr>
        <p:txBody>
          <a:bodyPr/>
          <a:lstStyle/>
          <a:p>
            <a:r>
              <a:rPr lang="en-US" dirty="0"/>
              <a:t>A</a:t>
            </a:r>
            <a:r>
              <a:rPr lang="en-US" sz="2800" dirty="0"/>
              <a:t>fter applying for RAD, your PHA receives a RAD CHAP Award based on the information provided in your application</a:t>
            </a:r>
          </a:p>
          <a:p>
            <a:r>
              <a:rPr lang="en-US" sz="2800" dirty="0"/>
              <a:t>The CHAP includes an Exhibit A with the following key information:</a:t>
            </a:r>
          </a:p>
          <a:p>
            <a:pPr lvl="1">
              <a:buFont typeface="Wingdings" panose="05000000000000000000" pitchFamily="2" charset="2"/>
              <a:buChar char="q"/>
            </a:pPr>
            <a:r>
              <a:rPr lang="en-US" sz="2000" dirty="0"/>
              <a:t>PIC Development Number(s) of the converting units</a:t>
            </a:r>
          </a:p>
          <a:p>
            <a:pPr lvl="1">
              <a:buFont typeface="Wingdings" panose="05000000000000000000" pitchFamily="2" charset="2"/>
              <a:buChar char="q"/>
            </a:pPr>
            <a:r>
              <a:rPr lang="en-US" sz="2000" dirty="0"/>
              <a:t>Unit mix by bedroom type</a:t>
            </a:r>
          </a:p>
          <a:p>
            <a:pPr lvl="1">
              <a:buFont typeface="Wingdings" panose="05000000000000000000" pitchFamily="2" charset="2"/>
              <a:buChar char="q"/>
            </a:pPr>
            <a:r>
              <a:rPr lang="en-US" sz="2000" dirty="0"/>
              <a:t>Contract rents </a:t>
            </a:r>
          </a:p>
          <a:p>
            <a:pPr lvl="1">
              <a:buFont typeface="Wingdings" panose="05000000000000000000" pitchFamily="2" charset="2"/>
              <a:buChar char="q"/>
            </a:pPr>
            <a:r>
              <a:rPr lang="en-US" sz="2000" dirty="0"/>
              <a:t>Utility Allowances</a:t>
            </a:r>
          </a:p>
          <a:p>
            <a:pPr lvl="1">
              <a:buFont typeface="Wingdings" panose="05000000000000000000" pitchFamily="2" charset="2"/>
              <a:buChar char="q"/>
            </a:pPr>
            <a:r>
              <a:rPr lang="en-US" sz="2000" dirty="0"/>
              <a:t>Fiscal Year of RAD contract rents</a:t>
            </a:r>
          </a:p>
          <a:p>
            <a:pPr lvl="1">
              <a:buFont typeface="Wingdings" panose="05000000000000000000" pitchFamily="2" charset="2"/>
              <a:buChar char="q"/>
            </a:pPr>
            <a:r>
              <a:rPr lang="en-US" sz="2000" dirty="0"/>
              <a:t>Memorializes what OCAFs have been added to the contract rents</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a:t>
            </a:fld>
            <a:endParaRPr lang="en-US" dirty="0"/>
          </a:p>
        </p:txBody>
      </p:sp>
    </p:spTree>
    <p:extLst>
      <p:ext uri="{BB962C8B-B14F-4D97-AF65-F5344CB8AC3E}">
        <p14:creationId xmlns:p14="http://schemas.microsoft.com/office/powerpoint/2010/main" val="30249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Allowances</a:t>
            </a:r>
          </a:p>
        </p:txBody>
      </p:sp>
      <p:pic>
        <p:nvPicPr>
          <p:cNvPr id="7" name="Picture 6">
            <a:extLst>
              <a:ext uri="{FF2B5EF4-FFF2-40B4-BE49-F238E27FC236}">
                <a16:creationId xmlns:a16="http://schemas.microsoft.com/office/drawing/2014/main" id="{D929F608-631E-4FBF-98E9-D37CD26760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143000"/>
            <a:ext cx="9145277" cy="5284613"/>
          </a:xfrm>
          <a:prstGeom prst="rect">
            <a:avLst/>
          </a:prstGeom>
        </p:spPr>
      </p:pic>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29</a:t>
            </a:fld>
            <a:endParaRPr lang="en-US" dirty="0"/>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1347955" y="1699832"/>
            <a:ext cx="6477000" cy="3458335"/>
          </a:xfrm>
        </p:spPr>
        <p:txBody>
          <a:bodyPr/>
          <a:lstStyle/>
          <a:p>
            <a:pPr marL="0" indent="0" algn="ctr">
              <a:buNone/>
            </a:pPr>
            <a:r>
              <a:rPr lang="en-US" sz="2800" u="sng" dirty="0">
                <a:solidFill>
                  <a:schemeClr val="bg1"/>
                </a:solidFill>
              </a:rPr>
              <a:t>THE RULE</a:t>
            </a:r>
            <a:endParaRPr lang="en-US" sz="2800" dirty="0">
              <a:solidFill>
                <a:schemeClr val="bg1"/>
              </a:solidFill>
            </a:endParaRPr>
          </a:p>
          <a:p>
            <a:pPr marL="0" indent="0">
              <a:buNone/>
            </a:pPr>
            <a:r>
              <a:rPr lang="en-US" sz="2800" dirty="0">
                <a:solidFill>
                  <a:schemeClr val="bg1"/>
                </a:solidFill>
              </a:rPr>
              <a:t>Whenever residents will continuously live at the property following the conversion, the CHAP, RCC, and HAP contract must reflect the utility allowance currently in effect at the property prior to conversion (the current Public Housing utility allowance in place)</a:t>
            </a:r>
          </a:p>
        </p:txBody>
      </p:sp>
    </p:spTree>
    <p:extLst>
      <p:ext uri="{BB962C8B-B14F-4D97-AF65-F5344CB8AC3E}">
        <p14:creationId xmlns:p14="http://schemas.microsoft.com/office/powerpoint/2010/main" val="213661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74EF8E-5620-4737-81FE-6603A1E026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143000"/>
            <a:ext cx="9145277" cy="5284613"/>
          </a:xfrm>
          <a:prstGeom prst="rect">
            <a:avLst/>
          </a:prstGeom>
        </p:spPr>
      </p:pic>
      <p:sp>
        <p:nvSpPr>
          <p:cNvPr id="2" name="Title 1"/>
          <p:cNvSpPr>
            <a:spLocks noGrp="1"/>
          </p:cNvSpPr>
          <p:nvPr>
            <p:ph type="title"/>
          </p:nvPr>
        </p:nvSpPr>
        <p:spPr/>
        <p:txBody>
          <a:bodyPr/>
          <a:lstStyle/>
          <a:p>
            <a:r>
              <a:rPr lang="en-US" dirty="0"/>
              <a:t>Utility Allowances</a:t>
            </a:r>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1295400" y="1752599"/>
            <a:ext cx="6477000" cy="3581401"/>
          </a:xfrm>
        </p:spPr>
        <p:txBody>
          <a:bodyPr/>
          <a:lstStyle/>
          <a:p>
            <a:pPr marL="0" indent="0" algn="ctr">
              <a:buNone/>
            </a:pPr>
            <a:r>
              <a:rPr lang="en-US" u="sng" dirty="0">
                <a:solidFill>
                  <a:schemeClr val="bg1"/>
                </a:solidFill>
              </a:rPr>
              <a:t>Exceptions to the Rule: PBV &amp; PBRA</a:t>
            </a:r>
          </a:p>
          <a:p>
            <a:pPr marL="0" indent="0">
              <a:buNone/>
            </a:pPr>
            <a:r>
              <a:rPr lang="en-US" dirty="0">
                <a:solidFill>
                  <a:schemeClr val="bg1"/>
                </a:solidFill>
              </a:rPr>
              <a:t>If no residents will be living at the project following conversion, the project can close with the future (post-rehab) utility allowance*, calculated in accordance with Notice H 2015-04</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30</a:t>
            </a:fld>
            <a:endParaRPr lang="en-US" dirty="0"/>
          </a:p>
        </p:txBody>
      </p:sp>
      <p:sp>
        <p:nvSpPr>
          <p:cNvPr id="3" name="TextBox 2">
            <a:extLst>
              <a:ext uri="{FF2B5EF4-FFF2-40B4-BE49-F238E27FC236}">
                <a16:creationId xmlns:a16="http://schemas.microsoft.com/office/drawing/2014/main" id="{52FD4A5B-1EC8-42C8-A6FA-F9BD7D26F660}"/>
              </a:ext>
            </a:extLst>
          </p:cNvPr>
          <p:cNvSpPr txBox="1"/>
          <p:nvPr/>
        </p:nvSpPr>
        <p:spPr>
          <a:xfrm>
            <a:off x="0" y="5812060"/>
            <a:ext cx="8686800" cy="615553"/>
          </a:xfrm>
          <a:prstGeom prst="rect">
            <a:avLst/>
          </a:prstGeom>
          <a:noFill/>
        </p:spPr>
        <p:txBody>
          <a:bodyPr wrap="square" rtlCol="0">
            <a:spAutoFit/>
          </a:bodyPr>
          <a:lstStyle/>
          <a:p>
            <a:r>
              <a:rPr lang="en-US" dirty="0"/>
              <a:t>*</a:t>
            </a:r>
            <a:r>
              <a:rPr lang="en-US" sz="1600" dirty="0"/>
              <a:t>For PBV, the utility allowance would be the HCV utility allowance schedule or a site-specific utility allowance</a:t>
            </a:r>
          </a:p>
        </p:txBody>
      </p:sp>
    </p:spTree>
    <p:extLst>
      <p:ext uri="{BB962C8B-B14F-4D97-AF65-F5344CB8AC3E}">
        <p14:creationId xmlns:p14="http://schemas.microsoft.com/office/powerpoint/2010/main" val="2629901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Allowances</a:t>
            </a:r>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228600" y="1166018"/>
            <a:ext cx="8686800" cy="4525963"/>
          </a:xfrm>
        </p:spPr>
        <p:txBody>
          <a:bodyPr/>
          <a:lstStyle/>
          <a:p>
            <a:r>
              <a:rPr lang="en-US" dirty="0"/>
              <a:t>Changing utility responsibilities </a:t>
            </a:r>
          </a:p>
          <a:p>
            <a:pPr lvl="1"/>
            <a:r>
              <a:rPr lang="en-US" sz="2400" dirty="0"/>
              <a:t>The RAD contract rents are calculated using the existing utility configuration at the property meaning if the owner is paying some or all utilities, the contract rents factored in that ongoing expense</a:t>
            </a:r>
          </a:p>
          <a:p>
            <a:pPr lvl="1"/>
            <a:r>
              <a:rPr lang="en-US" sz="2400" dirty="0"/>
              <a:t>A change in utility responsibilities (owner v. tenant paid) impacts the contract rents </a:t>
            </a:r>
          </a:p>
          <a:p>
            <a:pPr lvl="1"/>
            <a:r>
              <a:rPr lang="en-US" sz="2400" dirty="0"/>
              <a:t>If the change is made at closing (rare) or if no residents will be living at the site, the rents and utility allowances should be adjusted in the CHAP. Otherwise, the adjustment will occur post-closing after the change has been operationalized</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31</a:t>
            </a:fld>
            <a:endParaRPr lang="en-US" dirty="0"/>
          </a:p>
        </p:txBody>
      </p:sp>
    </p:spTree>
    <p:extLst>
      <p:ext uri="{BB962C8B-B14F-4D97-AF65-F5344CB8AC3E}">
        <p14:creationId xmlns:p14="http://schemas.microsoft.com/office/powerpoint/2010/main" val="409069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Utility Allowances</a:t>
            </a:r>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228600" y="990600"/>
            <a:ext cx="8686800" cy="5105400"/>
          </a:xfrm>
        </p:spPr>
        <p:txBody>
          <a:bodyPr/>
          <a:lstStyle/>
          <a:p>
            <a:r>
              <a:rPr lang="en-US" dirty="0"/>
              <a:t>Changing utility responsibilities </a:t>
            </a:r>
          </a:p>
          <a:p>
            <a:pPr lvl="1"/>
            <a:r>
              <a:rPr lang="en-US" sz="2400" dirty="0"/>
              <a:t>Example: All utilities are currently owner paid. As part of the RAD Scope of Work, the project will switch to tenant paid utilities. </a:t>
            </a:r>
            <a:r>
              <a:rPr lang="en-US" sz="2400" i="1" dirty="0"/>
              <a:t>Residents will be relocated during the entire rehab</a:t>
            </a:r>
            <a:r>
              <a:rPr lang="en-US" sz="2400" dirty="0"/>
              <a:t>.</a:t>
            </a:r>
          </a:p>
          <a:p>
            <a:pPr marL="457200" lvl="1" indent="0" algn="ctr">
              <a:buNone/>
            </a:pPr>
            <a:r>
              <a:rPr lang="en-US" sz="2400" dirty="0"/>
              <a:t>Original CHAP:</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lgn="ctr">
              <a:buNone/>
            </a:pPr>
            <a:r>
              <a:rPr lang="en-US" sz="2400" dirty="0"/>
              <a:t>Amended CHAP:</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32</a:t>
            </a:fld>
            <a:endParaRPr lang="en-US" dirty="0"/>
          </a:p>
        </p:txBody>
      </p:sp>
      <p:graphicFrame>
        <p:nvGraphicFramePr>
          <p:cNvPr id="3" name="Table 5">
            <a:extLst>
              <a:ext uri="{FF2B5EF4-FFF2-40B4-BE49-F238E27FC236}">
                <a16:creationId xmlns:a16="http://schemas.microsoft.com/office/drawing/2014/main" id="{9893A6F7-0F36-4954-9005-BA03DEA01090}"/>
              </a:ext>
            </a:extLst>
          </p:cNvPr>
          <p:cNvGraphicFramePr>
            <a:graphicFrameLocks noGrp="1"/>
          </p:cNvGraphicFramePr>
          <p:nvPr>
            <p:extLst>
              <p:ext uri="{D42A27DB-BD31-4B8C-83A1-F6EECF244321}">
                <p14:modId xmlns:p14="http://schemas.microsoft.com/office/powerpoint/2010/main" val="2919940464"/>
              </p:ext>
            </p:extLst>
          </p:nvPr>
        </p:nvGraphicFramePr>
        <p:xfrm>
          <a:off x="1676400" y="3211696"/>
          <a:ext cx="6096000" cy="10668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825651039"/>
                    </a:ext>
                  </a:extLst>
                </a:gridCol>
                <a:gridCol w="1219200">
                  <a:extLst>
                    <a:ext uri="{9D8B030D-6E8A-4147-A177-3AD203B41FA5}">
                      <a16:colId xmlns:a16="http://schemas.microsoft.com/office/drawing/2014/main" val="3616343364"/>
                    </a:ext>
                  </a:extLst>
                </a:gridCol>
                <a:gridCol w="1219200">
                  <a:extLst>
                    <a:ext uri="{9D8B030D-6E8A-4147-A177-3AD203B41FA5}">
                      <a16:colId xmlns:a16="http://schemas.microsoft.com/office/drawing/2014/main" val="291244678"/>
                    </a:ext>
                  </a:extLst>
                </a:gridCol>
                <a:gridCol w="1219200">
                  <a:extLst>
                    <a:ext uri="{9D8B030D-6E8A-4147-A177-3AD203B41FA5}">
                      <a16:colId xmlns:a16="http://schemas.microsoft.com/office/drawing/2014/main" val="3919110692"/>
                    </a:ext>
                  </a:extLst>
                </a:gridCol>
                <a:gridCol w="1219200">
                  <a:extLst>
                    <a:ext uri="{9D8B030D-6E8A-4147-A177-3AD203B41FA5}">
                      <a16:colId xmlns:a16="http://schemas.microsoft.com/office/drawing/2014/main" val="2161909988"/>
                    </a:ext>
                  </a:extLst>
                </a:gridCol>
              </a:tblGrid>
              <a:tr h="457200">
                <a:tc>
                  <a:txBody>
                    <a:bodyPr/>
                    <a:lstStyle/>
                    <a:p>
                      <a:r>
                        <a:rPr lang="en-US" dirty="0"/>
                        <a:t>No. Units</a:t>
                      </a:r>
                    </a:p>
                  </a:txBody>
                  <a:tcPr/>
                </a:tc>
                <a:tc>
                  <a:txBody>
                    <a:bodyPr/>
                    <a:lstStyle/>
                    <a:p>
                      <a:r>
                        <a:rPr lang="en-US" dirty="0"/>
                        <a:t>Bedroom Type</a:t>
                      </a:r>
                    </a:p>
                  </a:txBody>
                  <a:tcPr/>
                </a:tc>
                <a:tc>
                  <a:txBody>
                    <a:bodyPr/>
                    <a:lstStyle/>
                    <a:p>
                      <a:r>
                        <a:rPr lang="en-US" dirty="0"/>
                        <a:t>Contract Rent</a:t>
                      </a:r>
                    </a:p>
                  </a:txBody>
                  <a:tcPr/>
                </a:tc>
                <a:tc>
                  <a:txBody>
                    <a:bodyPr/>
                    <a:lstStyle/>
                    <a:p>
                      <a:r>
                        <a:rPr lang="en-US" dirty="0"/>
                        <a:t>Utility Allowance</a:t>
                      </a:r>
                    </a:p>
                  </a:txBody>
                  <a:tcPr/>
                </a:tc>
                <a:tc>
                  <a:txBody>
                    <a:bodyPr/>
                    <a:lstStyle/>
                    <a:p>
                      <a:r>
                        <a:rPr lang="en-US" dirty="0"/>
                        <a:t>Gross Rent</a:t>
                      </a:r>
                    </a:p>
                  </a:txBody>
                  <a:tcPr/>
                </a:tc>
                <a:extLst>
                  <a:ext uri="{0D108BD9-81ED-4DB2-BD59-A6C34878D82A}">
                    <a16:rowId xmlns:a16="http://schemas.microsoft.com/office/drawing/2014/main" val="646570381"/>
                  </a:ext>
                </a:extLst>
              </a:tr>
              <a:tr h="426720">
                <a:tc>
                  <a:txBody>
                    <a:bodyPr/>
                    <a:lstStyle/>
                    <a:p>
                      <a:pPr algn="ctr"/>
                      <a:r>
                        <a:rPr lang="en-US" dirty="0"/>
                        <a:t>100</a:t>
                      </a:r>
                    </a:p>
                  </a:txBody>
                  <a:tcPr/>
                </a:tc>
                <a:tc>
                  <a:txBody>
                    <a:bodyPr/>
                    <a:lstStyle/>
                    <a:p>
                      <a:pPr algn="ctr"/>
                      <a:r>
                        <a:rPr lang="en-US" dirty="0"/>
                        <a:t>1</a:t>
                      </a:r>
                    </a:p>
                  </a:txBody>
                  <a:tcPr/>
                </a:tc>
                <a:tc>
                  <a:txBody>
                    <a:bodyPr/>
                    <a:lstStyle/>
                    <a:p>
                      <a:pPr algn="ctr"/>
                      <a:r>
                        <a:rPr lang="en-US" dirty="0"/>
                        <a:t>$500</a:t>
                      </a:r>
                    </a:p>
                  </a:txBody>
                  <a:tcPr/>
                </a:tc>
                <a:tc>
                  <a:txBody>
                    <a:bodyPr/>
                    <a:lstStyle/>
                    <a:p>
                      <a:pPr algn="ctr"/>
                      <a:r>
                        <a:rPr lang="en-US" dirty="0"/>
                        <a:t>$0</a:t>
                      </a:r>
                    </a:p>
                  </a:txBody>
                  <a:tcPr/>
                </a:tc>
                <a:tc>
                  <a:txBody>
                    <a:bodyPr/>
                    <a:lstStyle/>
                    <a:p>
                      <a:pPr algn="ctr"/>
                      <a:r>
                        <a:rPr lang="en-US" dirty="0"/>
                        <a:t>$500</a:t>
                      </a:r>
                    </a:p>
                  </a:txBody>
                  <a:tcPr/>
                </a:tc>
                <a:extLst>
                  <a:ext uri="{0D108BD9-81ED-4DB2-BD59-A6C34878D82A}">
                    <a16:rowId xmlns:a16="http://schemas.microsoft.com/office/drawing/2014/main" val="4019811248"/>
                  </a:ext>
                </a:extLst>
              </a:tr>
            </a:tbl>
          </a:graphicData>
        </a:graphic>
      </p:graphicFrame>
      <p:graphicFrame>
        <p:nvGraphicFramePr>
          <p:cNvPr id="7" name="Table 6">
            <a:extLst>
              <a:ext uri="{FF2B5EF4-FFF2-40B4-BE49-F238E27FC236}">
                <a16:creationId xmlns:a16="http://schemas.microsoft.com/office/drawing/2014/main" id="{9EAA6A17-43D4-408D-940C-5A0AE265D3C8}"/>
              </a:ext>
            </a:extLst>
          </p:cNvPr>
          <p:cNvGraphicFramePr>
            <a:graphicFrameLocks noGrp="1"/>
          </p:cNvGraphicFramePr>
          <p:nvPr>
            <p:extLst>
              <p:ext uri="{D42A27DB-BD31-4B8C-83A1-F6EECF244321}">
                <p14:modId xmlns:p14="http://schemas.microsoft.com/office/powerpoint/2010/main" val="3242889603"/>
              </p:ext>
            </p:extLst>
          </p:nvPr>
        </p:nvGraphicFramePr>
        <p:xfrm>
          <a:off x="1676400" y="4994458"/>
          <a:ext cx="6096000" cy="10668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1172237794"/>
                    </a:ext>
                  </a:extLst>
                </a:gridCol>
                <a:gridCol w="1219200">
                  <a:extLst>
                    <a:ext uri="{9D8B030D-6E8A-4147-A177-3AD203B41FA5}">
                      <a16:colId xmlns:a16="http://schemas.microsoft.com/office/drawing/2014/main" val="4157833901"/>
                    </a:ext>
                  </a:extLst>
                </a:gridCol>
                <a:gridCol w="1219200">
                  <a:extLst>
                    <a:ext uri="{9D8B030D-6E8A-4147-A177-3AD203B41FA5}">
                      <a16:colId xmlns:a16="http://schemas.microsoft.com/office/drawing/2014/main" val="1409882790"/>
                    </a:ext>
                  </a:extLst>
                </a:gridCol>
                <a:gridCol w="1219200">
                  <a:extLst>
                    <a:ext uri="{9D8B030D-6E8A-4147-A177-3AD203B41FA5}">
                      <a16:colId xmlns:a16="http://schemas.microsoft.com/office/drawing/2014/main" val="3174799783"/>
                    </a:ext>
                  </a:extLst>
                </a:gridCol>
                <a:gridCol w="1219200">
                  <a:extLst>
                    <a:ext uri="{9D8B030D-6E8A-4147-A177-3AD203B41FA5}">
                      <a16:colId xmlns:a16="http://schemas.microsoft.com/office/drawing/2014/main" val="568127436"/>
                    </a:ext>
                  </a:extLst>
                </a:gridCol>
              </a:tblGrid>
              <a:tr h="419100">
                <a:tc>
                  <a:txBody>
                    <a:bodyPr/>
                    <a:lstStyle/>
                    <a:p>
                      <a:r>
                        <a:rPr lang="en-US" dirty="0"/>
                        <a:t>No. Units</a:t>
                      </a:r>
                    </a:p>
                  </a:txBody>
                  <a:tcPr/>
                </a:tc>
                <a:tc>
                  <a:txBody>
                    <a:bodyPr/>
                    <a:lstStyle/>
                    <a:p>
                      <a:r>
                        <a:rPr lang="en-US" dirty="0"/>
                        <a:t>Bedroom Type</a:t>
                      </a:r>
                    </a:p>
                  </a:txBody>
                  <a:tcPr/>
                </a:tc>
                <a:tc>
                  <a:txBody>
                    <a:bodyPr/>
                    <a:lstStyle/>
                    <a:p>
                      <a:r>
                        <a:rPr lang="en-US" dirty="0"/>
                        <a:t>Contract Rent</a:t>
                      </a:r>
                    </a:p>
                  </a:txBody>
                  <a:tcPr/>
                </a:tc>
                <a:tc>
                  <a:txBody>
                    <a:bodyPr/>
                    <a:lstStyle/>
                    <a:p>
                      <a:r>
                        <a:rPr lang="en-US" dirty="0"/>
                        <a:t>Utility Allowance</a:t>
                      </a:r>
                    </a:p>
                  </a:txBody>
                  <a:tcPr/>
                </a:tc>
                <a:tc>
                  <a:txBody>
                    <a:bodyPr/>
                    <a:lstStyle/>
                    <a:p>
                      <a:r>
                        <a:rPr lang="en-US" dirty="0"/>
                        <a:t>Gross Rent</a:t>
                      </a:r>
                    </a:p>
                  </a:txBody>
                  <a:tcPr/>
                </a:tc>
                <a:extLst>
                  <a:ext uri="{0D108BD9-81ED-4DB2-BD59-A6C34878D82A}">
                    <a16:rowId xmlns:a16="http://schemas.microsoft.com/office/drawing/2014/main" val="1326952126"/>
                  </a:ext>
                </a:extLst>
              </a:tr>
              <a:tr h="426720">
                <a:tc>
                  <a:txBody>
                    <a:bodyPr/>
                    <a:lstStyle/>
                    <a:p>
                      <a:pPr algn="ctr"/>
                      <a:r>
                        <a:rPr lang="en-US" dirty="0"/>
                        <a:t>100</a:t>
                      </a:r>
                    </a:p>
                  </a:txBody>
                  <a:tcPr/>
                </a:tc>
                <a:tc>
                  <a:txBody>
                    <a:bodyPr/>
                    <a:lstStyle/>
                    <a:p>
                      <a:pPr algn="ctr"/>
                      <a:r>
                        <a:rPr lang="en-US" dirty="0"/>
                        <a:t>1</a:t>
                      </a:r>
                    </a:p>
                  </a:txBody>
                  <a:tcPr/>
                </a:tc>
                <a:tc>
                  <a:txBody>
                    <a:bodyPr/>
                    <a:lstStyle/>
                    <a:p>
                      <a:pPr algn="ctr"/>
                      <a:r>
                        <a:rPr lang="en-US" dirty="0"/>
                        <a:t>$425</a:t>
                      </a:r>
                    </a:p>
                  </a:txBody>
                  <a:tcPr/>
                </a:tc>
                <a:tc>
                  <a:txBody>
                    <a:bodyPr/>
                    <a:lstStyle/>
                    <a:p>
                      <a:pPr algn="ctr"/>
                      <a:r>
                        <a:rPr lang="en-US" dirty="0"/>
                        <a:t>$75</a:t>
                      </a:r>
                    </a:p>
                  </a:txBody>
                  <a:tcPr/>
                </a:tc>
                <a:tc>
                  <a:txBody>
                    <a:bodyPr/>
                    <a:lstStyle/>
                    <a:p>
                      <a:pPr algn="ctr"/>
                      <a:r>
                        <a:rPr lang="en-US" dirty="0"/>
                        <a:t>$500</a:t>
                      </a:r>
                    </a:p>
                  </a:txBody>
                  <a:tcPr/>
                </a:tc>
                <a:extLst>
                  <a:ext uri="{0D108BD9-81ED-4DB2-BD59-A6C34878D82A}">
                    <a16:rowId xmlns:a16="http://schemas.microsoft.com/office/drawing/2014/main" val="120065180"/>
                  </a:ext>
                </a:extLst>
              </a:tr>
            </a:tbl>
          </a:graphicData>
        </a:graphic>
      </p:graphicFrame>
    </p:spTree>
    <p:extLst>
      <p:ext uri="{BB962C8B-B14F-4D97-AF65-F5344CB8AC3E}">
        <p14:creationId xmlns:p14="http://schemas.microsoft.com/office/powerpoint/2010/main" val="42132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Allowances: Tips</a:t>
            </a:r>
          </a:p>
        </p:txBody>
      </p:sp>
      <p:sp>
        <p:nvSpPr>
          <p:cNvPr id="5" name="Content Placeholder 4">
            <a:extLst>
              <a:ext uri="{FF2B5EF4-FFF2-40B4-BE49-F238E27FC236}">
                <a16:creationId xmlns:a16="http://schemas.microsoft.com/office/drawing/2014/main" id="{EAF392D7-97DD-49E5-9B93-23B6A0685627}"/>
              </a:ext>
            </a:extLst>
          </p:cNvPr>
          <p:cNvSpPr>
            <a:spLocks noGrp="1"/>
          </p:cNvSpPr>
          <p:nvPr>
            <p:ph idx="1"/>
          </p:nvPr>
        </p:nvSpPr>
        <p:spPr>
          <a:xfrm>
            <a:off x="419100" y="1166018"/>
            <a:ext cx="8229600" cy="4525963"/>
          </a:xfrm>
        </p:spPr>
        <p:txBody>
          <a:bodyPr/>
          <a:lstStyle/>
          <a:p>
            <a:r>
              <a:rPr lang="en-US" dirty="0"/>
              <a:t>The RAD application does not allow you to input different utility allowances for the same bedroom type. The CHAP does. AMEND IT!</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lvl="1"/>
            <a:endParaRPr lang="en-US" sz="2400" dirty="0"/>
          </a:p>
          <a:p>
            <a:pPr lvl="1"/>
            <a:endParaRPr lang="en-US" sz="2400" dirty="0"/>
          </a:p>
          <a:p>
            <a:r>
              <a:rPr lang="en-US" sz="2800" dirty="0"/>
              <a:t>This is really important to get right, especially in your HAP contract </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33</a:t>
            </a:fld>
            <a:endParaRPr lang="en-US" dirty="0"/>
          </a:p>
        </p:txBody>
      </p:sp>
      <p:graphicFrame>
        <p:nvGraphicFramePr>
          <p:cNvPr id="3" name="Table 5">
            <a:extLst>
              <a:ext uri="{FF2B5EF4-FFF2-40B4-BE49-F238E27FC236}">
                <a16:creationId xmlns:a16="http://schemas.microsoft.com/office/drawing/2014/main" id="{F77DBE34-D4F0-4696-9DEE-C0DF3B0312B0}"/>
              </a:ext>
            </a:extLst>
          </p:cNvPr>
          <p:cNvGraphicFramePr>
            <a:graphicFrameLocks noGrp="1"/>
          </p:cNvGraphicFramePr>
          <p:nvPr>
            <p:extLst>
              <p:ext uri="{D42A27DB-BD31-4B8C-83A1-F6EECF244321}">
                <p14:modId xmlns:p14="http://schemas.microsoft.com/office/powerpoint/2010/main" val="2434628252"/>
              </p:ext>
            </p:extLst>
          </p:nvPr>
        </p:nvGraphicFramePr>
        <p:xfrm>
          <a:off x="1524000" y="2794204"/>
          <a:ext cx="6096000" cy="24942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78764315"/>
                    </a:ext>
                  </a:extLst>
                </a:gridCol>
                <a:gridCol w="1219200">
                  <a:extLst>
                    <a:ext uri="{9D8B030D-6E8A-4147-A177-3AD203B41FA5}">
                      <a16:colId xmlns:a16="http://schemas.microsoft.com/office/drawing/2014/main" val="3098957475"/>
                    </a:ext>
                  </a:extLst>
                </a:gridCol>
                <a:gridCol w="1219200">
                  <a:extLst>
                    <a:ext uri="{9D8B030D-6E8A-4147-A177-3AD203B41FA5}">
                      <a16:colId xmlns:a16="http://schemas.microsoft.com/office/drawing/2014/main" val="1121704099"/>
                    </a:ext>
                  </a:extLst>
                </a:gridCol>
                <a:gridCol w="1219200">
                  <a:extLst>
                    <a:ext uri="{9D8B030D-6E8A-4147-A177-3AD203B41FA5}">
                      <a16:colId xmlns:a16="http://schemas.microsoft.com/office/drawing/2014/main" val="3048716602"/>
                    </a:ext>
                  </a:extLst>
                </a:gridCol>
                <a:gridCol w="1219200">
                  <a:extLst>
                    <a:ext uri="{9D8B030D-6E8A-4147-A177-3AD203B41FA5}">
                      <a16:colId xmlns:a16="http://schemas.microsoft.com/office/drawing/2014/main" val="2310190372"/>
                    </a:ext>
                  </a:extLst>
                </a:gridCol>
              </a:tblGrid>
              <a:tr h="370840">
                <a:tc>
                  <a:txBody>
                    <a:bodyPr/>
                    <a:lstStyle/>
                    <a:p>
                      <a:pPr algn="ctr"/>
                      <a:r>
                        <a:rPr lang="en-US" dirty="0">
                          <a:solidFill>
                            <a:schemeClr val="tx1"/>
                          </a:solidFill>
                        </a:rPr>
                        <a:t>No.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Bedroom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Contract 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Utility Allowance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Gross 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579611"/>
                  </a:ext>
                </a:extLst>
              </a:tr>
              <a:tr h="370840">
                <a:tc>
                  <a:txBody>
                    <a:bodyPr/>
                    <a:lstStyle/>
                    <a:p>
                      <a:pPr algn="ctr"/>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79742"/>
                  </a:ext>
                </a:extLst>
              </a:tr>
              <a:tr h="370840">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834634"/>
                  </a:ext>
                </a:extLst>
              </a:tr>
              <a:tr h="370840">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886069"/>
                  </a:ext>
                </a:extLst>
              </a:tr>
              <a:tr h="370840">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909799"/>
                  </a:ext>
                </a:extLst>
              </a:tr>
              <a:tr h="370840">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6471178"/>
                  </a:ext>
                </a:extLst>
              </a:tr>
            </a:tbl>
          </a:graphicData>
        </a:graphic>
      </p:graphicFrame>
    </p:spTree>
    <p:extLst>
      <p:ext uri="{BB962C8B-B14F-4D97-AF65-F5344CB8AC3E}">
        <p14:creationId xmlns:p14="http://schemas.microsoft.com/office/powerpoint/2010/main" val="139265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Tips &amp; Best Practices</a:t>
            </a:r>
          </a:p>
        </p:txBody>
      </p:sp>
      <p:sp>
        <p:nvSpPr>
          <p:cNvPr id="6" name="Content Placeholder 5">
            <a:extLst>
              <a:ext uri="{FF2B5EF4-FFF2-40B4-BE49-F238E27FC236}">
                <a16:creationId xmlns:a16="http://schemas.microsoft.com/office/drawing/2014/main" id="{0B620F3B-CC39-440D-A4A0-BC7D80C4DC45}"/>
              </a:ext>
            </a:extLst>
          </p:cNvPr>
          <p:cNvSpPr>
            <a:spLocks noGrp="1"/>
          </p:cNvSpPr>
          <p:nvPr>
            <p:ph idx="1"/>
          </p:nvPr>
        </p:nvSpPr>
        <p:spPr>
          <a:xfrm>
            <a:off x="228600" y="1408243"/>
            <a:ext cx="8229600" cy="4525963"/>
          </a:xfrm>
        </p:spPr>
        <p:txBody>
          <a:bodyPr/>
          <a:lstStyle/>
          <a:p>
            <a:r>
              <a:rPr lang="en-US" sz="2400" b="1" u="sng" dirty="0"/>
              <a:t>Review</a:t>
            </a:r>
            <a:r>
              <a:rPr lang="en-US" sz="2400" dirty="0"/>
              <a:t> your CHAP unit mix, utility allowance information early and often</a:t>
            </a:r>
          </a:p>
          <a:p>
            <a:r>
              <a:rPr lang="en-US" sz="2400" b="1" u="sng" dirty="0"/>
              <a:t>Don’t wait</a:t>
            </a:r>
            <a:r>
              <a:rPr lang="en-US" sz="2400" b="1" dirty="0"/>
              <a:t> </a:t>
            </a:r>
            <a:r>
              <a:rPr lang="en-US" sz="2400" dirty="0"/>
              <a:t>– review your CHAP and all potential changes early &amp; well in advance of your concept call</a:t>
            </a:r>
          </a:p>
          <a:p>
            <a:r>
              <a:rPr lang="en-US" sz="2400" b="1" u="sng" dirty="0"/>
              <a:t>Submit</a:t>
            </a:r>
            <a:r>
              <a:rPr lang="en-US" sz="2400" b="1" dirty="0"/>
              <a:t> </a:t>
            </a:r>
            <a:r>
              <a:rPr lang="en-US" sz="2400" dirty="0"/>
              <a:t>a complete amendment request – include all required supporting documentation</a:t>
            </a:r>
          </a:p>
          <a:p>
            <a:r>
              <a:rPr lang="en-US" sz="2400" b="1" u="sng" dirty="0"/>
              <a:t>Don’t</a:t>
            </a:r>
            <a:r>
              <a:rPr lang="en-US" sz="2400" dirty="0"/>
              <a:t> forget about rent caps! </a:t>
            </a:r>
          </a:p>
          <a:p>
            <a:r>
              <a:rPr lang="en-US" sz="2400" b="1" u="sng" dirty="0"/>
              <a:t>Consult</a:t>
            </a:r>
            <a:r>
              <a:rPr lang="en-US" sz="2400" dirty="0"/>
              <a:t> the Guide!</a:t>
            </a:r>
          </a:p>
          <a:p>
            <a:r>
              <a:rPr lang="en-US" sz="2400" b="1" u="sng" dirty="0"/>
              <a:t>Ask for help</a:t>
            </a:r>
            <a:r>
              <a:rPr lang="en-US" sz="2400" b="1" dirty="0"/>
              <a:t>!</a:t>
            </a:r>
            <a:r>
              <a:rPr lang="en-US" sz="2400" dirty="0"/>
              <a:t> Email </a:t>
            </a:r>
            <a:r>
              <a:rPr lang="en-US" sz="2400" dirty="0">
                <a:hlinkClick r:id="rId3"/>
              </a:rPr>
              <a:t>resourcedesk@radresource.net</a:t>
            </a:r>
            <a:endParaRPr lang="en-US" sz="2400" dirty="0"/>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34</a:t>
            </a:fld>
            <a:endParaRPr lang="en-US" dirty="0"/>
          </a:p>
        </p:txBody>
      </p:sp>
    </p:spTree>
    <p:extLst>
      <p:ext uri="{BB962C8B-B14F-4D97-AF65-F5344CB8AC3E}">
        <p14:creationId xmlns:p14="http://schemas.microsoft.com/office/powerpoint/2010/main" val="2889849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46969"/>
            <a:ext cx="8229600" cy="1143000"/>
          </a:xfrm>
        </p:spPr>
        <p:txBody>
          <a:bodyPr/>
          <a:lstStyle/>
          <a:p>
            <a:r>
              <a:rPr lang="en-US" sz="4000" dirty="0"/>
              <a:t>Thank you for joining us! Questions?</a:t>
            </a:r>
          </a:p>
        </p:txBody>
      </p:sp>
      <p:sp>
        <p:nvSpPr>
          <p:cNvPr id="6" name="Content Placeholder 5">
            <a:extLst>
              <a:ext uri="{FF2B5EF4-FFF2-40B4-BE49-F238E27FC236}">
                <a16:creationId xmlns:a16="http://schemas.microsoft.com/office/drawing/2014/main" id="{0B620F3B-CC39-440D-A4A0-BC7D80C4DC45}"/>
              </a:ext>
            </a:extLst>
          </p:cNvPr>
          <p:cNvSpPr>
            <a:spLocks noGrp="1"/>
          </p:cNvSpPr>
          <p:nvPr>
            <p:ph idx="1"/>
          </p:nvPr>
        </p:nvSpPr>
        <p:spPr>
          <a:xfrm>
            <a:off x="609600" y="1592262"/>
            <a:ext cx="8229600" cy="4525963"/>
          </a:xfrm>
        </p:spPr>
        <p:txBody>
          <a:bodyPr/>
          <a:lstStyle/>
          <a:p>
            <a:endParaRPr lang="en-US" sz="2800" dirty="0"/>
          </a:p>
          <a:p>
            <a:pPr marL="0" indent="0">
              <a:buNone/>
            </a:pPr>
            <a:endParaRPr lang="en-US" sz="2800" dirty="0"/>
          </a:p>
          <a:p>
            <a:endParaRPr lang="en-US" sz="2800" dirty="0"/>
          </a:p>
          <a:p>
            <a:endParaRPr lang="en-US" sz="2800" dirty="0"/>
          </a:p>
          <a:p>
            <a:endParaRPr lang="en-US" sz="2800" dirty="0"/>
          </a:p>
          <a:p>
            <a:endParaRPr lang="en-US" sz="2800" dirty="0"/>
          </a:p>
          <a:p>
            <a:endParaRPr lang="en-US" sz="2800" dirty="0"/>
          </a:p>
          <a:p>
            <a:r>
              <a:rPr lang="en-US" sz="1800" dirty="0"/>
              <a:t>Liane Houseknecht – </a:t>
            </a:r>
            <a:r>
              <a:rPr lang="en-US" sz="1800" dirty="0">
                <a:hlinkClick r:id="rId3"/>
              </a:rPr>
              <a:t>liane.Houseknecht@fedpg.com</a:t>
            </a:r>
            <a:endParaRPr lang="en-US" sz="1800" dirty="0"/>
          </a:p>
          <a:p>
            <a:r>
              <a:rPr lang="en-US" sz="1800" dirty="0"/>
              <a:t>Dan Gordon – </a:t>
            </a:r>
            <a:r>
              <a:rPr lang="en-US" sz="1800" dirty="0">
                <a:hlinkClick r:id="rId4"/>
              </a:rPr>
              <a:t>Daniel.Gordon@fedpg.com</a:t>
            </a:r>
            <a:endParaRPr lang="en-US" sz="1800" dirty="0"/>
          </a:p>
          <a:p>
            <a:r>
              <a:rPr lang="en-US" sz="1800" dirty="0"/>
              <a:t>Email </a:t>
            </a:r>
            <a:r>
              <a:rPr lang="en-US" sz="1800" dirty="0">
                <a:hlinkClick r:id="rId5"/>
              </a:rPr>
              <a:t>resourcedesk@radresource.net</a:t>
            </a:r>
            <a:endParaRPr lang="en-US" sz="1800" dirty="0"/>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35</a:t>
            </a:fld>
            <a:endParaRPr lang="en-US" dirty="0"/>
          </a:p>
        </p:txBody>
      </p:sp>
      <p:grpSp>
        <p:nvGrpSpPr>
          <p:cNvPr id="8" name="Group 7">
            <a:extLst>
              <a:ext uri="{FF2B5EF4-FFF2-40B4-BE49-F238E27FC236}">
                <a16:creationId xmlns:a16="http://schemas.microsoft.com/office/drawing/2014/main" id="{78AABD36-9323-4B79-9C55-79A0D6DEDE15}"/>
              </a:ext>
            </a:extLst>
          </p:cNvPr>
          <p:cNvGrpSpPr/>
          <p:nvPr/>
        </p:nvGrpSpPr>
        <p:grpSpPr>
          <a:xfrm>
            <a:off x="2514600" y="1219200"/>
            <a:ext cx="3962400" cy="3846853"/>
            <a:chOff x="2916168" y="2438400"/>
            <a:chExt cx="4970953" cy="4853684"/>
          </a:xfrm>
        </p:grpSpPr>
        <p:pic>
          <p:nvPicPr>
            <p:cNvPr id="9" name="Picture 8">
              <a:extLst>
                <a:ext uri="{FF2B5EF4-FFF2-40B4-BE49-F238E27FC236}">
                  <a16:creationId xmlns:a16="http://schemas.microsoft.com/office/drawing/2014/main" id="{4839518E-A1A3-4627-8404-B5B5E6E45D18}"/>
                </a:ext>
              </a:extLst>
            </p:cNvPr>
            <p:cNvPicPr>
              <a:picLocks noChangeAspect="1"/>
            </p:cNvPicPr>
            <p:nvPr/>
          </p:nvPicPr>
          <p:blipFill rotWithShape="1">
            <a:blip r:embed="rId6"/>
            <a:srcRect l="8213" t="22222" r="29732" b="4004"/>
            <a:stretch/>
          </p:blipFill>
          <p:spPr>
            <a:xfrm>
              <a:off x="2916168" y="2438400"/>
              <a:ext cx="4970953" cy="485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How to Score an A+ at the Dentist | Gentle Care Dentistry">
              <a:extLst>
                <a:ext uri="{FF2B5EF4-FFF2-40B4-BE49-F238E27FC236}">
                  <a16:creationId xmlns:a16="http://schemas.microsoft.com/office/drawing/2014/main" id="{ACE1E37D-1D9D-4BC5-BA60-60E18561353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9211" y="354589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883DFD-5A07-4125-8A25-95432066DC05}"/>
                </a:ext>
              </a:extLst>
            </p:cNvPr>
            <p:cNvSpPr txBox="1"/>
            <p:nvPr/>
          </p:nvSpPr>
          <p:spPr>
            <a:xfrm>
              <a:off x="4671195" y="3952119"/>
              <a:ext cx="1861433" cy="1330672"/>
            </a:xfrm>
            <a:prstGeom prst="rect">
              <a:avLst/>
            </a:prstGeom>
            <a:noFill/>
          </p:spPr>
          <p:txBody>
            <a:bodyPr wrap="square" rtlCol="0">
              <a:spAutoFit/>
            </a:bodyPr>
            <a:lstStyle/>
            <a:p>
              <a:pPr algn="ctr"/>
              <a:r>
                <a:rPr lang="en-US" sz="5400" b="1" dirty="0">
                  <a:solidFill>
                    <a:srgbClr val="FF0000"/>
                  </a:solidFill>
                  <a:latin typeface="Bradley Hand ITC" panose="03070402050302030203" pitchFamily="66" charset="0"/>
                </a:rPr>
                <a:t>A</a:t>
              </a:r>
              <a:r>
                <a:rPr lang="en-US" sz="5400" b="1" dirty="0">
                  <a:solidFill>
                    <a:srgbClr val="FF0000"/>
                  </a:solidFill>
                  <a:latin typeface="Bell MT" panose="02020503060305020303" pitchFamily="18" charset="0"/>
                </a:rPr>
                <a:t>+</a:t>
              </a:r>
            </a:p>
          </p:txBody>
        </p:sp>
      </p:grpSp>
    </p:spTree>
    <p:extLst>
      <p:ext uri="{BB962C8B-B14F-4D97-AF65-F5344CB8AC3E}">
        <p14:creationId xmlns:p14="http://schemas.microsoft.com/office/powerpoint/2010/main" val="3130827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6ECF-465C-43C9-B36B-46164D044EDD}"/>
              </a:ext>
            </a:extLst>
          </p:cNvPr>
          <p:cNvSpPr>
            <a:spLocks noGrp="1"/>
          </p:cNvSpPr>
          <p:nvPr>
            <p:ph type="title"/>
          </p:nvPr>
        </p:nvSpPr>
        <p:spPr/>
        <p:txBody>
          <a:bodyPr/>
          <a:lstStyle/>
          <a:p>
            <a:r>
              <a:rPr lang="en-US" dirty="0"/>
              <a:t>Next Session</a:t>
            </a:r>
          </a:p>
        </p:txBody>
      </p:sp>
      <p:sp>
        <p:nvSpPr>
          <p:cNvPr id="3" name="Content Placeholder 2">
            <a:extLst>
              <a:ext uri="{FF2B5EF4-FFF2-40B4-BE49-F238E27FC236}">
                <a16:creationId xmlns:a16="http://schemas.microsoft.com/office/drawing/2014/main" id="{7C8B7D70-99F8-491D-826C-D7E4E97D10B5}"/>
              </a:ext>
            </a:extLst>
          </p:cNvPr>
          <p:cNvSpPr>
            <a:spLocks noGrp="1"/>
          </p:cNvSpPr>
          <p:nvPr>
            <p:ph idx="1"/>
          </p:nvPr>
        </p:nvSpPr>
        <p:spPr/>
        <p:txBody>
          <a:bodyPr/>
          <a:lstStyle/>
          <a:p>
            <a:pPr marL="0" indent="0" algn="ctr">
              <a:buNone/>
            </a:pPr>
            <a:r>
              <a:rPr lang="en-US" sz="4000" dirty="0"/>
              <a:t>10 Minute Break</a:t>
            </a:r>
          </a:p>
          <a:p>
            <a:pPr marL="0" indent="0" algn="ctr">
              <a:buNone/>
            </a:pPr>
            <a:r>
              <a:rPr lang="en-US" i="1" dirty="0"/>
              <a:t>Please meet back here at 2:05 PM EST</a:t>
            </a:r>
          </a:p>
        </p:txBody>
      </p:sp>
      <p:sp>
        <p:nvSpPr>
          <p:cNvPr id="4" name="Slide Number Placeholder 3">
            <a:extLst>
              <a:ext uri="{FF2B5EF4-FFF2-40B4-BE49-F238E27FC236}">
                <a16:creationId xmlns:a16="http://schemas.microsoft.com/office/drawing/2014/main" id="{F2B87389-884F-467C-99DC-1EEA66C66624}"/>
              </a:ext>
            </a:extLst>
          </p:cNvPr>
          <p:cNvSpPr>
            <a:spLocks noGrp="1"/>
          </p:cNvSpPr>
          <p:nvPr>
            <p:ph type="sldNum" sz="quarter" idx="12"/>
          </p:nvPr>
        </p:nvSpPr>
        <p:spPr/>
        <p:txBody>
          <a:bodyPr/>
          <a:lstStyle/>
          <a:p>
            <a:pPr>
              <a:defRPr/>
            </a:pPr>
            <a:fld id="{629C09B0-A436-4930-9DBD-7F024B262714}" type="slidenum">
              <a:rPr lang="en-US" smtClean="0"/>
              <a:pPr>
                <a:defRPr/>
              </a:pPr>
              <a:t>36</a:t>
            </a:fld>
            <a:endParaRPr lang="en-US" dirty="0"/>
          </a:p>
        </p:txBody>
      </p:sp>
    </p:spTree>
    <p:extLst>
      <p:ext uri="{BB962C8B-B14F-4D97-AF65-F5344CB8AC3E}">
        <p14:creationId xmlns:p14="http://schemas.microsoft.com/office/powerpoint/2010/main" val="223753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a:t>
            </a:fld>
            <a:endParaRPr lang="en-US" dirty="0"/>
          </a:p>
        </p:txBody>
      </p:sp>
      <p:pic>
        <p:nvPicPr>
          <p:cNvPr id="9" name="Picture 8">
            <a:extLst>
              <a:ext uri="{FF2B5EF4-FFF2-40B4-BE49-F238E27FC236}">
                <a16:creationId xmlns:a16="http://schemas.microsoft.com/office/drawing/2014/main" id="{9BF61A0C-FAEB-4E87-919B-57D20302968C}"/>
              </a:ext>
            </a:extLst>
          </p:cNvPr>
          <p:cNvPicPr>
            <a:picLocks noChangeAspect="1"/>
          </p:cNvPicPr>
          <p:nvPr/>
        </p:nvPicPr>
        <p:blipFill rotWithShape="1">
          <a:blip r:embed="rId3"/>
          <a:srcRect l="21667" t="22093" r="37500"/>
          <a:stretch/>
        </p:blipFill>
        <p:spPr>
          <a:xfrm>
            <a:off x="1905000" y="373942"/>
            <a:ext cx="5791200" cy="5938935"/>
          </a:xfrm>
          <a:prstGeom prst="rect">
            <a:avLst/>
          </a:prstGeom>
          <a:ln>
            <a:solidFill>
              <a:schemeClr val="bg1">
                <a:lumMod val="9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3158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a:xfrm>
            <a:off x="228600" y="1295400"/>
            <a:ext cx="8686800" cy="4525963"/>
          </a:xfrm>
        </p:spPr>
        <p:txBody>
          <a:bodyPr/>
          <a:lstStyle/>
          <a:p>
            <a:pPr marL="0" indent="0" algn="ctr">
              <a:buNone/>
            </a:pPr>
            <a:endParaRPr lang="en-US" sz="2000" dirty="0"/>
          </a:p>
          <a:p>
            <a:pPr marL="0" indent="0" algn="ctr">
              <a:buNone/>
            </a:pPr>
            <a:r>
              <a:rPr lang="en-US" sz="4000" b="1" dirty="0"/>
              <a:t>CHAP = HAP</a:t>
            </a:r>
          </a:p>
          <a:p>
            <a:r>
              <a:rPr lang="en-US" dirty="0"/>
              <a:t>Ensuring your unit mix, rents, and utility allowances are correct and final in your CHAP means you will close with a correct HAP! </a:t>
            </a:r>
          </a:p>
          <a:p>
            <a:r>
              <a:rPr lang="en-US" dirty="0"/>
              <a:t>What’s in your CHAP is what goes into your RAD Conversion Commitment (RCC) and into your RAD PBV or PBRA HAP contract</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4</a:t>
            </a:fld>
            <a:endParaRPr lang="en-US" dirty="0"/>
          </a:p>
        </p:txBody>
      </p:sp>
    </p:spTree>
    <p:extLst>
      <p:ext uri="{BB962C8B-B14F-4D97-AF65-F5344CB8AC3E}">
        <p14:creationId xmlns:p14="http://schemas.microsoft.com/office/powerpoint/2010/main" val="31294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CHAP Amendment?</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5</a:t>
            </a:fld>
            <a:endParaRPr lang="en-US" dirty="0"/>
          </a:p>
        </p:txBody>
      </p:sp>
      <p:pic>
        <p:nvPicPr>
          <p:cNvPr id="14" name="Picture 13">
            <a:extLst>
              <a:ext uri="{FF2B5EF4-FFF2-40B4-BE49-F238E27FC236}">
                <a16:creationId xmlns:a16="http://schemas.microsoft.com/office/drawing/2014/main" id="{453A399A-701D-497F-A08C-E297DB7EC54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158" r="-271" b="2769"/>
          <a:stretch/>
        </p:blipFill>
        <p:spPr>
          <a:xfrm>
            <a:off x="1034034" y="1219200"/>
            <a:ext cx="7380732" cy="4696571"/>
          </a:xfrm>
          <a:prstGeom prst="rect">
            <a:avLst/>
          </a:prstGeom>
        </p:spPr>
      </p:pic>
      <p:cxnSp>
        <p:nvCxnSpPr>
          <p:cNvPr id="7" name="Straight Connector 6">
            <a:extLst>
              <a:ext uri="{FF2B5EF4-FFF2-40B4-BE49-F238E27FC236}">
                <a16:creationId xmlns:a16="http://schemas.microsoft.com/office/drawing/2014/main" id="{643E1688-0186-440D-946F-03A64151E857}"/>
              </a:ext>
            </a:extLst>
          </p:cNvPr>
          <p:cNvCxnSpPr/>
          <p:nvPr/>
        </p:nvCxnSpPr>
        <p:spPr>
          <a:xfrm>
            <a:off x="1981200" y="3429000"/>
            <a:ext cx="236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CA241C0-CB8F-45BE-BFD0-962A9ECD1C00}"/>
              </a:ext>
            </a:extLst>
          </p:cNvPr>
          <p:cNvCxnSpPr>
            <a:cxnSpLocks/>
          </p:cNvCxnSpPr>
          <p:nvPr/>
        </p:nvCxnSpPr>
        <p:spPr>
          <a:xfrm>
            <a:off x="1295400" y="3733800"/>
            <a:ext cx="304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C489312-64A0-446D-A78A-18AD90E61969}"/>
              </a:ext>
            </a:extLst>
          </p:cNvPr>
          <p:cNvCxnSpPr>
            <a:cxnSpLocks/>
          </p:cNvCxnSpPr>
          <p:nvPr/>
        </p:nvCxnSpPr>
        <p:spPr>
          <a:xfrm>
            <a:off x="1295400" y="4038600"/>
            <a:ext cx="152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448C64E-E258-4571-9CD3-C5DBF6965E68}"/>
              </a:ext>
            </a:extLst>
          </p:cNvPr>
          <p:cNvSpPr txBox="1"/>
          <p:nvPr/>
        </p:nvSpPr>
        <p:spPr>
          <a:xfrm>
            <a:off x="1866656" y="2954923"/>
            <a:ext cx="3252237" cy="400110"/>
          </a:xfrm>
          <a:prstGeom prst="rect">
            <a:avLst/>
          </a:prstGeom>
          <a:noFill/>
        </p:spPr>
        <p:txBody>
          <a:bodyPr wrap="none" rtlCol="0">
            <a:spAutoFit/>
          </a:bodyPr>
          <a:lstStyle/>
          <a:p>
            <a:r>
              <a:rPr lang="en-US" sz="2000" b="1" i="1" dirty="0"/>
              <a:t>request a CHAP amendment!</a:t>
            </a:r>
          </a:p>
        </p:txBody>
      </p:sp>
      <p:sp>
        <p:nvSpPr>
          <p:cNvPr id="16" name="TextBox 15">
            <a:extLst>
              <a:ext uri="{FF2B5EF4-FFF2-40B4-BE49-F238E27FC236}">
                <a16:creationId xmlns:a16="http://schemas.microsoft.com/office/drawing/2014/main" id="{6F1C1CD0-B8EF-4496-8BA1-FCDAF9B2BCD9}"/>
              </a:ext>
            </a:extLst>
          </p:cNvPr>
          <p:cNvSpPr txBox="1"/>
          <p:nvPr/>
        </p:nvSpPr>
        <p:spPr>
          <a:xfrm>
            <a:off x="1987296" y="4683176"/>
            <a:ext cx="2438400" cy="1200329"/>
          </a:xfrm>
          <a:prstGeom prst="rect">
            <a:avLst/>
          </a:prstGeom>
          <a:noFill/>
        </p:spPr>
        <p:txBody>
          <a:bodyPr wrap="square" rtlCol="0">
            <a:spAutoFit/>
          </a:bodyPr>
          <a:lstStyle/>
          <a:p>
            <a:pPr algn="ctr"/>
            <a:r>
              <a:rPr lang="en-US" dirty="0"/>
              <a:t>Most exchanges accepted, no receipt required, no mailing labels needed!</a:t>
            </a:r>
          </a:p>
        </p:txBody>
      </p:sp>
      <p:cxnSp>
        <p:nvCxnSpPr>
          <p:cNvPr id="18" name="Straight Arrow Connector 17">
            <a:extLst>
              <a:ext uri="{FF2B5EF4-FFF2-40B4-BE49-F238E27FC236}">
                <a16:creationId xmlns:a16="http://schemas.microsoft.com/office/drawing/2014/main" id="{28459A78-027F-44FA-9A68-ECF50A45E301}"/>
              </a:ext>
            </a:extLst>
          </p:cNvPr>
          <p:cNvCxnSpPr>
            <a:cxnSpLocks/>
          </p:cNvCxnSpPr>
          <p:nvPr/>
        </p:nvCxnSpPr>
        <p:spPr>
          <a:xfrm flipH="1" flipV="1">
            <a:off x="2667000" y="4210721"/>
            <a:ext cx="381000" cy="4676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12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CHAP Amendment?</a:t>
            </a:r>
          </a:p>
        </p:txBody>
      </p:sp>
      <p:sp>
        <p:nvSpPr>
          <p:cNvPr id="3" name="Content Placeholder 2"/>
          <p:cNvSpPr>
            <a:spLocks noGrp="1"/>
          </p:cNvSpPr>
          <p:nvPr>
            <p:ph idx="1"/>
          </p:nvPr>
        </p:nvSpPr>
        <p:spPr>
          <a:xfrm>
            <a:off x="457200" y="1410331"/>
            <a:ext cx="8229600" cy="4525963"/>
          </a:xfrm>
        </p:spPr>
        <p:txBody>
          <a:bodyPr/>
          <a:lstStyle/>
          <a:p>
            <a:r>
              <a:rPr lang="en-US" dirty="0"/>
              <a:t>A change to any information in your CHAP requires a CHAP amendment</a:t>
            </a:r>
          </a:p>
          <a:p>
            <a:r>
              <a:rPr lang="en-US" dirty="0"/>
              <a:t>Check out “CHAP Amendment Overview &amp; Contract Rent Flexibilities” in the RAD Resource Desk Document Library (updated 4/17/20)</a:t>
            </a:r>
          </a:p>
          <a:p>
            <a:pPr>
              <a:spcBef>
                <a:spcPts val="0"/>
              </a:spcBef>
            </a:pPr>
            <a:r>
              <a:rPr lang="en-US" dirty="0"/>
              <a:t>Submit complete requests, </a:t>
            </a:r>
          </a:p>
          <a:p>
            <a:pPr marL="0" indent="0">
              <a:spcBef>
                <a:spcPts val="0"/>
              </a:spcBef>
              <a:buNone/>
            </a:pPr>
            <a:r>
              <a:rPr lang="en-US" dirty="0"/>
              <a:t>   well in advance of concept call</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6</a:t>
            </a:fld>
            <a:endParaRPr lang="en-US" dirty="0"/>
          </a:p>
        </p:txBody>
      </p:sp>
      <p:pic>
        <p:nvPicPr>
          <p:cNvPr id="16" name="Picture 15">
            <a:extLst>
              <a:ext uri="{FF2B5EF4-FFF2-40B4-BE49-F238E27FC236}">
                <a16:creationId xmlns:a16="http://schemas.microsoft.com/office/drawing/2014/main" id="{3C740CDC-A41E-40A0-9619-BE5E6A21035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9800" y="4267200"/>
            <a:ext cx="2667000" cy="1776222"/>
          </a:xfrm>
          <a:prstGeom prst="rect">
            <a:avLst/>
          </a:prstGeom>
        </p:spPr>
      </p:pic>
    </p:spTree>
    <p:extLst>
      <p:ext uri="{BB962C8B-B14F-4D97-AF65-F5344CB8AC3E}">
        <p14:creationId xmlns:p14="http://schemas.microsoft.com/office/powerpoint/2010/main" val="77220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lstStyle/>
          <a:p>
            <a:r>
              <a:rPr lang="en-US" sz="4000" dirty="0"/>
              <a:t>How do I request a CHAP Amendment?</a:t>
            </a:r>
          </a:p>
        </p:txBody>
      </p:sp>
      <p:sp>
        <p:nvSpPr>
          <p:cNvPr id="3" name="Content Placeholder 2"/>
          <p:cNvSpPr>
            <a:spLocks noGrp="1"/>
          </p:cNvSpPr>
          <p:nvPr>
            <p:ph idx="1"/>
          </p:nvPr>
        </p:nvSpPr>
        <p:spPr>
          <a:xfrm>
            <a:off x="228600" y="1295400"/>
            <a:ext cx="8686800" cy="4525963"/>
          </a:xfrm>
        </p:spPr>
        <p:txBody>
          <a:bodyPr/>
          <a:lstStyle/>
          <a:p>
            <a:r>
              <a:rPr lang="en-US" sz="2400" dirty="0"/>
              <a:t>Amendment requests are submitted online via </a:t>
            </a:r>
            <a:r>
              <a:rPr lang="en-US" sz="2400" dirty="0">
                <a:hlinkClick r:id="rId3"/>
              </a:rPr>
              <a:t>www.radresource.net</a:t>
            </a:r>
            <a:r>
              <a:rPr lang="en-US" sz="2400" dirty="0"/>
              <a:t> &gt; select the project with an active CHAP &gt; Action Items &gt; Request CHAP Amendment</a:t>
            </a:r>
          </a:p>
          <a:p>
            <a:pPr marL="0" indent="0">
              <a:buNone/>
            </a:pPr>
            <a:endParaRPr lang="en-US" sz="2400" dirty="0"/>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7</a:t>
            </a:fld>
            <a:endParaRPr lang="en-US" dirty="0"/>
          </a:p>
        </p:txBody>
      </p:sp>
      <p:pic>
        <p:nvPicPr>
          <p:cNvPr id="5" name="Picture 4">
            <a:extLst>
              <a:ext uri="{FF2B5EF4-FFF2-40B4-BE49-F238E27FC236}">
                <a16:creationId xmlns:a16="http://schemas.microsoft.com/office/drawing/2014/main" id="{67AEDBEC-A9A8-40C7-B434-0D4A1F37F4C5}"/>
              </a:ext>
            </a:extLst>
          </p:cNvPr>
          <p:cNvPicPr>
            <a:picLocks noChangeAspect="1"/>
          </p:cNvPicPr>
          <p:nvPr/>
        </p:nvPicPr>
        <p:blipFill rotWithShape="1">
          <a:blip r:embed="rId4"/>
          <a:srcRect l="1666" t="10355" r="2500" b="30860"/>
          <a:stretch/>
        </p:blipFill>
        <p:spPr>
          <a:xfrm>
            <a:off x="228600" y="2667000"/>
            <a:ext cx="8763000" cy="3276600"/>
          </a:xfrm>
          <a:prstGeom prst="rect">
            <a:avLst/>
          </a:prstGeom>
          <a:ln>
            <a:solidFill>
              <a:schemeClr val="bg1">
                <a:lumMod val="65000"/>
              </a:schemeClr>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53636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lstStyle/>
          <a:p>
            <a:r>
              <a:rPr lang="en-US" sz="4000" dirty="0"/>
              <a:t>How do I request a CHAP Amendment?</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8</a:t>
            </a:fld>
            <a:endParaRPr lang="en-US" dirty="0"/>
          </a:p>
        </p:txBody>
      </p:sp>
      <p:pic>
        <p:nvPicPr>
          <p:cNvPr id="7" name="Content Placeholder 6">
            <a:extLst>
              <a:ext uri="{FF2B5EF4-FFF2-40B4-BE49-F238E27FC236}">
                <a16:creationId xmlns:a16="http://schemas.microsoft.com/office/drawing/2014/main" id="{40D2D361-817B-498C-9DCD-09C4308738C5}"/>
              </a:ext>
            </a:extLst>
          </p:cNvPr>
          <p:cNvPicPr>
            <a:picLocks noGrp="1" noChangeAspect="1"/>
          </p:cNvPicPr>
          <p:nvPr>
            <p:ph idx="1"/>
          </p:nvPr>
        </p:nvPicPr>
        <p:blipFill rotWithShape="1">
          <a:blip r:embed="rId3"/>
          <a:srcRect l="1764" t="10101" r="2791" b="5051"/>
          <a:stretch/>
        </p:blipFill>
        <p:spPr>
          <a:xfrm>
            <a:off x="187765" y="1295400"/>
            <a:ext cx="8616069" cy="4668967"/>
          </a:xfrm>
          <a:prstGeom prst="rect">
            <a:avLst/>
          </a:prstGeom>
          <a:ln>
            <a:solidFill>
              <a:schemeClr val="bg1">
                <a:lumMod val="65000"/>
              </a:schemeClr>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666354510"/>
      </p:ext>
    </p:extLst>
  </p:cSld>
  <p:clrMapOvr>
    <a:masterClrMapping/>
  </p:clrMapOvr>
</p:sld>
</file>

<file path=ppt/theme/theme1.xml><?xml version="1.0" encoding="utf-8"?>
<a:theme xmlns:a="http://schemas.openxmlformats.org/drawingml/2006/main" name="HSNG PPT Template_March 21-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6B6C543C32EA46A0A9D8391E81E908" ma:contentTypeVersion="12" ma:contentTypeDescription="Create a new document." ma:contentTypeScope="" ma:versionID="d9d1f74676652102044d9ceb6f172d1b">
  <xsd:schema xmlns:xsd="http://www.w3.org/2001/XMLSchema" xmlns:xs="http://www.w3.org/2001/XMLSchema" xmlns:p="http://schemas.microsoft.com/office/2006/metadata/properties" xmlns:ns2="307fff00-37e0-40db-9062-22efbc65f95f" xmlns:ns3="7f3d6263-8e7f-4033-bd7b-5fd45ab2b742" targetNamespace="http://schemas.microsoft.com/office/2006/metadata/properties" ma:root="true" ma:fieldsID="c57e4de57f9e1f8aeeba33deda519f4f" ns2:_="" ns3:_="">
    <xsd:import namespace="307fff00-37e0-40db-9062-22efbc65f95f"/>
    <xsd:import namespace="7f3d6263-8e7f-4033-bd7b-5fd45ab2b7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fff00-37e0-40db-9062-22efbc65f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3d6263-8e7f-4033-bd7b-5fd45ab2b7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C11D8-45BE-4523-9C8D-DB7B3E0EDADE}">
  <ds:schemaRefs>
    <ds:schemaRef ds:uri="http://schemas.openxmlformats.org/package/2006/metadata/core-properties"/>
    <ds:schemaRef ds:uri="http://schemas.microsoft.com/office/2006/documentManagement/types"/>
    <ds:schemaRef ds:uri="http://schemas.microsoft.com/office/infopath/2007/PartnerControls"/>
    <ds:schemaRef ds:uri="7f3d6263-8e7f-4033-bd7b-5fd45ab2b742"/>
    <ds:schemaRef ds:uri="http://purl.org/dc/elements/1.1/"/>
    <ds:schemaRef ds:uri="http://schemas.microsoft.com/office/2006/metadata/properties"/>
    <ds:schemaRef ds:uri="307fff00-37e0-40db-9062-22efbc65f95f"/>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1664B05-A4C2-4D83-90F1-157A74078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7fff00-37e0-40db-9062-22efbc65f95f"/>
    <ds:schemaRef ds:uri="7f3d6263-8e7f-4033-bd7b-5fd45ab2b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9805D7-9855-478B-9355-48267635C7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17993</TotalTime>
  <Words>1977</Words>
  <Application>Microsoft Office PowerPoint</Application>
  <PresentationFormat>On-screen Show (4:3)</PresentationFormat>
  <Paragraphs>348</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Bell MT</vt:lpstr>
      <vt:lpstr>Bradley Hand ITC</vt:lpstr>
      <vt:lpstr>Calibri</vt:lpstr>
      <vt:lpstr>Wingdings</vt:lpstr>
      <vt:lpstr>HSNG PPT Template_March 21-2013</vt:lpstr>
      <vt:lpstr>Making Changes to Your CHAP:  Crash Course on CHAP Amendments &amp; Contract Rent Flexibilities</vt:lpstr>
      <vt:lpstr>What will you learn today?</vt:lpstr>
      <vt:lpstr>A Closer Look at Your RAD CHAP Award</vt:lpstr>
      <vt:lpstr>PowerPoint Presentation</vt:lpstr>
      <vt:lpstr>Why is this important?</vt:lpstr>
      <vt:lpstr>What is a CHAP Amendment?</vt:lpstr>
      <vt:lpstr>What is a CHAP Amendment?</vt:lpstr>
      <vt:lpstr>How do I request a CHAP Amendment?</vt:lpstr>
      <vt:lpstr>How do I request a CHAP Amendment?</vt:lpstr>
      <vt:lpstr>Structuring Your CHAP</vt:lpstr>
      <vt:lpstr>Structuring Your CHAP</vt:lpstr>
      <vt:lpstr>A Note About Your RAD Portfolio</vt:lpstr>
      <vt:lpstr>Contract Rent Flexibilities</vt:lpstr>
      <vt:lpstr>Contract Rent Base Rent Year</vt:lpstr>
      <vt:lpstr>Contract Rent Base Year</vt:lpstr>
      <vt:lpstr>Contract Rent Base Year</vt:lpstr>
      <vt:lpstr>Contract Rent Base Rent Year</vt:lpstr>
      <vt:lpstr>Rent Bundling</vt:lpstr>
      <vt:lpstr>Rent Bundling</vt:lpstr>
      <vt:lpstr>Rent Bundling</vt:lpstr>
      <vt:lpstr>MTW Augmentation</vt:lpstr>
      <vt:lpstr>Opportunity Zone Rent Boost</vt:lpstr>
      <vt:lpstr>Future or Existing RHF/DDTF Augmentation</vt:lpstr>
      <vt:lpstr>Special Purpose Units</vt:lpstr>
      <vt:lpstr>Excess Utility Surcharge</vt:lpstr>
      <vt:lpstr>Tenant Paid Utility Savings</vt:lpstr>
      <vt:lpstr>Tenant Paid Utility Savings</vt:lpstr>
      <vt:lpstr>OCAF Adjustments</vt:lpstr>
      <vt:lpstr>Utility Allowances</vt:lpstr>
      <vt:lpstr>Utility Allowances</vt:lpstr>
      <vt:lpstr>Utility Allowances</vt:lpstr>
      <vt:lpstr>Utility Allowances</vt:lpstr>
      <vt:lpstr>Utility Allowances</vt:lpstr>
      <vt:lpstr>Utility Allowances: Tips</vt:lpstr>
      <vt:lpstr>Amendment Tips &amp; Best Practices</vt:lpstr>
      <vt:lpstr>Thank you for joining us! Questions?</vt:lpstr>
      <vt:lpstr>Next Session</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Share FY14 Budget Proposal and Interim Small Building Demonstration Program</dc:title>
  <dc:creator>Preferred User</dc:creator>
  <cp:lastModifiedBy>Campion, Grace</cp:lastModifiedBy>
  <cp:revision>555</cp:revision>
  <cp:lastPrinted>2015-04-02T14:39:29Z</cp:lastPrinted>
  <dcterms:created xsi:type="dcterms:W3CDTF">2013-05-21T16:40:04Z</dcterms:created>
  <dcterms:modified xsi:type="dcterms:W3CDTF">2020-06-23T21:26:26Z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0x010100EE6B6C543C32EA46A0A9D8391E81E908</vt:lpwstr>
  </property>
</Properties>
</file>